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10288575" cx="18288000"/>
  <p:notesSz cx="6858000" cy="9144000"/>
  <p:embeddedFontLst>
    <p:embeddedFont>
      <p:font typeface="Montserrat SemiBold"/>
      <p:regular r:id="rId19"/>
      <p:bold r:id="rId20"/>
      <p:italic r:id="rId21"/>
      <p:boldItalic r:id="rId22"/>
    </p:embeddedFont>
    <p:embeddedFont>
      <p:font typeface="Montserrat"/>
      <p:regular r:id="rId23"/>
      <p:bold r:id="rId24"/>
      <p:italic r:id="rId25"/>
      <p:boldItalic r:id="rId26"/>
    </p:embeddedFont>
    <p:embeddedFont>
      <p:font typeface="Open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1" roundtripDataSignature="AMtx7mgiEMTWnDHTD5AbCn8QXgw2igqTq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66D6BA8-AC37-4AC0-A45F-F908D886C0A7}">
  <a:tblStyle styleId="{A66D6BA8-AC37-4AC0-A45F-F908D886C0A7}"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0" Type="http://schemas.openxmlformats.org/officeDocument/2006/relationships/font" Target="fonts/MontserratSemiBold-bold.fntdata"/><Relationship Id="rId22" Type="http://schemas.openxmlformats.org/officeDocument/2006/relationships/font" Target="fonts/MontserratSemiBold-boldItalic.fntdata"/><Relationship Id="rId21" Type="http://schemas.openxmlformats.org/officeDocument/2006/relationships/font" Target="fonts/MontserratSemiBold-italic.fntdata"/><Relationship Id="rId24" Type="http://schemas.openxmlformats.org/officeDocument/2006/relationships/font" Target="fonts/Montserrat-bold.fntdata"/><Relationship Id="rId23" Type="http://schemas.openxmlformats.org/officeDocument/2006/relationships/font" Target="fonts/Montserra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Montserrat-boldItalic.fntdata"/><Relationship Id="rId25" Type="http://schemas.openxmlformats.org/officeDocument/2006/relationships/font" Target="fonts/Montserrat-italic.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OpenSans-italic.fntdata"/><Relationship Id="rId7" Type="http://schemas.openxmlformats.org/officeDocument/2006/relationships/slide" Target="slides/slide1.xml"/><Relationship Id="rId8" Type="http://schemas.openxmlformats.org/officeDocument/2006/relationships/slide" Target="slides/slide2.xml"/><Relationship Id="rId31" Type="http://customschemas.google.com/relationships/presentationmetadata" Target="metadata"/><Relationship Id="rId30" Type="http://schemas.openxmlformats.org/officeDocument/2006/relationships/font" Target="fonts/Open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MontserratSemiBold-regular.fntdata"/><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1pPr>
            <a:lvl2pPr indent="-228600" lvl="1" marL="9144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2pPr>
            <a:lvl3pPr indent="-228600" lvl="2" marL="13716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3pPr>
            <a:lvl4pPr indent="-228600" lvl="3" marL="18288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4pPr>
            <a:lvl5pPr indent="-228600" lvl="4" marL="22860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pidemics.ifrc.org/volunteer/disease" TargetMode="External"/><Relationship Id="rId3" Type="http://schemas.openxmlformats.org/officeDocument/2006/relationships/hyperlink" Target="https://epidemics.ifrc.org/volunteer/disease"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pidemics.ifrc.org/volunteer/disease"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 name="Shape 20"/>
        <p:cNvGrpSpPr/>
        <p:nvPr/>
      </p:nvGrpSpPr>
      <p:grpSpPr>
        <a:xfrm>
          <a:off x="0" y="0"/>
          <a:ext cx="0" cy="0"/>
          <a:chOff x="0" y="0"/>
          <a:chExt cx="0" cy="0"/>
        </a:xfrm>
      </p:grpSpPr>
      <p:sp>
        <p:nvSpPr>
          <p:cNvPr id="21" name="Google Shape;21;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42"/>
              </a:spcBef>
              <a:spcAft>
                <a:spcPts val="0"/>
              </a:spcAft>
              <a:buSzPts val="1400"/>
              <a:buNone/>
            </a:pPr>
            <a:r>
              <a:t/>
            </a:r>
            <a:endParaRPr/>
          </a:p>
        </p:txBody>
      </p:sp>
      <p:sp>
        <p:nvSpPr>
          <p:cNvPr id="22" name="Google Shape;22;p1: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0: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 name="Google Shape;104;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t>Se référer à la CBHFA et à la boîte à outils de lutte contre les épidémies pour les actions de prévention et de préparation.</a:t>
            </a:r>
            <a:endParaRPr/>
          </a:p>
          <a:p>
            <a:pPr indent="0" lvl="0" marL="0" rtl="0" algn="l">
              <a:lnSpc>
                <a:spcPct val="100000"/>
              </a:lnSpc>
              <a:spcBef>
                <a:spcPts val="330"/>
              </a:spcBef>
              <a:spcAft>
                <a:spcPts val="0"/>
              </a:spcAft>
              <a:buSzPts val="1400"/>
              <a:buNone/>
            </a:pPr>
            <a:r>
              <a:rPr lang="en-US" sz="1100"/>
              <a:t>Définir le scénario de l'épidémie en utilisant des déclencheurs (lorsqu'il s'agit d'une épidémie) en fonction du contexte spécifique de la communauté.</a:t>
            </a:r>
            <a:endParaRPr/>
          </a:p>
          <a:p>
            <a:pPr indent="0" lvl="0" marL="0" rtl="0" algn="l">
              <a:lnSpc>
                <a:spcPct val="100000"/>
              </a:lnSpc>
              <a:spcBef>
                <a:spcPts val="330"/>
              </a:spcBef>
              <a:spcAft>
                <a:spcPts val="0"/>
              </a:spcAft>
              <a:buSzPts val="1400"/>
              <a:buNone/>
            </a:pPr>
            <a:r>
              <a:rPr lang="en-US" sz="1100"/>
              <a:t>Activer des actions en fonction des déclencheurs définis avec les membres de la communauté</a:t>
            </a:r>
            <a:endParaRPr/>
          </a:p>
          <a:p>
            <a:pPr indent="0" lvl="0" marL="0" rtl="0" algn="l">
              <a:lnSpc>
                <a:spcPct val="100000"/>
              </a:lnSpc>
              <a:spcBef>
                <a:spcPts val="330"/>
              </a:spcBef>
              <a:spcAft>
                <a:spcPts val="0"/>
              </a:spcAft>
              <a:buSzPts val="1400"/>
              <a:buNone/>
            </a:pPr>
            <a:r>
              <a:rPr lang="en-US" sz="1100"/>
              <a:t>Documenter et partager avec le </a:t>
            </a:r>
            <a:r>
              <a:rPr b="1" lang="en-US" sz="1100"/>
              <a:t>ministère de la santé, le département de la santé</a:t>
            </a:r>
            <a:r>
              <a:rPr lang="en-US" sz="1100"/>
              <a:t>, etc.</a:t>
            </a:r>
            <a:endParaRPr/>
          </a:p>
          <a:p>
            <a:pPr indent="0" lvl="0" marL="0" marR="0" rtl="0" algn="l">
              <a:lnSpc>
                <a:spcPct val="100000"/>
              </a:lnSpc>
              <a:spcBef>
                <a:spcPts val="33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Les communautés doivent se rapprocher des autorités sanitaires pour s'assurer que les actions de contrôle et de prévention des épidémies incluses dans leurs plans communautaires sont coordonnées et complémentaires de celles du ministère de la santé. Il convient de noter qu'une caractéristique unique des plans d'urgence en cas d'épidémie est que la phase d'alerte doit être officiellement communiquée par le ministère de la santé. Cette phase commence pour certaines maladies lorsque le premier cas de la maladie se produit (par exemple Ebola), et pour d'autres maladies lorsque les cas de la maladie commencent à augmenter rapidement (par exemple le paludisme). Le rôle des agents de vulgarisation sanitaire, des comités de santé communautaires ou des homologues communautaires équivalents dans la facilitation de cette communication est essentiel et, par conséquent, la mise en place d'une communication régulière devrait faire partie du plan d'urgence.</a:t>
            </a:r>
            <a:r>
              <a:rPr b="1" lang="en-US" sz="1100">
                <a:solidFill>
                  <a:schemeClr val="dk1"/>
                </a:solidFill>
                <a:latin typeface="Calibri"/>
                <a:ea typeface="Calibri"/>
                <a:cs typeface="Calibri"/>
                <a:sym typeface="Calibri"/>
              </a:rPr>
              <a:t>  </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t/>
            </a:r>
            <a:endParaRPr sz="1100"/>
          </a:p>
          <a:p>
            <a:pPr indent="0" lvl="0" marL="0" rtl="0" algn="l">
              <a:lnSpc>
                <a:spcPct val="100000"/>
              </a:lnSpc>
              <a:spcBef>
                <a:spcPts val="330"/>
              </a:spcBef>
              <a:spcAft>
                <a:spcPts val="0"/>
              </a:spcAft>
              <a:buSzPts val="1400"/>
              <a:buNone/>
            </a:pPr>
            <a:r>
              <a:rPr lang="en-US" sz="1100"/>
              <a:t>Veiller à ce que les </a:t>
            </a:r>
            <a:r>
              <a:rPr b="1" lang="en-US" sz="1100"/>
              <a:t>actions soient conformes aux capacités de la communauté et de la société nationale. </a:t>
            </a:r>
            <a:endParaRPr/>
          </a:p>
          <a:p>
            <a:pPr indent="0" lvl="0" marL="0" rtl="0" algn="l">
              <a:lnSpc>
                <a:spcPct val="100000"/>
              </a:lnSpc>
              <a:spcBef>
                <a:spcPts val="330"/>
              </a:spcBef>
              <a:spcAft>
                <a:spcPts val="0"/>
              </a:spcAft>
              <a:buSzPts val="1400"/>
              <a:buNone/>
            </a:pPr>
            <a:r>
              <a:rPr lang="en-US" sz="1100">
                <a:solidFill>
                  <a:schemeClr val="dk1"/>
                </a:solidFill>
                <a:latin typeface="Calibri"/>
                <a:ea typeface="Calibri"/>
                <a:cs typeface="Calibri"/>
                <a:sym typeface="Calibri"/>
              </a:rPr>
              <a:t>Le premier objectif du plan est de préparer la communauté à contenir et/ou réduire les cas dans la zone touchée en traitant les personnes malades et en recherchant les personnes de contact qui pourraient éventuellement tomber malades, ce qui augmenterait le nombre de cas. Par exemple, les volontaires du RCRC forment les membres de la communauté à préparer des sels de réhydratation orale (SRO) faits maison en prévision d'une épidémie de choléra. Il est important de consulter le kit de lutte contre les épidémies de la FICR pour préparer un plan d'urgence en cas d'épidémie. Ce kit comprend une liste de maladies et une liste d'actions que les volontaires peuvent entreprendre pour contrôler une épidémie. </a:t>
            </a:r>
            <a:endParaRPr sz="1100"/>
          </a:p>
          <a:p>
            <a:pPr indent="-342900" lvl="0" marL="342900" rtl="0" algn="l">
              <a:lnSpc>
                <a:spcPct val="100000"/>
              </a:lnSpc>
              <a:spcBef>
                <a:spcPts val="330"/>
              </a:spcBef>
              <a:spcAft>
                <a:spcPts val="0"/>
              </a:spcAft>
              <a:buClr>
                <a:schemeClr val="dk1"/>
              </a:buClr>
              <a:buSzPts val="1100"/>
              <a:buFont typeface="Arial"/>
              <a:buChar char="•"/>
            </a:pPr>
            <a:r>
              <a:rPr b="1" lang="en-US" sz="1100"/>
              <a:t>A chaque phase ses actions :</a:t>
            </a:r>
            <a:endParaRPr/>
          </a:p>
          <a:p>
            <a:pPr indent="0" lvl="0" marL="0" marR="0" rtl="0" algn="l">
              <a:lnSpc>
                <a:spcPct val="100000"/>
              </a:lnSpc>
              <a:spcBef>
                <a:spcPts val="33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Les mesures prises pendant la phase d'alerte diffèrent de celles prises pendant la phase de réponse, et il convient d'en tenir compte dans le plan d'urgence. Dans le cas d'une région exposée au virus Ebola, par exemple, le bureau du district sanitaire peut disposer d'un plan d'urgence dans lequel le virus Ebola est considéré comme une menace prioritaire. Lorsque les premiers cas sont détectés, le district sanitaire peut demander officiellement aux communautés d'activer les actions de la phase d'alerte, telles que la surveillance communautaire et la sensibilisation générale à l'identification des symptômes et à la nécessité de recourir à des soins de santé spécialisés. Plus tard, lorsque le nombre de cas et de décès dus à Ebola augmente rapidement, les autorités sanitaires peuvent également demander à la communauté de prendre des mesures supplémentaires dans le cadre de la phase d'intervention, par exemple en soutenant des activités d'enterrement sûres et dignes et en gérant les cadavres dans les établissements de santé. Il est donc très utile que le plan d'urgence de la communauté détaille déjà une liste convenue d'activités de la phase d'alerte et de la phase de réponse, ainsi que les ressources nécessaires.</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t/>
            </a:r>
            <a:endParaRPr sz="1100"/>
          </a:p>
        </p:txBody>
      </p:sp>
      <p:sp>
        <p:nvSpPr>
          <p:cNvPr id="105" name="Google Shape;105;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11: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t>Tableau de bord de mesure de la résilience des communautés - https://rmd.ifrc.org/tools</a:t>
            </a:r>
            <a:endParaRPr/>
          </a:p>
          <a:p>
            <a:pPr indent="0" lvl="0" marL="0" rtl="0" algn="l">
              <a:lnSpc>
                <a:spcPct val="100000"/>
              </a:lnSpc>
              <a:spcBef>
                <a:spcPts val="330"/>
              </a:spcBef>
              <a:spcAft>
                <a:spcPts val="0"/>
              </a:spcAft>
              <a:buSzPts val="1400"/>
              <a:buNone/>
            </a:pPr>
            <a:r>
              <a:rPr lang="en-US" sz="1100"/>
              <a:t>Parmi les outils du site, les processus SCAN et STAR vous permettront de mieux programmer votre intervention.</a:t>
            </a:r>
            <a:endParaRPr sz="1100"/>
          </a:p>
        </p:txBody>
      </p:sp>
      <p:sp>
        <p:nvSpPr>
          <p:cNvPr id="116" name="Google Shape;116;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2: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6" name="Google Shape;126;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 name="Shape 25"/>
        <p:cNvGrpSpPr/>
        <p:nvPr/>
      </p:nvGrpSpPr>
      <p:grpSpPr>
        <a:xfrm>
          <a:off x="0" y="0"/>
          <a:ext cx="0" cy="0"/>
          <a:chOff x="0" y="0"/>
          <a:chExt cx="0" cy="0"/>
        </a:xfrm>
      </p:grpSpPr>
      <p:sp>
        <p:nvSpPr>
          <p:cNvPr id="26" name="Google Shape;26;p2: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 name="Google Shape;2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 name="Google Shape;28;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 name="Shape 36"/>
        <p:cNvGrpSpPr/>
        <p:nvPr/>
      </p:nvGrpSpPr>
      <p:grpSpPr>
        <a:xfrm>
          <a:off x="0" y="0"/>
          <a:ext cx="0" cy="0"/>
          <a:chOff x="0" y="0"/>
          <a:chExt cx="0" cy="0"/>
        </a:xfrm>
      </p:grpSpPr>
      <p:sp>
        <p:nvSpPr>
          <p:cNvPr id="37" name="Google Shape;37;p3: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 name="Google Shape;3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69850" lvl="0" marL="0" rtl="0" algn="l">
              <a:lnSpc>
                <a:spcPct val="100000"/>
              </a:lnSpc>
              <a:spcBef>
                <a:spcPts val="0"/>
              </a:spcBef>
              <a:spcAft>
                <a:spcPts val="0"/>
              </a:spcAft>
              <a:buClr>
                <a:srgbClr val="000000"/>
              </a:buClr>
              <a:buSzPts val="1100"/>
              <a:buFont typeface="Calibri"/>
              <a:buAutoNum type="arabicPeriod"/>
            </a:pPr>
            <a:r>
              <a:rPr b="0" i="0" lang="en-US" sz="1100">
                <a:solidFill>
                  <a:srgbClr val="000000"/>
                </a:solidFill>
                <a:highlight>
                  <a:srgbClr val="FFFF00"/>
                </a:highlight>
                <a:latin typeface="Calibri"/>
                <a:ea typeface="Calibri"/>
                <a:cs typeface="Calibri"/>
                <a:sym typeface="Calibri"/>
              </a:rPr>
              <a:t>Marche par transects,  </a:t>
            </a:r>
            <a:endParaRPr/>
          </a:p>
          <a:p>
            <a:pPr indent="-69850" lvl="0" marL="0" rtl="0" algn="l">
              <a:lnSpc>
                <a:spcPct val="100000"/>
              </a:lnSpc>
              <a:spcBef>
                <a:spcPts val="330"/>
              </a:spcBef>
              <a:spcAft>
                <a:spcPts val="0"/>
              </a:spcAft>
              <a:buClr>
                <a:srgbClr val="000000"/>
              </a:buClr>
              <a:buSzPts val="1100"/>
              <a:buFont typeface="Calibri"/>
              <a:buAutoNum type="arabicPeriod"/>
            </a:pPr>
            <a:r>
              <a:rPr b="0" i="0" lang="en-US" sz="1100">
                <a:solidFill>
                  <a:srgbClr val="000000"/>
                </a:solidFill>
                <a:highlight>
                  <a:srgbClr val="FFFF00"/>
                </a:highlight>
                <a:latin typeface="Calibri"/>
                <a:ea typeface="Calibri"/>
                <a:cs typeface="Calibri"/>
                <a:sym typeface="Calibri"/>
              </a:rPr>
              <a:t>Observations directes ; </a:t>
            </a:r>
            <a:endParaRPr/>
          </a:p>
          <a:p>
            <a:pPr indent="-69850" lvl="0" marL="0" rtl="0" algn="l">
              <a:lnSpc>
                <a:spcPct val="100000"/>
              </a:lnSpc>
              <a:spcBef>
                <a:spcPts val="330"/>
              </a:spcBef>
              <a:spcAft>
                <a:spcPts val="0"/>
              </a:spcAft>
              <a:buClr>
                <a:srgbClr val="000000"/>
              </a:buClr>
              <a:buSzPts val="1100"/>
              <a:buFont typeface="Calibri"/>
              <a:buAutoNum type="arabicPeriod"/>
            </a:pPr>
            <a:r>
              <a:rPr lang="en-US" sz="1100">
                <a:solidFill>
                  <a:srgbClr val="000000"/>
                </a:solidFill>
                <a:highlight>
                  <a:srgbClr val="FFFF00"/>
                </a:highlight>
                <a:latin typeface="Calibri"/>
                <a:ea typeface="Calibri"/>
                <a:cs typeface="Calibri"/>
                <a:sym typeface="Calibri"/>
              </a:rPr>
              <a:t>Cartographie ; </a:t>
            </a:r>
            <a:endParaRPr/>
          </a:p>
          <a:p>
            <a:pPr indent="-69850" lvl="0" marL="0" rtl="0" algn="l">
              <a:lnSpc>
                <a:spcPct val="100000"/>
              </a:lnSpc>
              <a:spcBef>
                <a:spcPts val="330"/>
              </a:spcBef>
              <a:spcAft>
                <a:spcPts val="0"/>
              </a:spcAft>
              <a:buClr>
                <a:srgbClr val="000000"/>
              </a:buClr>
              <a:buSzPts val="1100"/>
              <a:buFont typeface="Calibri"/>
              <a:buAutoNum type="arabicPeriod"/>
            </a:pPr>
            <a:r>
              <a:rPr b="0" i="0" lang="en-US" sz="1100">
                <a:solidFill>
                  <a:srgbClr val="000000"/>
                </a:solidFill>
                <a:highlight>
                  <a:srgbClr val="00FFFF"/>
                </a:highlight>
                <a:latin typeface="Calibri"/>
                <a:ea typeface="Calibri"/>
                <a:cs typeface="Calibri"/>
                <a:sym typeface="Calibri"/>
              </a:rPr>
              <a:t>Calendrier saisonnier ; </a:t>
            </a:r>
            <a:endParaRPr/>
          </a:p>
          <a:p>
            <a:pPr indent="-69850" lvl="0" marL="0" rtl="0" algn="l">
              <a:lnSpc>
                <a:spcPct val="100000"/>
              </a:lnSpc>
              <a:spcBef>
                <a:spcPts val="330"/>
              </a:spcBef>
              <a:spcAft>
                <a:spcPts val="0"/>
              </a:spcAft>
              <a:buClr>
                <a:srgbClr val="000000"/>
              </a:buClr>
              <a:buSzPts val="1100"/>
              <a:buFont typeface="Calibri"/>
              <a:buAutoNum type="arabicPeriod" startAt="4"/>
            </a:pPr>
            <a:r>
              <a:rPr b="0" i="0" lang="en-US" sz="1100">
                <a:solidFill>
                  <a:srgbClr val="000000"/>
                </a:solidFill>
                <a:latin typeface="Calibri"/>
                <a:ea typeface="Calibri"/>
                <a:cs typeface="Calibri"/>
                <a:sym typeface="Calibri"/>
              </a:rPr>
              <a:t>FGD / Entretien semi-structuré ; </a:t>
            </a:r>
            <a:endParaRPr/>
          </a:p>
          <a:p>
            <a:pPr indent="-69850" lvl="0" marL="0" rtl="0" algn="l">
              <a:lnSpc>
                <a:spcPct val="100000"/>
              </a:lnSpc>
              <a:spcBef>
                <a:spcPts val="330"/>
              </a:spcBef>
              <a:spcAft>
                <a:spcPts val="0"/>
              </a:spcAft>
              <a:buClr>
                <a:srgbClr val="000000"/>
              </a:buClr>
              <a:buSzPts val="1100"/>
              <a:buFont typeface="Calibri"/>
              <a:buAutoNum type="arabicPeriod" startAt="6"/>
            </a:pPr>
            <a:r>
              <a:rPr b="0" i="0" lang="en-US" sz="1100">
                <a:solidFill>
                  <a:srgbClr val="000000"/>
                </a:solidFill>
                <a:latin typeface="Calibri"/>
                <a:ea typeface="Calibri"/>
                <a:cs typeface="Calibri"/>
                <a:sym typeface="Calibri"/>
              </a:rPr>
              <a:t>Fiche d'information sur la Communauté </a:t>
            </a:r>
            <a:endParaRPr/>
          </a:p>
          <a:p>
            <a:pPr indent="-69850" lvl="0" marL="0" rtl="0" algn="l">
              <a:lnSpc>
                <a:spcPct val="100000"/>
              </a:lnSpc>
              <a:spcBef>
                <a:spcPts val="330"/>
              </a:spcBef>
              <a:spcAft>
                <a:spcPts val="0"/>
              </a:spcAft>
              <a:buClr>
                <a:srgbClr val="000000"/>
              </a:buClr>
              <a:buSzPts val="1100"/>
              <a:buFont typeface="Calibri"/>
              <a:buAutoNum type="arabicPeriod" startAt="6"/>
            </a:pPr>
            <a:r>
              <a:rPr b="0" i="0" lang="en-US" sz="1100">
                <a:solidFill>
                  <a:srgbClr val="000000"/>
                </a:solidFill>
                <a:highlight>
                  <a:srgbClr val="FF00FF"/>
                </a:highlight>
                <a:latin typeface="Calibri"/>
                <a:ea typeface="Calibri"/>
                <a:cs typeface="Calibri"/>
                <a:sym typeface="Calibri"/>
              </a:rPr>
              <a:t>Concepts clés (termes) </a:t>
            </a:r>
            <a:r>
              <a:rPr b="0" i="0" lang="en-US" sz="1100">
                <a:solidFill>
                  <a:srgbClr val="000000"/>
                </a:solidFill>
                <a:latin typeface="Calibri"/>
                <a:ea typeface="Calibri"/>
                <a:cs typeface="Calibri"/>
                <a:sym typeface="Calibri"/>
              </a:rPr>
              <a:t>; </a:t>
            </a:r>
            <a:endParaRPr/>
          </a:p>
          <a:p>
            <a:pPr indent="-69850" lvl="0" marL="0" rtl="0" algn="l">
              <a:lnSpc>
                <a:spcPct val="100000"/>
              </a:lnSpc>
              <a:spcBef>
                <a:spcPts val="330"/>
              </a:spcBef>
              <a:spcAft>
                <a:spcPts val="0"/>
              </a:spcAft>
              <a:buClr>
                <a:srgbClr val="000000"/>
              </a:buClr>
              <a:buSzPts val="1100"/>
              <a:buFont typeface="Calibri"/>
              <a:buAutoNum type="arabicPeriod" startAt="6"/>
            </a:pPr>
            <a:r>
              <a:rPr b="0" i="0" lang="en-US" sz="1100">
                <a:solidFill>
                  <a:srgbClr val="000000"/>
                </a:solidFill>
                <a:latin typeface="Calibri"/>
                <a:ea typeface="Calibri"/>
                <a:cs typeface="Calibri"/>
                <a:sym typeface="Calibri"/>
              </a:rPr>
              <a:t>Profil historique ; </a:t>
            </a:r>
            <a:endParaRPr/>
          </a:p>
          <a:p>
            <a:pPr indent="-69850" lvl="0" marL="0" rtl="0" algn="l">
              <a:lnSpc>
                <a:spcPct val="100000"/>
              </a:lnSpc>
              <a:spcBef>
                <a:spcPts val="330"/>
              </a:spcBef>
              <a:spcAft>
                <a:spcPts val="0"/>
              </a:spcAft>
              <a:buClr>
                <a:srgbClr val="000000"/>
              </a:buClr>
              <a:buSzPts val="1100"/>
              <a:buFont typeface="Calibri"/>
              <a:buAutoNum type="arabicPeriod" startAt="6"/>
            </a:pPr>
            <a:r>
              <a:rPr b="0" i="0" lang="en-US" sz="1100">
                <a:solidFill>
                  <a:srgbClr val="000000"/>
                </a:solidFill>
                <a:latin typeface="Calibri"/>
                <a:ea typeface="Calibri"/>
                <a:cs typeface="Calibri"/>
                <a:sym typeface="Calibri"/>
              </a:rPr>
              <a:t>Examen des données secondaires ; </a:t>
            </a:r>
            <a:endParaRPr/>
          </a:p>
          <a:p>
            <a:pPr indent="-69850" lvl="0" marL="0" rtl="0" algn="l">
              <a:lnSpc>
                <a:spcPct val="100000"/>
              </a:lnSpc>
              <a:spcBef>
                <a:spcPts val="330"/>
              </a:spcBef>
              <a:spcAft>
                <a:spcPts val="0"/>
              </a:spcAft>
              <a:buClr>
                <a:srgbClr val="000000"/>
              </a:buClr>
              <a:buSzPts val="1100"/>
              <a:buFont typeface="Calibri"/>
              <a:buAutoNum type="arabicPeriod" startAt="6"/>
            </a:pPr>
            <a:r>
              <a:rPr b="0" i="0" lang="en-US" sz="1100">
                <a:solidFill>
                  <a:srgbClr val="000000"/>
                </a:solidFill>
                <a:highlight>
                  <a:srgbClr val="00FF00"/>
                </a:highlight>
                <a:latin typeface="Calibri"/>
                <a:ea typeface="Calibri"/>
                <a:cs typeface="Calibri"/>
                <a:sym typeface="Calibri"/>
              </a:rPr>
              <a:t>Arbre à problèmes ; </a:t>
            </a:r>
            <a:endParaRPr/>
          </a:p>
          <a:p>
            <a:pPr indent="-69850" lvl="0" marL="0" rtl="0" algn="l">
              <a:lnSpc>
                <a:spcPct val="100000"/>
              </a:lnSpc>
              <a:spcBef>
                <a:spcPts val="330"/>
              </a:spcBef>
              <a:spcAft>
                <a:spcPts val="0"/>
              </a:spcAft>
              <a:buClr>
                <a:srgbClr val="000000"/>
              </a:buClr>
              <a:buSzPts val="1100"/>
              <a:buFont typeface="Calibri"/>
              <a:buAutoNum type="arabicPeriod" startAt="6"/>
            </a:pPr>
            <a:r>
              <a:rPr b="0" i="0" lang="en-US" sz="1100">
                <a:solidFill>
                  <a:srgbClr val="000000"/>
                </a:solidFill>
                <a:latin typeface="Calibri"/>
                <a:ea typeface="Calibri"/>
                <a:cs typeface="Calibri"/>
                <a:sym typeface="Calibri"/>
              </a:rPr>
              <a:t>Annexe au guide "Road to community resilience" - suivant la structure en quatre étapes et consolidant les principaux points ajoutés au guide eVCA </a:t>
            </a:r>
            <a:endParaRPr/>
          </a:p>
          <a:p>
            <a:pPr indent="0" lvl="0" marL="0" rtl="0" algn="l">
              <a:lnSpc>
                <a:spcPct val="100000"/>
              </a:lnSpc>
              <a:spcBef>
                <a:spcPts val="330"/>
              </a:spcBef>
              <a:spcAft>
                <a:spcPts val="0"/>
              </a:spcAft>
              <a:buSzPts val="1400"/>
              <a:buNone/>
            </a:pPr>
            <a:r>
              <a:t/>
            </a:r>
            <a:endParaRPr sz="1100">
              <a:latin typeface="Calibri"/>
              <a:ea typeface="Calibri"/>
              <a:cs typeface="Calibri"/>
              <a:sym typeface="Calibri"/>
            </a:endParaRPr>
          </a:p>
          <a:p>
            <a:pPr indent="0" lvl="0" marL="0" rtl="0" algn="l">
              <a:lnSpc>
                <a:spcPct val="100000"/>
              </a:lnSpc>
              <a:spcBef>
                <a:spcPts val="330"/>
              </a:spcBef>
              <a:spcAft>
                <a:spcPts val="0"/>
              </a:spcAft>
              <a:buSzPts val="1400"/>
              <a:buNone/>
            </a:pPr>
            <a:r>
              <a:rPr b="0" i="0" lang="en-US" sz="1100">
                <a:solidFill>
                  <a:srgbClr val="000000"/>
                </a:solidFill>
                <a:latin typeface="Calibri"/>
                <a:ea typeface="Calibri"/>
                <a:cs typeface="Calibri"/>
                <a:sym typeface="Calibri"/>
              </a:rPr>
              <a:t>Faits marquants :</a:t>
            </a:r>
            <a:endParaRPr/>
          </a:p>
          <a:p>
            <a:pPr indent="0" lvl="0" marL="0" rtl="0" algn="l">
              <a:lnSpc>
                <a:spcPct val="100000"/>
              </a:lnSpc>
              <a:spcBef>
                <a:spcPts val="930"/>
              </a:spcBef>
              <a:spcAft>
                <a:spcPts val="0"/>
              </a:spcAft>
              <a:buSzPts val="1400"/>
              <a:buNone/>
            </a:pPr>
            <a:r>
              <a:t/>
            </a:r>
            <a:endParaRPr sz="1100">
              <a:solidFill>
                <a:srgbClr val="000000"/>
              </a:solidFill>
              <a:latin typeface="Calibri"/>
              <a:ea typeface="Calibri"/>
              <a:cs typeface="Calibri"/>
              <a:sym typeface="Calibri"/>
            </a:endParaRPr>
          </a:p>
          <a:p>
            <a:pPr indent="-285750" lvl="0" marL="285750" rtl="0" algn="l">
              <a:lnSpc>
                <a:spcPct val="100000"/>
              </a:lnSpc>
              <a:spcBef>
                <a:spcPts val="930"/>
              </a:spcBef>
              <a:spcAft>
                <a:spcPts val="0"/>
              </a:spcAft>
              <a:buClr>
                <a:srgbClr val="000000"/>
              </a:buClr>
              <a:buSzPts val="1100"/>
              <a:buFont typeface="Arial"/>
              <a:buChar char="•"/>
            </a:pPr>
            <a:r>
              <a:rPr b="0" i="0" lang="en-US" sz="1100">
                <a:solidFill>
                  <a:srgbClr val="000000"/>
                </a:solidFill>
                <a:highlight>
                  <a:srgbClr val="FFFF00"/>
                </a:highlight>
                <a:latin typeface="Calibri"/>
                <a:ea typeface="Calibri"/>
                <a:cs typeface="Calibri"/>
                <a:sym typeface="Calibri"/>
              </a:rPr>
              <a:t>Marche par transects, cartographie et outils d'observation directe </a:t>
            </a:r>
            <a:r>
              <a:rPr b="0" i="0" lang="en-US" sz="1100">
                <a:solidFill>
                  <a:srgbClr val="000000"/>
                </a:solidFill>
                <a:latin typeface="Calibri"/>
                <a:ea typeface="Calibri"/>
                <a:cs typeface="Calibri"/>
                <a:sym typeface="Calibri"/>
              </a:rPr>
              <a:t>- comprendre d'abord les voies de transmission des principales maladies à potentiel épidémique, puis planifier l'utilisation de l'outil.</a:t>
            </a:r>
            <a:endParaRPr/>
          </a:p>
          <a:p>
            <a:pPr indent="-285750" lvl="0" marL="285750" rtl="0" algn="l">
              <a:lnSpc>
                <a:spcPct val="100000"/>
              </a:lnSpc>
              <a:spcBef>
                <a:spcPts val="930"/>
              </a:spcBef>
              <a:spcAft>
                <a:spcPts val="0"/>
              </a:spcAft>
              <a:buClr>
                <a:srgbClr val="000000"/>
              </a:buClr>
              <a:buSzPts val="1100"/>
              <a:buFont typeface="Arial"/>
              <a:buChar char="•"/>
            </a:pPr>
            <a:r>
              <a:rPr b="0" i="0" lang="en-US" sz="1100">
                <a:solidFill>
                  <a:srgbClr val="000000"/>
                </a:solidFill>
                <a:highlight>
                  <a:srgbClr val="00FFFF"/>
                </a:highlight>
                <a:latin typeface="Calibri"/>
                <a:ea typeface="Calibri"/>
                <a:cs typeface="Calibri"/>
                <a:sym typeface="Calibri"/>
              </a:rPr>
              <a:t>Calendrier saisonnier </a:t>
            </a:r>
            <a:r>
              <a:rPr b="0" i="0" lang="en-US" sz="1100">
                <a:solidFill>
                  <a:srgbClr val="000000"/>
                </a:solidFill>
                <a:latin typeface="Calibri"/>
                <a:ea typeface="Calibri"/>
                <a:cs typeface="Calibri"/>
                <a:sym typeface="Calibri"/>
              </a:rPr>
              <a:t>- comprendre les schémas saisonniers de transmission des maladies</a:t>
            </a:r>
            <a:endParaRPr/>
          </a:p>
          <a:p>
            <a:pPr indent="-285750" lvl="0" marL="285750" rtl="0" algn="l">
              <a:lnSpc>
                <a:spcPct val="100000"/>
              </a:lnSpc>
              <a:spcBef>
                <a:spcPts val="930"/>
              </a:spcBef>
              <a:spcAft>
                <a:spcPts val="0"/>
              </a:spcAft>
              <a:buClr>
                <a:srgbClr val="000000"/>
              </a:buClr>
              <a:buSzPts val="1100"/>
              <a:buFont typeface="Arial"/>
              <a:buChar char="•"/>
            </a:pPr>
            <a:r>
              <a:rPr lang="en-US" sz="1100">
                <a:solidFill>
                  <a:srgbClr val="000000"/>
                </a:solidFill>
                <a:highlight>
                  <a:srgbClr val="FF00FF"/>
                </a:highlight>
                <a:latin typeface="Calibri"/>
                <a:ea typeface="Calibri"/>
                <a:cs typeface="Calibri"/>
                <a:sym typeface="Calibri"/>
              </a:rPr>
              <a:t>Concepts clés </a:t>
            </a:r>
            <a:r>
              <a:rPr lang="en-US" sz="1100">
                <a:solidFill>
                  <a:srgbClr val="000000"/>
                </a:solidFill>
                <a:latin typeface="Calibri"/>
                <a:ea typeface="Calibri"/>
                <a:cs typeface="Calibri"/>
                <a:sym typeface="Calibri"/>
              </a:rPr>
              <a:t>- différence entre endémie, épidémie et pandémie</a:t>
            </a:r>
            <a:endParaRPr b="0" i="0" sz="1100">
              <a:solidFill>
                <a:srgbClr val="000000"/>
              </a:solidFill>
              <a:latin typeface="Calibri"/>
              <a:ea typeface="Calibri"/>
              <a:cs typeface="Calibri"/>
              <a:sym typeface="Calibri"/>
            </a:endParaRPr>
          </a:p>
          <a:p>
            <a:pPr indent="-285750" lvl="0" marL="285750" rtl="0" algn="l">
              <a:lnSpc>
                <a:spcPct val="100000"/>
              </a:lnSpc>
              <a:spcBef>
                <a:spcPts val="930"/>
              </a:spcBef>
              <a:spcAft>
                <a:spcPts val="0"/>
              </a:spcAft>
              <a:buClr>
                <a:srgbClr val="000000"/>
              </a:buClr>
              <a:buSzPts val="1100"/>
              <a:buFont typeface="Arial"/>
              <a:buChar char="•"/>
            </a:pPr>
            <a:r>
              <a:rPr b="0" i="0" lang="en-US" sz="1100">
                <a:solidFill>
                  <a:srgbClr val="000000"/>
                </a:solidFill>
                <a:latin typeface="Calibri"/>
                <a:ea typeface="Calibri"/>
                <a:cs typeface="Calibri"/>
                <a:sym typeface="Calibri"/>
              </a:rPr>
              <a:t>Nous avons inclus un exemple d'</a:t>
            </a:r>
            <a:r>
              <a:rPr b="0" i="0" lang="en-US" sz="1100">
                <a:solidFill>
                  <a:srgbClr val="000000"/>
                </a:solidFill>
                <a:highlight>
                  <a:srgbClr val="00FF00"/>
                </a:highlight>
                <a:latin typeface="Calibri"/>
                <a:ea typeface="Calibri"/>
                <a:cs typeface="Calibri"/>
                <a:sym typeface="Calibri"/>
              </a:rPr>
              <a:t>arbre à problèmes pour l'épidémie. </a:t>
            </a:r>
            <a:endParaRPr/>
          </a:p>
          <a:p>
            <a:pPr indent="0" lvl="0" marL="0" rtl="0" algn="l">
              <a:lnSpc>
                <a:spcPct val="100000"/>
              </a:lnSpc>
              <a:spcBef>
                <a:spcPts val="930"/>
              </a:spcBef>
              <a:spcAft>
                <a:spcPts val="0"/>
              </a:spcAft>
              <a:buSzPts val="1400"/>
              <a:buNone/>
            </a:pPr>
            <a:r>
              <a:t/>
            </a:r>
            <a:endParaRPr sz="1100">
              <a:latin typeface="Calibri"/>
              <a:ea typeface="Calibri"/>
              <a:cs typeface="Calibri"/>
              <a:sym typeface="Calibri"/>
            </a:endParaRPr>
          </a:p>
        </p:txBody>
      </p:sp>
      <p:sp>
        <p:nvSpPr>
          <p:cNvPr id="39" name="Google Shape;39;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4: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 name="Google Shape;4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Les Sociétés nationales qui souhaitent aider les communautés à faire face aux risques d'épidémie doivent investir activement dans les capacités techniques en matière de santé de leur personnel et dans la formation des volontaires, en combinant les connaissances et les compétences en matière de gestion des catastrophes et de santé. Différentes approches et outils disponibles au sein du Mouvement RCRC pour soutenir cet investissement sont l'évaluation renforcée de la vulnérabilité et des capacités (EVCA), les premiers secours sanitaires communautaires (CBHFA) et la boîte à outils de lutte contre les épidémies de la FICR (pour les volontaires et les responsables).</a:t>
            </a:r>
            <a:endParaRPr sz="1100">
              <a:solidFill>
                <a:schemeClr val="dk1"/>
              </a:solidFill>
              <a:latin typeface="Calibri"/>
              <a:ea typeface="Calibri"/>
              <a:cs typeface="Calibri"/>
              <a:sym typeface="Calibri"/>
            </a:endParaRPr>
          </a:p>
          <a:p>
            <a:pPr indent="0" lvl="0" marL="0" marR="0" rtl="0" algn="l">
              <a:lnSpc>
                <a:spcPct val="100000"/>
              </a:lnSpc>
              <a:spcBef>
                <a:spcPts val="33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Lors de la planification des interventions de résilience communautaire, il convient de contacter les principaux acteurs de la santé, par exemple les responsables gouvernementaux de la santé et de l'eau du bureau du ministère de la santé le plus proche, les agents de santé communautaires (ou équivalents) intégrés dans les systèmes de sensibilisation communautaire, le personnel médical tel que les infirmières et les médecins de l'établissement de santé le plus proche, les pharmaciens locaux, les sages-femmes et les tradipraticiens de la communauté. Il est important d'aborder la question de la santé animale lors de l'évaluation du risque épidémique. Il peut donc être utile de contacter les responsables des services vétérinaires et de la santé animale, qui dépendent souvent du ministère de l'agriculture, des ressources naturelles et/ou animales.</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t/>
            </a:r>
            <a:endParaRPr sz="1100"/>
          </a:p>
        </p:txBody>
      </p:sp>
      <p:sp>
        <p:nvSpPr>
          <p:cNvPr id="48" name="Google Shape;48;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5: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 name="Google Shape;57;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t>Assurer une compréhension commune :</a:t>
            </a:r>
            <a:endParaRPr/>
          </a:p>
          <a:p>
            <a:pPr indent="0" lvl="0" marL="0" marR="0" rtl="0" algn="l">
              <a:lnSpc>
                <a:spcPct val="100000"/>
              </a:lnSpc>
              <a:spcBef>
                <a:spcPts val="33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Les experts de la santé utilisent des indicateurs techniques (par exemple, la mortalité et la morbidité) pour évaluer l'impact d'une épidémie, qui sont différents pour chaque maladie. Les volontaires et le personnel du CRR n'ont pas besoin de comprendre ces indicateurs, mais ils doivent être conscients que les différentes maladies infectent un nombre différent de personnes et causent un niveau différent de décès et d'invalidité, et que cela peut changer rapidement car les maladies ont des schémas d'apparition différents en fonction d'une variété de facteurs.  Seul le personnel formé aux questions de santé est en mesure d'interpréter les différentes statistiques sanitaires afin d'évaluer l'impact potentiel d'un risque sanitaire. Les responsables de la santé utilisent différents paramètres pour déclarer une épidémie officielle en fonction de la maladie. Par exemple, dans une certaine communauté, les cas de paludisme et la mortalité associée étaient faibles. Soudain, les cas et les décès augmentent en pourcentage élevé. L'interprétation de ces informations pour évaluer l'impact potentiel de l'évolution de la malaria nécessite une formation spécialisée.</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t/>
            </a:r>
            <a:endParaRPr sz="1100"/>
          </a:p>
          <a:p>
            <a:pPr indent="0" lvl="0" marL="0" rtl="0" algn="l">
              <a:lnSpc>
                <a:spcPct val="100000"/>
              </a:lnSpc>
              <a:spcBef>
                <a:spcPts val="330"/>
              </a:spcBef>
              <a:spcAft>
                <a:spcPts val="0"/>
              </a:spcAft>
              <a:buSzPts val="1400"/>
              <a:buNone/>
            </a:pPr>
            <a:r>
              <a:t/>
            </a:r>
            <a:endParaRPr sz="1100"/>
          </a:p>
          <a:p>
            <a:pPr indent="0" lvl="0" marL="0" rtl="0" algn="l">
              <a:lnSpc>
                <a:spcPct val="100000"/>
              </a:lnSpc>
              <a:spcBef>
                <a:spcPts val="330"/>
              </a:spcBef>
              <a:spcAft>
                <a:spcPts val="0"/>
              </a:spcAft>
              <a:buSzPts val="1400"/>
              <a:buNone/>
            </a:pPr>
            <a:r>
              <a:rPr lang="en-US" sz="1100"/>
              <a:t>Définition des critères :</a:t>
            </a:r>
            <a:endParaRPr/>
          </a:p>
          <a:p>
            <a:pPr indent="0" lvl="0" marL="0" rtl="0" algn="l">
              <a:lnSpc>
                <a:spcPct val="100000"/>
              </a:lnSpc>
              <a:spcBef>
                <a:spcPts val="330"/>
              </a:spcBef>
              <a:spcAft>
                <a:spcPts val="0"/>
              </a:spcAft>
              <a:buSzPts val="1400"/>
              <a:buNone/>
            </a:pPr>
            <a:r>
              <a:rPr lang="en-US" sz="1100">
                <a:solidFill>
                  <a:schemeClr val="dk1"/>
                </a:solidFill>
                <a:latin typeface="Calibri"/>
                <a:ea typeface="Calibri"/>
                <a:cs typeface="Calibri"/>
                <a:sym typeface="Calibri"/>
              </a:rPr>
              <a:t>Avant de choisir l'outil le plus approprié, les bénévoles et le personnel du CRR doivent comprendre les principales voies de transmission des maladies, car de nombreuses maladies sont causées par plus d'une source ou d'une exposition. </a:t>
            </a:r>
            <a:endParaRPr sz="1100"/>
          </a:p>
          <a:p>
            <a:pPr indent="0" lvl="0" marL="0" marR="0" rtl="0" algn="l">
              <a:lnSpc>
                <a:spcPct val="100000"/>
              </a:lnSpc>
              <a:spcBef>
                <a:spcPts val="33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La capacité de la communauté à faire face à une épidémie peut être analysée sous différents angles en utilisant les caractéristiques de résilience. Mais le principal critère utilisé par le secteur de la santé est la capacité du système de santé. Demandez l'aide du personnel formé à la santé pour réfléchir à la capacité des unités de santé, des cliniques et des hôpitaux à différents niveaux à répondre à une augmentation soudaine du nombre de cas tout en maintenant les services normaux. Il est important d'évaluer également la capacité à maintenir des conditions d'hygiène normales au sein de l'établissement afin d'empêcher la propagation de la maladie aux patients non infectés, au personnel de santé et aux visiteurs. Il faut également tenir compte de la capacité des autres acteurs de la santé qui peuvent s'engager dans la prévention et la réponse au niveau communautaire, tels que les agents de santé communautaires, les pharmaciens locaux, les sages-femmes et les guérisseurs traditionnels.</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rPr lang="en-US" sz="1100"/>
              <a:t>Coordonnez-vous étroitement avec le ministère de la santé et le département de la santé, car ils ont peut-être déjà défini les éléments déclencheurs pour la région dans laquelle se trouve votre communauté.</a:t>
            </a:r>
            <a:endParaRPr/>
          </a:p>
        </p:txBody>
      </p:sp>
      <p:sp>
        <p:nvSpPr>
          <p:cNvPr id="58" name="Google Shape;58;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6: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1100"/>
              <a:buFont typeface="Noto Sans Symbols"/>
              <a:buChar char="∙"/>
            </a:pPr>
            <a:r>
              <a:rPr lang="en-US" sz="1100">
                <a:latin typeface="Calibri"/>
                <a:ea typeface="Calibri"/>
                <a:cs typeface="Calibri"/>
                <a:sym typeface="Calibri"/>
              </a:rPr>
              <a:t>La cartographie est un moyen de </a:t>
            </a:r>
            <a:r>
              <a:rPr b="1" lang="en-US" sz="1100">
                <a:latin typeface="Calibri"/>
                <a:ea typeface="Calibri"/>
                <a:cs typeface="Calibri"/>
                <a:sym typeface="Calibri"/>
              </a:rPr>
              <a:t>visualiser les </a:t>
            </a:r>
            <a:r>
              <a:rPr lang="en-US" sz="1100">
                <a:latin typeface="Calibri"/>
                <a:ea typeface="Calibri"/>
                <a:cs typeface="Calibri"/>
                <a:sym typeface="Calibri"/>
              </a:rPr>
              <a:t>ressources, les vulnérabilités et les risques au sein d'une communauté.</a:t>
            </a:r>
            <a:endParaRPr sz="1100">
              <a:solidFill>
                <a:srgbClr val="FF0000"/>
              </a:solidFill>
              <a:latin typeface="Calibri"/>
              <a:ea typeface="Calibri"/>
              <a:cs typeface="Calibri"/>
              <a:sym typeface="Calibri"/>
            </a:endParaRPr>
          </a:p>
          <a:p>
            <a:pPr indent="-273050" lvl="0" marL="342900" rtl="0" algn="l">
              <a:lnSpc>
                <a:spcPct val="100000"/>
              </a:lnSpc>
              <a:spcBef>
                <a:spcPts val="330"/>
              </a:spcBef>
              <a:spcAft>
                <a:spcPts val="0"/>
              </a:spcAft>
              <a:buClr>
                <a:schemeClr val="dk1"/>
              </a:buClr>
              <a:buSzPts val="1100"/>
              <a:buFont typeface="Noto Sans Symbols"/>
              <a:buNone/>
            </a:pPr>
            <a:r>
              <a:t/>
            </a:r>
            <a:endParaRPr sz="1100">
              <a:latin typeface="Calibri"/>
              <a:ea typeface="Calibri"/>
              <a:cs typeface="Calibri"/>
              <a:sym typeface="Calibri"/>
            </a:endParaRPr>
          </a:p>
          <a:p>
            <a:pPr indent="-342900" lvl="0" marL="342900" marR="0" rtl="0" algn="l">
              <a:lnSpc>
                <a:spcPct val="100000"/>
              </a:lnSpc>
              <a:spcBef>
                <a:spcPts val="330"/>
              </a:spcBef>
              <a:spcAft>
                <a:spcPts val="0"/>
              </a:spcAft>
              <a:buClr>
                <a:schemeClr val="dk1"/>
              </a:buClr>
              <a:buSzPts val="1100"/>
              <a:buFont typeface="Noto Sans Symbols"/>
              <a:buChar char="∙"/>
            </a:pPr>
            <a:r>
              <a:rPr lang="en-US" sz="1100">
                <a:solidFill>
                  <a:schemeClr val="dk1"/>
                </a:solidFill>
                <a:latin typeface="Calibri"/>
                <a:ea typeface="Calibri"/>
                <a:cs typeface="Calibri"/>
                <a:sym typeface="Calibri"/>
              </a:rPr>
              <a:t>La cartographie est un outil très utile pour identifier l'exposition aux risques d'épidémies sanitaires. Pour intégrer le risque épidémique dans votre cartographie eVCA, il est essentiel de comprendre la voie de transmission de la maladie considérée. Ces informations peuvent être consultées sur le </a:t>
            </a:r>
            <a:r>
              <a:rPr lang="en-US" sz="1100" u="sng">
                <a:solidFill>
                  <a:schemeClr val="dk1"/>
                </a:solidFill>
                <a:latin typeface="Calibri"/>
                <a:ea typeface="Calibri"/>
                <a:cs typeface="Calibri"/>
                <a:sym typeface="Calibri"/>
                <a:hlinkClick r:id="rId2">
                  <a:extLst>
                    <a:ext uri="{A12FA001-AC4F-418D-AE19-62706E023703}">
                      <ahyp:hlinkClr val="tx"/>
                    </a:ext>
                  </a:extLst>
                </a:hlinkClick>
              </a:rPr>
              <a:t>site web de la </a:t>
            </a:r>
            <a:r>
              <a:rPr lang="en-US" sz="1100">
                <a:solidFill>
                  <a:schemeClr val="dk1"/>
                </a:solidFill>
                <a:latin typeface="Calibri"/>
                <a:ea typeface="Calibri"/>
                <a:cs typeface="Calibri"/>
                <a:sym typeface="Calibri"/>
              </a:rPr>
              <a:t>FICR </a:t>
            </a:r>
            <a:r>
              <a:rPr lang="en-US" sz="1100" u="sng">
                <a:solidFill>
                  <a:schemeClr val="dk1"/>
                </a:solidFill>
                <a:latin typeface="Calibri"/>
                <a:ea typeface="Calibri"/>
                <a:cs typeface="Calibri"/>
                <a:sym typeface="Calibri"/>
                <a:hlinkClick r:id="rId3">
                  <a:extLst>
                    <a:ext uri="{A12FA001-AC4F-418D-AE19-62706E023703}">
                      <ahyp:hlinkClr val="tx"/>
                    </a:ext>
                  </a:extLst>
                </a:hlinkClick>
              </a:rPr>
              <a:t>consacré à la lutte contre les épidémies</a:t>
            </a:r>
            <a:r>
              <a:rPr lang="en-US" sz="1100">
                <a:solidFill>
                  <a:schemeClr val="dk1"/>
                </a:solidFill>
                <a:latin typeface="Calibri"/>
                <a:ea typeface="Calibri"/>
                <a:cs typeface="Calibri"/>
                <a:sym typeface="Calibri"/>
              </a:rPr>
              <a:t>. Enfin, il est toujours recommandé d'avoir un membre de l'EVCA ayant des connaissances en matière de santé. </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Noto Sans Symbols"/>
              <a:buNone/>
            </a:pPr>
            <a:r>
              <a:t/>
            </a:r>
            <a:endParaRPr sz="1100">
              <a:latin typeface="Calibri"/>
              <a:ea typeface="Calibri"/>
              <a:cs typeface="Calibri"/>
              <a:sym typeface="Calibri"/>
            </a:endParaRPr>
          </a:p>
          <a:p>
            <a:pPr indent="0" lvl="0" marL="0" rtl="0" algn="l">
              <a:lnSpc>
                <a:spcPct val="100000"/>
              </a:lnSpc>
              <a:spcBef>
                <a:spcPts val="330"/>
              </a:spcBef>
              <a:spcAft>
                <a:spcPts val="0"/>
              </a:spcAft>
              <a:buClr>
                <a:srgbClr val="011E41"/>
              </a:buClr>
              <a:buSzPts val="1100"/>
              <a:buFont typeface="Arial"/>
              <a:buNone/>
            </a:pPr>
            <a:r>
              <a:rPr b="1" lang="en-US" sz="1100">
                <a:solidFill>
                  <a:srgbClr val="011E41"/>
                </a:solidFill>
                <a:latin typeface="Calibri"/>
                <a:ea typeface="Calibri"/>
                <a:cs typeface="Calibri"/>
                <a:sym typeface="Calibri"/>
              </a:rPr>
              <a:t>Éléments à prendre en compte dans la cartographie du risque épidémique</a:t>
            </a:r>
            <a:endParaRPr/>
          </a:p>
          <a:p>
            <a:pPr indent="-457200" lvl="0" marL="457200" rtl="0" algn="l">
              <a:lnSpc>
                <a:spcPct val="100000"/>
              </a:lnSpc>
              <a:spcBef>
                <a:spcPts val="330"/>
              </a:spcBef>
              <a:spcAft>
                <a:spcPts val="0"/>
              </a:spcAft>
              <a:buClr>
                <a:srgbClr val="011E41"/>
              </a:buClr>
              <a:buSzPts val="1100"/>
              <a:buFont typeface="Arial"/>
              <a:buChar char="•"/>
            </a:pPr>
            <a:r>
              <a:rPr b="1" lang="en-US" sz="1100">
                <a:solidFill>
                  <a:srgbClr val="011E41"/>
                </a:solidFill>
                <a:latin typeface="Calibri"/>
                <a:ea typeface="Calibri"/>
                <a:cs typeface="Calibri"/>
                <a:sym typeface="Calibri"/>
              </a:rPr>
              <a:t>Sources de contamination </a:t>
            </a:r>
            <a:r>
              <a:rPr lang="en-US" sz="1100">
                <a:solidFill>
                  <a:srgbClr val="011E41"/>
                </a:solidFill>
                <a:latin typeface="Calibri"/>
                <a:ea typeface="Calibri"/>
                <a:cs typeface="Calibri"/>
                <a:sym typeface="Calibri"/>
              </a:rPr>
              <a:t>(sites de défécation en plein air, latrines non fonctionnelles, sources d'eau exposées, etc.)</a:t>
            </a:r>
            <a:endParaRPr/>
          </a:p>
          <a:p>
            <a:pPr indent="0" lvl="0" marL="0" marR="0" rtl="0" algn="l">
              <a:lnSpc>
                <a:spcPct val="100000"/>
              </a:lnSpc>
              <a:spcBef>
                <a:spcPts val="330"/>
              </a:spcBef>
              <a:spcAft>
                <a:spcPts val="0"/>
              </a:spcAft>
              <a:buClr>
                <a:schemeClr val="dk1"/>
              </a:buClr>
              <a:buSzPts val="1100"/>
              <a:buFont typeface="Arial"/>
              <a:buNone/>
            </a:pPr>
            <a:r>
              <a:rPr lang="en-US" sz="1100">
                <a:solidFill>
                  <a:schemeClr val="dk1"/>
                </a:solidFill>
                <a:latin typeface="Calibri"/>
                <a:ea typeface="Calibri"/>
                <a:cs typeface="Calibri"/>
                <a:sym typeface="Calibri"/>
              </a:rPr>
              <a:t>Il existe un grand nombre de maladies qui, comme le choléra, ont un potentiel épidémique élevé et dont l'exposition est fortement liée au niveau d'accès à l'eau potable et à l'assainissement dans la communauté. C'est le cas de l'hépatite A, de la fièvre typhoïde, de la diarrhée aqueuse aiguë, de la rougeole, etc.</a:t>
            </a:r>
            <a:endParaRPr sz="1100">
              <a:solidFill>
                <a:schemeClr val="dk1"/>
              </a:solidFill>
              <a:latin typeface="Calibri"/>
              <a:ea typeface="Calibri"/>
              <a:cs typeface="Calibri"/>
              <a:sym typeface="Calibri"/>
            </a:endParaRPr>
          </a:p>
          <a:p>
            <a:pPr indent="-457200" lvl="0" marL="4572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Cartographier les </a:t>
            </a:r>
            <a:r>
              <a:rPr b="1" lang="en-US" sz="1100">
                <a:solidFill>
                  <a:srgbClr val="011E41"/>
                </a:solidFill>
                <a:latin typeface="Calibri"/>
                <a:ea typeface="Calibri"/>
                <a:cs typeface="Calibri"/>
                <a:sym typeface="Calibri"/>
              </a:rPr>
              <a:t>masses d'eau </a:t>
            </a:r>
            <a:r>
              <a:rPr lang="en-US" sz="1100">
                <a:solidFill>
                  <a:srgbClr val="011E41"/>
                </a:solidFill>
                <a:latin typeface="Calibri"/>
                <a:ea typeface="Calibri"/>
                <a:cs typeface="Calibri"/>
                <a:sym typeface="Calibri"/>
              </a:rPr>
              <a:t>(propres ou boueuses, stagnantes ou non)</a:t>
            </a:r>
            <a:endParaRPr/>
          </a:p>
          <a:p>
            <a:pPr indent="0" lvl="0" marL="0" rtl="0" algn="l">
              <a:lnSpc>
                <a:spcPct val="100000"/>
              </a:lnSpc>
              <a:spcBef>
                <a:spcPts val="330"/>
              </a:spcBef>
              <a:spcAft>
                <a:spcPts val="0"/>
              </a:spcAft>
              <a:buClr>
                <a:schemeClr val="dk1"/>
              </a:buClr>
              <a:buSzPts val="1100"/>
              <a:buFont typeface="Arial"/>
              <a:buNone/>
            </a:pPr>
            <a:r>
              <a:rPr lang="en-US" sz="1100">
                <a:solidFill>
                  <a:schemeClr val="dk1"/>
                </a:solidFill>
                <a:latin typeface="Calibri"/>
                <a:ea typeface="Calibri"/>
                <a:cs typeface="Calibri"/>
                <a:sym typeface="Calibri"/>
              </a:rPr>
              <a:t>La cartographie est également très utile pour les maladies transmises par un vecteur animal. Par exemple, dans les communautés qui ont été confrontées à des épidémies de dengue dans le passé, il est recommandé de cartographier les masses d'eau (eau propre ou boueuse, stagnante ou non) où le moustique Aedes peut facilement se reproduire et les quartiers mal logés où les gens sont très exposés aux piqûres de moustiques. </a:t>
            </a:r>
            <a:endParaRPr/>
          </a:p>
          <a:p>
            <a:pPr indent="0" lvl="0" marL="0" rtl="0" algn="l">
              <a:lnSpc>
                <a:spcPct val="100000"/>
              </a:lnSpc>
              <a:spcBef>
                <a:spcPts val="330"/>
              </a:spcBef>
              <a:spcAft>
                <a:spcPts val="0"/>
              </a:spcAft>
              <a:buClr>
                <a:schemeClr val="dk1"/>
              </a:buClr>
              <a:buSzPts val="1100"/>
              <a:buFont typeface="Arial"/>
              <a:buNone/>
            </a:pPr>
            <a:r>
              <a:t/>
            </a:r>
            <a:endParaRPr b="1" sz="1100">
              <a:solidFill>
                <a:schemeClr val="dk1"/>
              </a:solidFill>
              <a:latin typeface="Calibri"/>
              <a:ea typeface="Calibri"/>
              <a:cs typeface="Calibri"/>
              <a:sym typeface="Calibri"/>
            </a:endParaRPr>
          </a:p>
          <a:p>
            <a:pPr indent="-342900" lvl="0"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Cartographie du </a:t>
            </a:r>
            <a:r>
              <a:rPr b="1" lang="en-US" sz="1100">
                <a:solidFill>
                  <a:srgbClr val="011E41"/>
                </a:solidFill>
                <a:latin typeface="Calibri"/>
                <a:ea typeface="Calibri"/>
                <a:cs typeface="Calibri"/>
                <a:sym typeface="Calibri"/>
              </a:rPr>
              <a:t>bétail </a:t>
            </a:r>
            <a:r>
              <a:rPr lang="en-US" sz="1100">
                <a:solidFill>
                  <a:srgbClr val="011E41"/>
                </a:solidFill>
                <a:latin typeface="Calibri"/>
                <a:ea typeface="Calibri"/>
                <a:cs typeface="Calibri"/>
                <a:sym typeface="Calibri"/>
              </a:rPr>
              <a:t>(bovins, ovins, caprins, etc.)</a:t>
            </a:r>
            <a:endParaRPr/>
          </a:p>
          <a:p>
            <a:pPr indent="0" lvl="0" marL="0" marR="0" rtl="0" algn="l">
              <a:lnSpc>
                <a:spcPct val="100000"/>
              </a:lnSpc>
              <a:spcBef>
                <a:spcPts val="330"/>
              </a:spcBef>
              <a:spcAft>
                <a:spcPts val="0"/>
              </a:spcAft>
              <a:buClr>
                <a:schemeClr val="dk1"/>
              </a:buClr>
              <a:buSzPts val="1100"/>
              <a:buFont typeface="Arial"/>
              <a:buNone/>
            </a:pPr>
            <a:r>
              <a:rPr lang="en-US" sz="1100">
                <a:solidFill>
                  <a:schemeClr val="dk1"/>
                </a:solidFill>
                <a:latin typeface="Calibri"/>
                <a:ea typeface="Calibri"/>
                <a:cs typeface="Calibri"/>
                <a:sym typeface="Calibri"/>
              </a:rPr>
              <a:t>Certaines maladies émergentes transmises par les animaux, moins connues que la dengue ou le paludisme, comme la fièvre de la vallée du Rift, dont le risque épidémique augmente, peuvent être bien évaluées grâce à la cartographie. Dans ce cas, la cartographie des lieux où les bovins (buffles, moutons, chèvres et chameaux) sont élevés et en contact étroit avec les humains est nécessaire pour une évaluation correcte des risques.</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Arial"/>
              <a:buNone/>
            </a:pPr>
            <a:r>
              <a:t/>
            </a:r>
            <a:endParaRPr sz="1100">
              <a:solidFill>
                <a:srgbClr val="011E41"/>
              </a:solidFill>
              <a:latin typeface="Calibri"/>
              <a:ea typeface="Calibri"/>
              <a:cs typeface="Calibri"/>
              <a:sym typeface="Calibri"/>
            </a:endParaRPr>
          </a:p>
          <a:p>
            <a:pPr indent="-457200" lvl="0" marL="4572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Zones de vulnérabilité accrue</a:t>
            </a:r>
            <a:endParaRPr/>
          </a:p>
          <a:p>
            <a:pPr indent="0" lvl="0" marL="0" rtl="0" algn="l">
              <a:lnSpc>
                <a:spcPct val="100000"/>
              </a:lnSpc>
              <a:spcBef>
                <a:spcPts val="330"/>
              </a:spcBef>
              <a:spcAft>
                <a:spcPts val="0"/>
              </a:spcAft>
              <a:buSzPts val="1400"/>
              <a:buNone/>
            </a:pPr>
            <a:r>
              <a:rPr lang="en-US" sz="1100">
                <a:solidFill>
                  <a:schemeClr val="dk1"/>
                </a:solidFill>
                <a:latin typeface="Calibri"/>
                <a:ea typeface="Calibri"/>
                <a:cs typeface="Calibri"/>
                <a:sym typeface="Calibri"/>
              </a:rPr>
              <a:t>Les facteurs qui augmentent la vulnérabilité de la communauté face aux risques sanitaires peuvent être cartographiés :</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Familles très pauvres ne disposant pas d'un abri approprié, vivant souvent dans des espaces surpeuplés, dans de mauvaises conditions d'hygiène et sans produits de base tels que moustiquaires imprégnées d'insecticide, eau salubre, toilettes hygiéniques et savon. </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Les familles comprenant des personnes ayant des besoins particuliers (personnes âgées, personnes handicapées, personnes atteintes de maladies chroniques comme le VIH/SIDA).</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Familles avec enfants malnutris. </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Arial"/>
              <a:buNone/>
            </a:pPr>
            <a:r>
              <a:t/>
            </a:r>
            <a:endParaRPr sz="1100">
              <a:solidFill>
                <a:srgbClr val="011E41"/>
              </a:solidFill>
              <a:latin typeface="Calibri"/>
              <a:ea typeface="Calibri"/>
              <a:cs typeface="Calibri"/>
              <a:sym typeface="Calibri"/>
            </a:endParaRPr>
          </a:p>
          <a:p>
            <a:pPr indent="-457200" lvl="0" marL="4572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Capacités en matière de santé</a:t>
            </a:r>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La cartographie est également très utile pour déterminer les capacités locales qui permettent aux communautés de gérer les risques d'épidémies :</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Infrastructures et équipements de santé (clinique, hôpital, pharmacie locale ou poste de secours)</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Structures d'accueil social (maisons de retraite, écoles primaires). </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Présence de personnel formé à la santé dans la communauté (sage-femme qualifiée, volontaires de la Croix-Rouge et du Croissant-Rouge, agent de santé communautaire, vétérinaire, guérisseur traditionnel, etc.)</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Sites/lieux où des informations sur la santé sont communiquées (églises, ONG locales, antenne de la Croix-Rouge).</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Vendeurs d'eau informels, techniciens de pompes à eau, plombiers, constructeurs de latrines, vidangeurs de latrines, etc.</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Disponibilité d'outils et de main-d'œuvre pour le nettoyage communal, l'enlèvement des débris et l'évacuation de l'eau. </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Arial"/>
              <a:buNone/>
            </a:pPr>
            <a:r>
              <a:t/>
            </a:r>
            <a:endParaRPr sz="1100">
              <a:solidFill>
                <a:srgbClr val="011E41"/>
              </a:solidFill>
              <a:latin typeface="Calibri"/>
              <a:ea typeface="Calibri"/>
              <a:cs typeface="Calibri"/>
              <a:sym typeface="Calibri"/>
            </a:endParaRPr>
          </a:p>
          <a:p>
            <a:pPr indent="0" lvl="0" marL="0" rtl="0" algn="l">
              <a:lnSpc>
                <a:spcPct val="100000"/>
              </a:lnSpc>
              <a:spcBef>
                <a:spcPts val="330"/>
              </a:spcBef>
              <a:spcAft>
                <a:spcPts val="0"/>
              </a:spcAft>
              <a:buSzPts val="1400"/>
              <a:buNone/>
            </a:pPr>
            <a:r>
              <a:t/>
            </a:r>
            <a:endParaRPr sz="1100"/>
          </a:p>
        </p:txBody>
      </p:sp>
      <p:sp>
        <p:nvSpPr>
          <p:cNvPr id="69" name="Google Shape;6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7: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 name="Google Shape;7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100"/>
              <a:buFont typeface="Noto Sans Symbols"/>
              <a:buNone/>
            </a:pPr>
            <a:r>
              <a:rPr lang="en-US" sz="1100"/>
              <a:t>Cet outil permet de visualiser l'</a:t>
            </a:r>
            <a:r>
              <a:rPr b="1" lang="en-US" sz="1100"/>
              <a:t>évolution des </a:t>
            </a:r>
            <a:r>
              <a:rPr lang="en-US" sz="1100"/>
              <a:t>principaux aspects de la vie de la communauté au fil du temps. Il montre l'évolution des risques, de la vulnérabilité et des capacités.</a:t>
            </a:r>
            <a:endParaRPr/>
          </a:p>
          <a:p>
            <a:pPr indent="0" lvl="0" marL="0" rtl="0" algn="l">
              <a:lnSpc>
                <a:spcPct val="100000"/>
              </a:lnSpc>
              <a:spcBef>
                <a:spcPts val="330"/>
              </a:spcBef>
              <a:spcAft>
                <a:spcPts val="0"/>
              </a:spcAft>
              <a:buClr>
                <a:schemeClr val="dk1"/>
              </a:buClr>
              <a:buSzPts val="1100"/>
              <a:buFont typeface="Noto Sans Symbols"/>
              <a:buNone/>
            </a:pPr>
            <a:r>
              <a:t/>
            </a:r>
            <a:endParaRPr b="1" sz="1100"/>
          </a:p>
          <a:p>
            <a:pPr indent="0" lvl="0" marL="0" rtl="0" algn="l">
              <a:lnSpc>
                <a:spcPct val="100000"/>
              </a:lnSpc>
              <a:spcBef>
                <a:spcPts val="330"/>
              </a:spcBef>
              <a:spcAft>
                <a:spcPts val="0"/>
              </a:spcAft>
              <a:buClr>
                <a:schemeClr val="dk1"/>
              </a:buClr>
              <a:buSzPts val="1100"/>
              <a:buFont typeface="Noto Sans Symbols"/>
              <a:buNone/>
            </a:pPr>
            <a:r>
              <a:rPr b="1" lang="en-US" sz="1100"/>
              <a:t>Adaptations :</a:t>
            </a:r>
            <a:endParaRPr/>
          </a:p>
          <a:p>
            <a:pPr indent="0" lvl="0" marL="0" rtl="0" algn="l">
              <a:lnSpc>
                <a:spcPct val="100000"/>
              </a:lnSpc>
              <a:spcBef>
                <a:spcPts val="330"/>
              </a:spcBef>
              <a:spcAft>
                <a:spcPts val="0"/>
              </a:spcAft>
              <a:buClr>
                <a:schemeClr val="dk1"/>
              </a:buClr>
              <a:buSzPts val="1100"/>
              <a:buFont typeface="Noto Sans Symbols"/>
              <a:buNone/>
            </a:pPr>
            <a:r>
              <a:rPr lang="en-US" sz="1100"/>
              <a:t>Cet outil permet de visualiser l'</a:t>
            </a:r>
            <a:r>
              <a:rPr b="1" lang="en-US" sz="1100"/>
              <a:t>évolution des </a:t>
            </a:r>
            <a:r>
              <a:rPr lang="en-US" sz="1100"/>
              <a:t>principaux aspects de la vie de la communauté au fil du temps. Il montre l'évolution des risques, de la vulnérabilité et des capacités.</a:t>
            </a:r>
            <a:endParaRPr/>
          </a:p>
          <a:p>
            <a:pPr indent="0" lvl="0" marL="0" marR="0" rtl="0" algn="l">
              <a:lnSpc>
                <a:spcPct val="100000"/>
              </a:lnSpc>
              <a:spcBef>
                <a:spcPts val="33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Lors de l'identification du domaine d'intérêt, du calendrier et des participants (étapes 1 et 2), il convient de s'assurer que les participants ayant des connaissances en matière de santé et de risques liés aux épidémies sont identifiés et qu'ils participent activement à la discussion. Il est préférable d'avoir dans l'équipe un animateur ayant des connaissances en matière de santé.</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rPr b="1" lang="en-US" sz="1100">
                <a:solidFill>
                  <a:schemeClr val="dk1"/>
                </a:solidFill>
                <a:latin typeface="Calibri"/>
                <a:ea typeface="Calibri"/>
                <a:cs typeface="Calibri"/>
                <a:sym typeface="Calibri"/>
              </a:rPr>
              <a:t>Questions directrices :</a:t>
            </a:r>
            <a:endParaRPr/>
          </a:p>
          <a:p>
            <a:pPr indent="0" lvl="0" marL="0" rtl="0" algn="l">
              <a:lnSpc>
                <a:spcPct val="100000"/>
              </a:lnSpc>
              <a:spcBef>
                <a:spcPts val="330"/>
              </a:spcBef>
              <a:spcAft>
                <a:spcPts val="0"/>
              </a:spcAft>
              <a:buSzPts val="1400"/>
              <a:buNone/>
            </a:pPr>
            <a:r>
              <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rPr b="1" lang="en-US" sz="1100">
                <a:solidFill>
                  <a:schemeClr val="dk1"/>
                </a:solidFill>
                <a:latin typeface="Calibri"/>
                <a:ea typeface="Calibri"/>
                <a:cs typeface="Calibri"/>
                <a:sym typeface="Calibri"/>
              </a:rPr>
              <a:t>Recommandations pour animer la discussion</a:t>
            </a:r>
            <a:endParaRPr/>
          </a:p>
          <a:p>
            <a:pPr indent="-171450" lvl="0" marL="171450"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Lors de l'identification des problèmes sanitaires et épidémiques, veillez à être aussi précis que possible en termes de dates, de nombre de personnes touchées, etc. </a:t>
            </a:r>
            <a:endParaRPr/>
          </a:p>
          <a:p>
            <a:pPr indent="-171450" lvl="0" marL="171450"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Si l'épidémie est identifiée comme un risque majeur, il peut être utile de passer en revue la terminologie clé pour clarifier les termes.</a:t>
            </a:r>
            <a:endParaRPr sz="1100">
              <a:solidFill>
                <a:schemeClr val="dk1"/>
              </a:solidFill>
              <a:latin typeface="Calibri"/>
              <a:ea typeface="Calibri"/>
              <a:cs typeface="Calibri"/>
              <a:sym typeface="Calibri"/>
            </a:endParaRPr>
          </a:p>
          <a:p>
            <a:pPr indent="-171450" lvl="0" marL="171450"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Assurez-vous que ce qui est enregistré est conforme aux informations secondaires existantes et aux données du ministère de la santé sur la zone géographique sur laquelle vous travaillez. </a:t>
            </a:r>
            <a:endParaRPr/>
          </a:p>
          <a:p>
            <a:pPr indent="-171450" lvl="0" marL="171450"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Ne pas susciter de craintes et être clair dans les informations partagées et collectées.</a:t>
            </a:r>
            <a:endParaRPr sz="1100">
              <a:solidFill>
                <a:schemeClr val="dk1"/>
              </a:solidFill>
              <a:latin typeface="Calibri"/>
              <a:ea typeface="Calibri"/>
              <a:cs typeface="Calibri"/>
              <a:sym typeface="Calibri"/>
            </a:endParaRPr>
          </a:p>
        </p:txBody>
      </p:sp>
      <p:sp>
        <p:nvSpPr>
          <p:cNvPr id="79" name="Google Shape;7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8: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 name="Google Shape;8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100"/>
              <a:buFont typeface="Noto Sans Symbols"/>
              <a:buNone/>
            </a:pPr>
            <a:r>
              <a:rPr lang="en-US" sz="1100">
                <a:solidFill>
                  <a:schemeClr val="dk1"/>
                </a:solidFill>
                <a:latin typeface="Calibri"/>
                <a:ea typeface="Calibri"/>
                <a:cs typeface="Calibri"/>
                <a:sym typeface="Calibri"/>
              </a:rPr>
              <a:t>Les épidémies peuvent survenir spontanément à n'importe quel moment de l'année, mais certains facteurs saisonniers augmentent le risque de propagation plus rapide des maladies, ce qui se traduit par des flambées épidémiques. En fait, certaines épidémies surviennent à des moments précis de l'année, selon des schémas saisonniers, comme le choléra par exemple, en raison de changements dans les conditions météorologiques (par exemple, la saison des pluies) ou de conditions spécifiques (par exemple, le pèlerinage saisonnier) ou d'activités (par exemple, la saison de la pêche). </a:t>
            </a:r>
            <a:endParaRPr sz="1100">
              <a:latin typeface="Calibri"/>
              <a:ea typeface="Calibri"/>
              <a:cs typeface="Calibri"/>
              <a:sym typeface="Calibri"/>
            </a:endParaRPr>
          </a:p>
          <a:p>
            <a:pPr indent="0" lvl="0" marL="0" rtl="0" algn="l">
              <a:lnSpc>
                <a:spcPct val="100000"/>
              </a:lnSpc>
              <a:spcBef>
                <a:spcPts val="330"/>
              </a:spcBef>
              <a:spcAft>
                <a:spcPts val="0"/>
              </a:spcAft>
              <a:buSzPts val="1400"/>
              <a:buNone/>
            </a:pPr>
            <a:r>
              <a:rPr b="1" lang="en-US" sz="1100">
                <a:solidFill>
                  <a:srgbClr val="011E41"/>
                </a:solidFill>
                <a:latin typeface="Calibri"/>
                <a:ea typeface="Calibri"/>
                <a:cs typeface="Calibri"/>
                <a:sym typeface="Calibri"/>
              </a:rPr>
              <a:t>Adaptations</a:t>
            </a:r>
            <a:endParaRPr/>
          </a:p>
          <a:p>
            <a:pPr indent="-342900" lvl="1"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De même que pour la discussion sur le profil historique, il est important d'inclure des professionnels de la santé dans l'animation et la discussion.</a:t>
            </a:r>
            <a:endParaRPr/>
          </a:p>
          <a:p>
            <a:pPr indent="0" lvl="0" marL="0" rtl="0" algn="l">
              <a:lnSpc>
                <a:spcPct val="100000"/>
              </a:lnSpc>
              <a:spcBef>
                <a:spcPts val="330"/>
              </a:spcBef>
              <a:spcAft>
                <a:spcPts val="0"/>
              </a:spcAft>
              <a:buSzPts val="1400"/>
              <a:buNone/>
            </a:pPr>
            <a:r>
              <a:rPr lang="en-US" sz="1100">
                <a:solidFill>
                  <a:schemeClr val="dk1"/>
                </a:solidFill>
                <a:latin typeface="Calibri"/>
                <a:ea typeface="Calibri"/>
                <a:cs typeface="Calibri"/>
                <a:sym typeface="Calibri"/>
              </a:rPr>
              <a:t>L'équipe doit connaître la nature de l'agent pathogène et sa voie de transmission. Cela implique que le profil sanitaire soit impliqué dans les discussions. Les voies de transmission peuvent être trouvées sur le </a:t>
            </a:r>
            <a:r>
              <a:rPr lang="en-US" sz="1100" u="sng">
                <a:solidFill>
                  <a:schemeClr val="dk1"/>
                </a:solidFill>
                <a:latin typeface="Calibri"/>
                <a:ea typeface="Calibri"/>
                <a:cs typeface="Calibri"/>
                <a:sym typeface="Calibri"/>
                <a:hlinkClick r:id="rId2">
                  <a:extLst>
                    <a:ext uri="{A12FA001-AC4F-418D-AE19-62706E023703}">
                      <ahyp:hlinkClr val="tx"/>
                    </a:ext>
                  </a:extLst>
                </a:hlinkClick>
              </a:rPr>
              <a:t>site Internet de la boîte à outils de lutte contre les épidémies</a:t>
            </a:r>
            <a:r>
              <a:rPr lang="en-US" sz="1100">
                <a:solidFill>
                  <a:schemeClr val="dk1"/>
                </a:solidFill>
                <a:latin typeface="Calibri"/>
                <a:ea typeface="Calibri"/>
                <a:cs typeface="Calibri"/>
                <a:sym typeface="Calibri"/>
              </a:rPr>
              <a:t>.</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Noto Sans Symbols"/>
              <a:buNone/>
            </a:pPr>
            <a:r>
              <a:t/>
            </a:r>
            <a:endParaRPr sz="1100">
              <a:latin typeface="Calibri"/>
              <a:ea typeface="Calibri"/>
              <a:cs typeface="Calibri"/>
              <a:sym typeface="Calibri"/>
            </a:endParaRPr>
          </a:p>
          <a:p>
            <a:pPr indent="0" lvl="0" marL="0" rtl="0" algn="l">
              <a:lnSpc>
                <a:spcPct val="100000"/>
              </a:lnSpc>
              <a:spcBef>
                <a:spcPts val="330"/>
              </a:spcBef>
              <a:spcAft>
                <a:spcPts val="0"/>
              </a:spcAft>
              <a:buClr>
                <a:srgbClr val="011E41"/>
              </a:buClr>
              <a:buSzPts val="1100"/>
              <a:buFont typeface="Arial"/>
              <a:buNone/>
            </a:pPr>
            <a:r>
              <a:rPr b="1" lang="en-US" sz="1100">
                <a:solidFill>
                  <a:srgbClr val="011E41"/>
                </a:solidFill>
                <a:latin typeface="Calibri"/>
                <a:ea typeface="Calibri"/>
                <a:cs typeface="Calibri"/>
                <a:sym typeface="Calibri"/>
              </a:rPr>
              <a:t>Questions de facilitation connexes</a:t>
            </a:r>
            <a:endParaRPr/>
          </a:p>
          <a:p>
            <a:pPr indent="0" lvl="0" marL="0" rtl="0" algn="l">
              <a:lnSpc>
                <a:spcPct val="100000"/>
              </a:lnSpc>
              <a:spcBef>
                <a:spcPts val="330"/>
              </a:spcBef>
              <a:spcAft>
                <a:spcPts val="0"/>
              </a:spcAft>
              <a:buClr>
                <a:schemeClr val="dk1"/>
              </a:buClr>
              <a:buSzPts val="1100"/>
              <a:buFont typeface="Arial"/>
              <a:buNone/>
            </a:pPr>
            <a:r>
              <a:rPr lang="en-US" sz="1100">
                <a:solidFill>
                  <a:schemeClr val="dk1"/>
                </a:solidFill>
                <a:latin typeface="Calibri"/>
                <a:ea typeface="Calibri"/>
                <a:cs typeface="Calibri"/>
                <a:sym typeface="Calibri"/>
              </a:rPr>
              <a:t>Si nous comprenons les facteurs saisonniers susceptibles d'accroître le risque de voir les maladies évoluer en épidémies dans nos communautés, nous nous mettons dans une meilleure position pour prévenir et contrôler les épidémies que nous pouvons anticiper. Pour ce faire, nous devons cartographier la relation entre les changements saisonniers de la météo, des activités et des événements communautaires, et leur impact sur les risques épidémiques.</a:t>
            </a:r>
            <a:endParaRPr b="1" sz="1100">
              <a:solidFill>
                <a:srgbClr val="011E41"/>
              </a:solidFill>
              <a:latin typeface="Calibri"/>
              <a:ea typeface="Calibri"/>
              <a:cs typeface="Calibri"/>
              <a:sym typeface="Calibri"/>
            </a:endParaRPr>
          </a:p>
          <a:p>
            <a:pPr indent="-342900" lvl="1"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Risque : Quelles sont les périodes de l'année où les risques pour la santé et la vie des personnes sont les plus faibles ? Risque plus élevé ?</a:t>
            </a:r>
            <a:endParaRPr sz="1100">
              <a:solidFill>
                <a:srgbClr val="011E41"/>
              </a:solidFill>
              <a:latin typeface="Calibri"/>
              <a:ea typeface="Calibri"/>
              <a:cs typeface="Calibri"/>
              <a:sym typeface="Calibri"/>
            </a:endParaRPr>
          </a:p>
          <a:p>
            <a:pPr indent="-342900" lvl="1"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Actions possibles : Quelles sont les actions à envisager dans les mois à risque faible ou élevé ?</a:t>
            </a:r>
            <a:endParaRPr sz="1100">
              <a:solidFill>
                <a:srgbClr val="011E41"/>
              </a:solidFill>
              <a:latin typeface="Calibri"/>
              <a:ea typeface="Calibri"/>
              <a:cs typeface="Calibri"/>
              <a:sym typeface="Calibri"/>
            </a:endParaRPr>
          </a:p>
          <a:p>
            <a:pPr indent="-342900" lvl="1"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Changement de fréquence : Y a-t-il eu un changement dans le calendrier des événements au cours des dernières années ? De quelle manière ?</a:t>
            </a:r>
            <a:endParaRPr sz="1100">
              <a:solidFill>
                <a:srgbClr val="011E41"/>
              </a:solidFill>
              <a:latin typeface="Calibri"/>
              <a:ea typeface="Calibri"/>
              <a:cs typeface="Calibri"/>
              <a:sym typeface="Calibri"/>
            </a:endParaRPr>
          </a:p>
          <a:p>
            <a:pPr indent="-342900" lvl="1"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Impact des changements : Quels effets ces changements ont-ils eu sur votre ménage et/ou votre communauté ?</a:t>
            </a:r>
            <a:endParaRPr sz="1100">
              <a:solidFill>
                <a:srgbClr val="011E41"/>
              </a:solidFill>
              <a:latin typeface="Calibri"/>
              <a:ea typeface="Calibri"/>
              <a:cs typeface="Calibri"/>
              <a:sym typeface="Calibri"/>
            </a:endParaRPr>
          </a:p>
          <a:p>
            <a:pPr indent="-342900" lvl="1"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Autres questions : Le facilitateur doit noter d'autres événements importants et en discuter avec le groupe.</a:t>
            </a:r>
            <a:endParaRPr sz="1100">
              <a:solidFill>
                <a:srgbClr val="011E4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Noto Sans Symbols"/>
              <a:buNone/>
            </a:pPr>
            <a:r>
              <a:t/>
            </a:r>
            <a:endParaRPr sz="1100">
              <a:latin typeface="Calibri"/>
              <a:ea typeface="Calibri"/>
              <a:cs typeface="Calibri"/>
              <a:sym typeface="Calibri"/>
            </a:endParaRPr>
          </a:p>
        </p:txBody>
      </p:sp>
      <p:sp>
        <p:nvSpPr>
          <p:cNvPr id="89" name="Google Shape;89;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9: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 name="Google Shape;96;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Noto Sans Symbols"/>
              <a:buNone/>
            </a:pPr>
            <a:r>
              <a:rPr b="1" lang="en-US" sz="1100"/>
              <a:t>Adaptations :</a:t>
            </a:r>
            <a:endParaRPr/>
          </a:p>
          <a:p>
            <a:pPr indent="0" lvl="0" marL="0" marR="0" rtl="0" algn="l">
              <a:lnSpc>
                <a:spcPct val="100000"/>
              </a:lnSpc>
              <a:spcBef>
                <a:spcPts val="330"/>
              </a:spcBef>
              <a:spcAft>
                <a:spcPts val="0"/>
              </a:spcAft>
              <a:buClr>
                <a:srgbClr val="011E41"/>
              </a:buClr>
              <a:buSzPts val="1100"/>
              <a:buFont typeface="Noto Sans Symbols"/>
              <a:buNone/>
            </a:pPr>
            <a:r>
              <a:rPr lang="en-US" sz="1100">
                <a:solidFill>
                  <a:srgbClr val="011E41"/>
                </a:solidFill>
                <a:latin typeface="Calibri"/>
                <a:ea typeface="Calibri"/>
                <a:cs typeface="Calibri"/>
                <a:sym typeface="Calibri"/>
              </a:rPr>
              <a:t>Inclure les professionnels de la santé dans l'animation et la discussion</a:t>
            </a:r>
            <a:endParaRPr/>
          </a:p>
          <a:p>
            <a:pPr indent="0" lvl="0" marL="0" rtl="0" algn="l">
              <a:lnSpc>
                <a:spcPct val="100000"/>
              </a:lnSpc>
              <a:spcBef>
                <a:spcPts val="330"/>
              </a:spcBef>
              <a:spcAft>
                <a:spcPts val="0"/>
              </a:spcAft>
              <a:buClr>
                <a:schemeClr val="dk1"/>
              </a:buClr>
              <a:buSzPts val="1100"/>
              <a:buFont typeface="Arial"/>
              <a:buNone/>
            </a:pPr>
            <a:r>
              <a:rPr lang="en-US" sz="1100">
                <a:solidFill>
                  <a:schemeClr val="dk1"/>
                </a:solidFill>
                <a:latin typeface="Calibri"/>
                <a:ea typeface="Calibri"/>
                <a:cs typeface="Calibri"/>
                <a:sym typeface="Calibri"/>
              </a:rPr>
              <a:t>Pour intégrer la santé dans les discussions du groupe de réflexion de l'eVCA, il est essentiel d'inclure : </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les médecins et les infirmières, les autres prestataires de soins de santé, tels que les agents de santé communautaires, les sages-femmes, les guérisseurs traditionnels et les sages-femmes </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le personnel des ministères de la santé régionaux/locaux (en particulier ceux qui s'occupent de la santé communautaire)</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le personnel des ONG locales et internationales qui travaillent dans le cadre de programmes de santé communautaire dans les environs</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responsables du comité de santé communautaire</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Noto Sans Symbols"/>
              <a:buNone/>
            </a:pPr>
            <a:r>
              <a:rPr b="1" lang="en-US" sz="1100"/>
              <a:t>Questions directrices :</a:t>
            </a:r>
            <a:endParaRPr/>
          </a:p>
          <a:p>
            <a:pPr indent="0" lvl="0" marL="0" rtl="0" algn="l">
              <a:lnSpc>
                <a:spcPct val="100000"/>
              </a:lnSpc>
              <a:spcBef>
                <a:spcPts val="330"/>
              </a:spcBef>
              <a:spcAft>
                <a:spcPts val="0"/>
              </a:spcAft>
              <a:buClr>
                <a:schemeClr val="dk1"/>
              </a:buClr>
              <a:buSzPts val="1100"/>
              <a:buFont typeface="Noto Sans Symbols"/>
              <a:buNone/>
            </a:pPr>
            <a:r>
              <a:rPr lang="en-US" sz="1100"/>
              <a:t>En plus des questions relatives à la santé déjà existantes dans l'outil intitulé "Questions supplémentaires pour les FGD et les entretiens", des questions spécifiques relatives aux épidémies ont été ajoutées. Les questions utilisées dans le profil historique et le calendrier saisonnier peuvent servir d'introduction au FGD.</a:t>
            </a:r>
            <a:endParaRPr sz="1100"/>
          </a:p>
        </p:txBody>
      </p:sp>
      <p:sp>
        <p:nvSpPr>
          <p:cNvPr id="97" name="Google Shape;97;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8">
  <p:cSld name="08">
    <p:spTree>
      <p:nvGrpSpPr>
        <p:cNvPr id="11" name="Shape 11"/>
        <p:cNvGrpSpPr/>
        <p:nvPr/>
      </p:nvGrpSpPr>
      <p:grpSpPr>
        <a:xfrm>
          <a:off x="0" y="0"/>
          <a:ext cx="0" cy="0"/>
          <a:chOff x="0" y="0"/>
          <a:chExt cx="0" cy="0"/>
        </a:xfrm>
      </p:grpSpPr>
      <p:sp>
        <p:nvSpPr>
          <p:cNvPr id="12" name="Google Shape;12;p14"/>
          <p:cNvSpPr/>
          <p:nvPr/>
        </p:nvSpPr>
        <p:spPr>
          <a:xfrm rot="-2700000">
            <a:off x="12735456" y="7087331"/>
            <a:ext cx="8322977" cy="411333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3" name="Google Shape;13;p14"/>
          <p:cNvSpPr txBox="1"/>
          <p:nvPr>
            <p:ph type="title"/>
          </p:nvPr>
        </p:nvSpPr>
        <p:spPr>
          <a:xfrm>
            <a:off x="6974958" y="5805497"/>
            <a:ext cx="10167255" cy="2490076"/>
          </a:xfrm>
          <a:prstGeom prst="rect">
            <a:avLst/>
          </a:prstGeom>
          <a:solidFill>
            <a:schemeClr val="lt2"/>
          </a:solidFill>
          <a:ln>
            <a:noFill/>
          </a:ln>
        </p:spPr>
        <p:txBody>
          <a:bodyPr anchorCtr="0" anchor="t" bIns="45700" lIns="91425" spcFirstLastPara="1" rIns="91425" wrap="square" tIns="45700">
            <a:noAutofit/>
          </a:bodyPr>
          <a:lstStyle>
            <a:lvl1pPr lvl="0" marR="0" rtl="0" algn="r">
              <a:lnSpc>
                <a:spcPct val="80000"/>
              </a:lnSpc>
              <a:spcBef>
                <a:spcPts val="0"/>
              </a:spcBef>
              <a:spcAft>
                <a:spcPts val="0"/>
              </a:spcAft>
              <a:buClr>
                <a:srgbClr val="F5333F"/>
              </a:buClr>
              <a:buSzPts val="6600"/>
              <a:buFont typeface="Montserrat"/>
              <a:buNone/>
              <a:defRPr b="1" i="0" sz="6600" u="none" cap="none" strike="noStrike">
                <a:solidFill>
                  <a:srgbClr val="F5333F"/>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4" name="Google Shape;14;p14"/>
          <p:cNvSpPr txBox="1"/>
          <p:nvPr/>
        </p:nvSpPr>
        <p:spPr>
          <a:xfrm>
            <a:off x="11942955" y="9036862"/>
            <a:ext cx="5199258" cy="461665"/>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2400"/>
              <a:buFont typeface="Arial"/>
              <a:buNone/>
            </a:pPr>
            <a:r>
              <a:rPr b="1" i="0" lang="en-US" sz="2400" u="none" cap="none" strike="noStrike">
                <a:solidFill>
                  <a:srgbClr val="011E41"/>
                </a:solidFill>
                <a:latin typeface="Montserrat SemiBold"/>
                <a:ea typeface="Montserrat SemiBold"/>
                <a:cs typeface="Montserrat SemiBold"/>
                <a:sym typeface="Montserrat SemiBold"/>
              </a:rPr>
              <a:t>6 February 2023</a:t>
            </a:r>
            <a:endParaRPr b="1" i="0" sz="2400" u="none" cap="none" strike="noStrike">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4">
  <p:cSld name="04">
    <p:spTree>
      <p:nvGrpSpPr>
        <p:cNvPr id="15" name="Shape 15"/>
        <p:cNvGrpSpPr/>
        <p:nvPr/>
      </p:nvGrpSpPr>
      <p:grpSpPr>
        <a:xfrm>
          <a:off x="0" y="0"/>
          <a:ext cx="0" cy="0"/>
          <a:chOff x="0" y="0"/>
          <a:chExt cx="0" cy="0"/>
        </a:xfrm>
      </p:grpSpPr>
      <p:sp>
        <p:nvSpPr>
          <p:cNvPr id="16" name="Google Shape;16;p15"/>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17" name="Google Shape;17;p15"/>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18" name="Google Shape;18;p15"/>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pic>
        <p:nvPicPr>
          <p:cNvPr id="19" name="Google Shape;19;p15"/>
          <p:cNvPicPr preferRelativeResize="0"/>
          <p:nvPr/>
        </p:nvPicPr>
        <p:blipFill rotWithShape="1">
          <a:blip r:embed="rId3">
            <a:alphaModFix/>
          </a:blip>
          <a:srcRect b="0" l="5844" r="5329" t="0"/>
          <a:stretch/>
        </p:blipFill>
        <p:spPr>
          <a:xfrm>
            <a:off x="12722142" y="829050"/>
            <a:ext cx="3057562" cy="102516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 name="Shape 9"/>
        <p:cNvGrpSpPr/>
        <p:nvPr/>
      </p:nvGrpSpPr>
      <p:grpSpPr>
        <a:xfrm>
          <a:off x="0" y="0"/>
          <a:ext cx="0" cy="0"/>
          <a:chOff x="0" y="0"/>
          <a:chExt cx="0" cy="0"/>
        </a:xfrm>
      </p:grpSpPr>
      <p:sp>
        <p:nvSpPr>
          <p:cNvPr descr="{&quot;HashCode&quot;:-45436510,&quot;Placement&quot;:&quot;Footer&quot;,&quot;Top&quot;:789.467957,&quot;Left&quot;:0.0,&quot;SlideWidth&quot;:1440,&quot;SlideHeight&quot;:810}" id="10" name="Google Shape;10;p13"/>
          <p:cNvSpPr txBox="1"/>
          <p:nvPr/>
        </p:nvSpPr>
        <p:spPr>
          <a:xfrm>
            <a:off x="0" y="10026243"/>
            <a:ext cx="581126" cy="262344"/>
          </a:xfrm>
          <a:prstGeom prst="rect">
            <a:avLst/>
          </a:prstGeom>
          <a:noFill/>
          <a:ln>
            <a:noFill/>
          </a:ln>
        </p:spPr>
        <p:txBody>
          <a:bodyPr anchorCtr="1" anchor="ctr" bIns="0" lIns="0" spcFirstLastPara="1" rIns="0" wrap="square" tIns="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Calibri"/>
                <a:ea typeface="Calibri"/>
                <a:cs typeface="Calibri"/>
                <a:sym typeface="Calibri"/>
              </a:rPr>
              <a:t>Public</a:t>
            </a:r>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jp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 name="Shape 23"/>
        <p:cNvGrpSpPr/>
        <p:nvPr/>
      </p:nvGrpSpPr>
      <p:grpSpPr>
        <a:xfrm>
          <a:off x="0" y="0"/>
          <a:ext cx="0" cy="0"/>
          <a:chOff x="0" y="0"/>
          <a:chExt cx="0" cy="0"/>
        </a:xfrm>
      </p:grpSpPr>
      <p:sp>
        <p:nvSpPr>
          <p:cNvPr id="24" name="Google Shape;24;p1"/>
          <p:cNvSpPr txBox="1"/>
          <p:nvPr>
            <p:ph type="title"/>
          </p:nvPr>
        </p:nvSpPr>
        <p:spPr>
          <a:xfrm>
            <a:off x="6974958" y="5144294"/>
            <a:ext cx="10167255" cy="3151279"/>
          </a:xfrm>
          <a:prstGeom prst="rect">
            <a:avLst/>
          </a:prstGeom>
          <a:solidFill>
            <a:schemeClr val="lt2"/>
          </a:solid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F5333F"/>
              </a:buClr>
              <a:buSzPts val="6600"/>
              <a:buFont typeface="Calibri"/>
              <a:buNone/>
            </a:pPr>
            <a:r>
              <a:rPr lang="en-US">
                <a:latin typeface="Calibri"/>
                <a:ea typeface="Calibri"/>
                <a:cs typeface="Calibri"/>
                <a:sym typeface="Calibri"/>
              </a:rPr>
              <a:t>Intégrer les épidémies</a:t>
            </a:r>
            <a:br>
              <a:rPr lang="en-US">
                <a:latin typeface="Calibri"/>
                <a:ea typeface="Calibri"/>
                <a:cs typeface="Calibri"/>
                <a:sym typeface="Calibri"/>
              </a:rPr>
            </a:br>
            <a:r>
              <a:rPr lang="en-US">
                <a:latin typeface="Calibri"/>
                <a:ea typeface="Calibri"/>
                <a:cs typeface="Calibri"/>
                <a:sym typeface="Calibri"/>
              </a:rPr>
              <a:t>dans la R2R via l'eVCA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0"/>
          <p:cNvSpPr txBox="1"/>
          <p:nvPr/>
        </p:nvSpPr>
        <p:spPr>
          <a:xfrm>
            <a:off x="702734" y="1598025"/>
            <a:ext cx="15251018" cy="4570482"/>
          </a:xfrm>
          <a:prstGeom prst="rect">
            <a:avLst/>
          </a:prstGeom>
          <a:noFill/>
          <a:ln>
            <a:noFill/>
          </a:ln>
        </p:spPr>
        <p:txBody>
          <a:bodyPr anchorCtr="0" anchor="t" bIns="68575" lIns="137150" spcFirstLastPara="1" rIns="137150" wrap="square" tIns="68575">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D4C502"/>
                </a:solidFill>
                <a:latin typeface="Calibri"/>
                <a:ea typeface="Calibri"/>
                <a:cs typeface="Calibri"/>
                <a:sym typeface="Calibri"/>
              </a:rPr>
              <a:t>Étape 3 : Prendre des mesures pour renforcer la résilience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p:txBody>
      </p:sp>
      <p:sp>
        <p:nvSpPr>
          <p:cNvPr id="108" name="Google Shape;108;p10"/>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En pratique - Étape 3</a:t>
            </a:r>
            <a:endParaRPr b="1" i="0" sz="4800" u="none" cap="none" strike="noStrike">
              <a:solidFill>
                <a:srgbClr val="F5333F"/>
              </a:solidFill>
              <a:latin typeface="Calibri"/>
              <a:ea typeface="Calibri"/>
              <a:cs typeface="Calibri"/>
              <a:sym typeface="Calibri"/>
            </a:endParaRPr>
          </a:p>
        </p:txBody>
      </p:sp>
      <p:sp>
        <p:nvSpPr>
          <p:cNvPr id="109" name="Google Shape;109;p10"/>
          <p:cNvSpPr/>
          <p:nvPr/>
        </p:nvSpPr>
        <p:spPr>
          <a:xfrm>
            <a:off x="12385687" y="2943027"/>
            <a:ext cx="4765687" cy="2638278"/>
          </a:xfrm>
          <a:prstGeom prst="rect">
            <a:avLst/>
          </a:prstGeom>
          <a:solidFill>
            <a:srgbClr val="D0D3E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1" i="0" lang="en-US" sz="3100" u="none" cap="none" strike="noStrike">
                <a:solidFill>
                  <a:srgbClr val="011E41"/>
                </a:solidFill>
                <a:latin typeface="Calibri"/>
                <a:ea typeface="Calibri"/>
                <a:cs typeface="Calibri"/>
                <a:sym typeface="Calibri"/>
              </a:rPr>
              <a:t>Insister sur les mesures de prévention/préparation</a:t>
            </a:r>
            <a:endParaRPr b="1" i="0" sz="3100" u="none" cap="none" strike="noStrike">
              <a:solidFill>
                <a:srgbClr val="011E4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3200"/>
              <a:buFont typeface="Arial"/>
              <a:buNone/>
            </a:pPr>
            <a:r>
              <a:rPr b="1" i="0" lang="en-US" sz="3100" u="none" cap="none" strike="noStrike">
                <a:solidFill>
                  <a:srgbClr val="011E41"/>
                </a:solidFill>
                <a:latin typeface="Calibri"/>
                <a:ea typeface="Calibri"/>
                <a:cs typeface="Calibri"/>
                <a:sym typeface="Calibri"/>
              </a:rPr>
              <a:t>Planifier en fonction des ressources et des capacités</a:t>
            </a:r>
            <a:endParaRPr b="1" i="0" sz="3100" u="none" cap="none" strike="noStrike">
              <a:solidFill>
                <a:srgbClr val="011E41"/>
              </a:solidFill>
              <a:latin typeface="Calibri"/>
              <a:ea typeface="Calibri"/>
              <a:cs typeface="Calibri"/>
              <a:sym typeface="Calibri"/>
            </a:endParaRPr>
          </a:p>
        </p:txBody>
      </p:sp>
      <p:sp>
        <p:nvSpPr>
          <p:cNvPr id="110" name="Google Shape;110;p10"/>
          <p:cNvSpPr/>
          <p:nvPr/>
        </p:nvSpPr>
        <p:spPr>
          <a:xfrm>
            <a:off x="893234" y="6337737"/>
            <a:ext cx="5087493" cy="3279665"/>
          </a:xfrm>
          <a:prstGeom prst="rect">
            <a:avLst/>
          </a:prstGeom>
          <a:solidFill>
            <a:srgbClr val="DEDE1E">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11E41"/>
                </a:solidFill>
                <a:latin typeface="Calibri"/>
                <a:ea typeface="Calibri"/>
                <a:cs typeface="Calibri"/>
                <a:sym typeface="Calibri"/>
              </a:rPr>
              <a:t>Approche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chemeClr val="dk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800"/>
              <a:buFont typeface="Arial"/>
              <a:buChar char="•"/>
            </a:pPr>
            <a:r>
              <a:rPr b="1" i="0" lang="en-US" sz="2800" u="none" cap="none" strike="noStrike">
                <a:solidFill>
                  <a:srgbClr val="011E41"/>
                </a:solidFill>
                <a:latin typeface="Calibri"/>
                <a:ea typeface="Calibri"/>
                <a:cs typeface="Calibri"/>
                <a:sym typeface="Calibri"/>
              </a:rPr>
              <a:t>Plan d'action </a:t>
            </a:r>
            <a:r>
              <a:rPr b="0" i="0" lang="en-US" sz="2800" u="none" cap="none" strike="noStrike">
                <a:solidFill>
                  <a:srgbClr val="011E41"/>
                </a:solidFill>
                <a:latin typeface="Calibri"/>
                <a:ea typeface="Calibri"/>
                <a:cs typeface="Calibri"/>
                <a:sym typeface="Calibri"/>
              </a:rPr>
              <a:t>spécifique au contexte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chemeClr val="dk1"/>
              </a:solidFill>
              <a:latin typeface="Calibri"/>
              <a:ea typeface="Calibri"/>
              <a:cs typeface="Calibri"/>
              <a:sym typeface="Calibri"/>
            </a:endParaRPr>
          </a:p>
        </p:txBody>
      </p:sp>
      <p:sp>
        <p:nvSpPr>
          <p:cNvPr id="111" name="Google Shape;111;p10"/>
          <p:cNvSpPr/>
          <p:nvPr/>
        </p:nvSpPr>
        <p:spPr>
          <a:xfrm>
            <a:off x="6424108" y="6337737"/>
            <a:ext cx="10727266" cy="3301937"/>
          </a:xfrm>
          <a:prstGeom prst="rect">
            <a:avLst/>
          </a:prstGeom>
          <a:solidFill>
            <a:srgbClr val="DEDE1E">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lang="en-US" sz="2800">
                <a:solidFill>
                  <a:srgbClr val="011E41"/>
                </a:solidFill>
                <a:latin typeface="Calibri"/>
                <a:ea typeface="Calibri"/>
                <a:cs typeface="Calibri"/>
                <a:sym typeface="Calibri"/>
              </a:rPr>
              <a:t>Modification de l’épidémie</a:t>
            </a:r>
            <a:endParaRPr b="1" i="0" sz="28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Les actions préventives sont essentielles pour réduire le risque :</a:t>
            </a:r>
            <a:endParaRPr b="0" i="0" sz="1400" u="none" cap="none" strike="noStrike">
              <a:solidFill>
                <a:srgbClr val="000000"/>
              </a:solidFill>
              <a:latin typeface="Arial"/>
              <a:ea typeface="Arial"/>
              <a:cs typeface="Arial"/>
              <a:sym typeface="Arial"/>
            </a:endParaRPr>
          </a:p>
          <a:p>
            <a:pPr indent="-514350" lvl="1" marL="1201967" marR="0" rtl="0" algn="l">
              <a:lnSpc>
                <a:spcPct val="100000"/>
              </a:lnSpc>
              <a:spcBef>
                <a:spcPts val="0"/>
              </a:spcBef>
              <a:spcAft>
                <a:spcPts val="0"/>
              </a:spcAft>
              <a:buClr>
                <a:srgbClr val="011E41"/>
              </a:buClr>
              <a:buSzPts val="2400"/>
              <a:buFont typeface="Courier New"/>
              <a:buChar char="o"/>
            </a:pPr>
            <a:r>
              <a:rPr b="0" i="0" lang="en-US" sz="2400" u="none" cap="none" strike="noStrike">
                <a:solidFill>
                  <a:srgbClr val="011E41"/>
                </a:solidFill>
                <a:latin typeface="Calibri"/>
                <a:ea typeface="Calibri"/>
                <a:cs typeface="Calibri"/>
                <a:sym typeface="Calibri"/>
              </a:rPr>
              <a:t>Ex. traitement des </a:t>
            </a:r>
            <a:r>
              <a:rPr lang="en-US" sz="2400">
                <a:solidFill>
                  <a:srgbClr val="011E41"/>
                </a:solidFill>
                <a:latin typeface="Calibri"/>
                <a:ea typeface="Calibri"/>
                <a:cs typeface="Calibri"/>
                <a:sym typeface="Calibri"/>
              </a:rPr>
              <a:t>gîtes</a:t>
            </a:r>
            <a:r>
              <a:rPr lang="en-US" sz="2400">
                <a:solidFill>
                  <a:srgbClr val="011E41"/>
                </a:solidFill>
                <a:latin typeface="Calibri"/>
                <a:ea typeface="Calibri"/>
                <a:cs typeface="Calibri"/>
                <a:sym typeface="Calibri"/>
              </a:rPr>
              <a:t> larvaires</a:t>
            </a:r>
            <a:r>
              <a:rPr b="0" i="0" lang="en-US" sz="2400" u="none" cap="none" strike="noStrike">
                <a:solidFill>
                  <a:srgbClr val="011E41"/>
                </a:solidFill>
                <a:latin typeface="Calibri"/>
                <a:ea typeface="Calibri"/>
                <a:cs typeface="Calibri"/>
                <a:sym typeface="Calibri"/>
              </a:rPr>
              <a:t>, sessions de sensibilisation, etc.</a:t>
            </a:r>
            <a:endParaRPr b="0" i="0" sz="1400" u="none" cap="none" strike="noStrike">
              <a:solidFill>
                <a:srgbClr val="000000"/>
              </a:solidFill>
              <a:latin typeface="Arial"/>
              <a:ea typeface="Arial"/>
              <a:cs typeface="Arial"/>
              <a:sym typeface="Arial"/>
            </a:endParaRPr>
          </a:p>
          <a:p>
            <a:pPr indent="-514350" lvl="1" marL="1201967" marR="0" rtl="0" algn="l">
              <a:lnSpc>
                <a:spcPct val="100000"/>
              </a:lnSpc>
              <a:spcBef>
                <a:spcPts val="0"/>
              </a:spcBef>
              <a:spcAft>
                <a:spcPts val="0"/>
              </a:spcAft>
              <a:buClr>
                <a:srgbClr val="011E41"/>
              </a:buClr>
              <a:buSzPts val="2400"/>
              <a:buFont typeface="Courier New"/>
              <a:buChar char="o"/>
            </a:pPr>
            <a:r>
              <a:rPr b="0" i="0" lang="en-US" sz="2400" u="none" cap="none" strike="noStrike">
                <a:solidFill>
                  <a:srgbClr val="011E41"/>
                </a:solidFill>
                <a:latin typeface="Calibri"/>
                <a:ea typeface="Calibri"/>
                <a:cs typeface="Calibri"/>
                <a:sym typeface="Calibri"/>
              </a:rPr>
              <a:t>Sur la base du scénario - planifier les actions de préparation</a:t>
            </a:r>
            <a:endParaRPr b="0" i="0" sz="14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Veiller à ce que le plan soit conforme aux capacités de la communauté/de</a:t>
            </a:r>
            <a:r>
              <a:rPr lang="en-US" sz="2400">
                <a:solidFill>
                  <a:srgbClr val="011E41"/>
                </a:solidFill>
                <a:latin typeface="Calibri"/>
                <a:ea typeface="Calibri"/>
                <a:cs typeface="Calibri"/>
                <a:sym typeface="Calibri"/>
              </a:rPr>
              <a:t> la</a:t>
            </a:r>
            <a:r>
              <a:rPr b="0" i="0" lang="en-US" sz="2400" u="none" cap="none" strike="noStrike">
                <a:solidFill>
                  <a:srgbClr val="011E41"/>
                </a:solidFill>
                <a:latin typeface="Calibri"/>
                <a:ea typeface="Calibri"/>
                <a:cs typeface="Calibri"/>
                <a:sym typeface="Calibri"/>
              </a:rPr>
              <a:t> SN</a:t>
            </a:r>
            <a:endParaRPr b="0" i="0" sz="2400" u="none" cap="none" strike="noStrike">
              <a:solidFill>
                <a:srgbClr val="011E4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Établir des liens et une coordination étroite avec les autorités sanitaires</a:t>
            </a:r>
            <a:endParaRPr b="0" i="0" sz="2400" u="none" cap="none" strike="noStrike">
              <a:solidFill>
                <a:srgbClr val="011E4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A chaque phase ses actions.</a:t>
            </a:r>
            <a:endParaRPr b="0" i="0" sz="2400" u="none" cap="none" strike="noStrike">
              <a:solidFill>
                <a:srgbClr val="011E41"/>
              </a:solidFill>
              <a:latin typeface="Calibri"/>
              <a:ea typeface="Calibri"/>
              <a:cs typeface="Calibri"/>
              <a:sym typeface="Calibri"/>
            </a:endParaRPr>
          </a:p>
          <a:p>
            <a:pPr indent="-361950" lvl="0" marL="514350" marR="0" rtl="0" algn="l">
              <a:lnSpc>
                <a:spcPct val="100000"/>
              </a:lnSpc>
              <a:spcBef>
                <a:spcPts val="0"/>
              </a:spcBef>
              <a:spcAft>
                <a:spcPts val="0"/>
              </a:spcAft>
              <a:buClr>
                <a:schemeClr val="dk1"/>
              </a:buClr>
              <a:buSzPts val="2400"/>
              <a:buFont typeface="Arial"/>
              <a:buNone/>
            </a:pPr>
            <a:r>
              <a:t/>
            </a:r>
            <a:endParaRPr b="0" i="0" sz="24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p:txBody>
      </p:sp>
      <p:pic>
        <p:nvPicPr>
          <p:cNvPr descr="Timeline&#10;&#10;Description automatically generated" id="112" name="Google Shape;112;p10"/>
          <p:cNvPicPr preferRelativeResize="0"/>
          <p:nvPr/>
        </p:nvPicPr>
        <p:blipFill rotWithShape="1">
          <a:blip r:embed="rId3">
            <a:alphaModFix/>
          </a:blip>
          <a:srcRect b="0" l="0" r="0" t="0"/>
          <a:stretch/>
        </p:blipFill>
        <p:spPr>
          <a:xfrm>
            <a:off x="702734" y="2733356"/>
            <a:ext cx="11714933" cy="267872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1"/>
          <p:cNvSpPr txBox="1"/>
          <p:nvPr/>
        </p:nvSpPr>
        <p:spPr>
          <a:xfrm>
            <a:off x="702734" y="1598025"/>
            <a:ext cx="15251018" cy="4570482"/>
          </a:xfrm>
          <a:prstGeom prst="rect">
            <a:avLst/>
          </a:prstGeom>
          <a:noFill/>
          <a:ln>
            <a:noFill/>
          </a:ln>
        </p:spPr>
        <p:txBody>
          <a:bodyPr anchorCtr="0" anchor="t" bIns="68575" lIns="137150" spcFirstLastPara="1" rIns="137150" wrap="square" tIns="68575">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4C216D"/>
                </a:solidFill>
                <a:latin typeface="Calibri"/>
                <a:ea typeface="Calibri"/>
                <a:cs typeface="Calibri"/>
                <a:sym typeface="Calibri"/>
              </a:rPr>
              <a:t>Étape 4 : Apprendre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p:txBody>
      </p:sp>
      <p:sp>
        <p:nvSpPr>
          <p:cNvPr id="119" name="Google Shape;119;p11"/>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En pratique - Étape 4</a:t>
            </a:r>
            <a:endParaRPr b="1" i="0" sz="4800" u="none" cap="none" strike="noStrike">
              <a:solidFill>
                <a:srgbClr val="F5333F"/>
              </a:solidFill>
              <a:latin typeface="Calibri"/>
              <a:ea typeface="Calibri"/>
              <a:cs typeface="Calibri"/>
              <a:sym typeface="Calibri"/>
            </a:endParaRPr>
          </a:p>
        </p:txBody>
      </p:sp>
      <p:pic>
        <p:nvPicPr>
          <p:cNvPr descr="Diagram&#10;&#10;Description automatically generated" id="120" name="Google Shape;120;p11"/>
          <p:cNvPicPr preferRelativeResize="0"/>
          <p:nvPr/>
        </p:nvPicPr>
        <p:blipFill rotWithShape="1">
          <a:blip r:embed="rId3">
            <a:alphaModFix/>
          </a:blip>
          <a:srcRect b="0" l="0" r="0" t="0"/>
          <a:stretch/>
        </p:blipFill>
        <p:spPr>
          <a:xfrm>
            <a:off x="940877" y="2572344"/>
            <a:ext cx="11710310" cy="3238499"/>
          </a:xfrm>
          <a:prstGeom prst="rect">
            <a:avLst/>
          </a:prstGeom>
          <a:noFill/>
          <a:ln>
            <a:noFill/>
          </a:ln>
        </p:spPr>
      </p:pic>
      <p:sp>
        <p:nvSpPr>
          <p:cNvPr id="121" name="Google Shape;121;p11"/>
          <p:cNvSpPr/>
          <p:nvPr/>
        </p:nvSpPr>
        <p:spPr>
          <a:xfrm>
            <a:off x="702734" y="6564923"/>
            <a:ext cx="5087493" cy="3052480"/>
          </a:xfrm>
          <a:prstGeom prst="rect">
            <a:avLst/>
          </a:prstGeom>
          <a:solidFill>
            <a:srgbClr val="5E3670">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11E41"/>
                </a:solidFill>
                <a:latin typeface="Calibri"/>
                <a:ea typeface="Calibri"/>
                <a:cs typeface="Calibri"/>
                <a:sym typeface="Calibri"/>
              </a:rPr>
              <a:t>Approche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chemeClr val="dk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800"/>
              <a:buFont typeface="Arial"/>
              <a:buChar char="•"/>
            </a:pPr>
            <a:r>
              <a:rPr lang="en-US" sz="2800">
                <a:solidFill>
                  <a:srgbClr val="011E41"/>
                </a:solidFill>
                <a:latin typeface="Calibri"/>
                <a:ea typeface="Calibri"/>
                <a:cs typeface="Calibri"/>
                <a:sym typeface="Calibri"/>
              </a:rPr>
              <a:t>Faire le suivi</a:t>
            </a:r>
            <a:endParaRPr b="0" i="0" sz="14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Évaluer </a:t>
            </a:r>
            <a:endParaRPr b="0" i="0" sz="14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Améliorer les connaissances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Calibri"/>
              <a:ea typeface="Calibri"/>
              <a:cs typeface="Calibri"/>
              <a:sym typeface="Calibri"/>
            </a:endParaRPr>
          </a:p>
        </p:txBody>
      </p:sp>
      <p:sp>
        <p:nvSpPr>
          <p:cNvPr id="122" name="Google Shape;122;p11"/>
          <p:cNvSpPr/>
          <p:nvPr/>
        </p:nvSpPr>
        <p:spPr>
          <a:xfrm>
            <a:off x="6254448" y="6168507"/>
            <a:ext cx="10727266" cy="3448896"/>
          </a:xfrm>
          <a:prstGeom prst="rect">
            <a:avLst/>
          </a:prstGeom>
          <a:solidFill>
            <a:srgbClr val="5E3670">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11E41"/>
                </a:solidFill>
                <a:latin typeface="Calibri"/>
                <a:ea typeface="Calibri"/>
                <a:cs typeface="Calibri"/>
                <a:sym typeface="Calibri"/>
              </a:rPr>
              <a:t>Modification de l'épidémie</a:t>
            </a:r>
            <a:endParaRPr b="1" i="0" sz="28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Favoriser l'</a:t>
            </a:r>
            <a:r>
              <a:rPr b="1" i="0" lang="en-US" sz="2400" u="none" cap="none" strike="noStrike">
                <a:solidFill>
                  <a:srgbClr val="011E41"/>
                </a:solidFill>
                <a:latin typeface="Calibri"/>
                <a:ea typeface="Calibri"/>
                <a:cs typeface="Calibri"/>
                <a:sym typeface="Calibri"/>
              </a:rPr>
              <a:t>apprentissage par les pairs </a:t>
            </a:r>
            <a:r>
              <a:rPr b="0" i="0" lang="en-US" sz="2400" u="none" cap="none" strike="noStrike">
                <a:solidFill>
                  <a:srgbClr val="011E41"/>
                </a:solidFill>
                <a:latin typeface="Calibri"/>
                <a:ea typeface="Calibri"/>
                <a:cs typeface="Calibri"/>
                <a:sym typeface="Calibri"/>
              </a:rPr>
              <a:t>dans les </a:t>
            </a:r>
            <a:r>
              <a:rPr lang="en-US" sz="2400">
                <a:solidFill>
                  <a:srgbClr val="011E41"/>
                </a:solidFill>
                <a:latin typeface="Calibri"/>
                <a:ea typeface="Calibri"/>
                <a:cs typeface="Calibri"/>
                <a:sym typeface="Calibri"/>
              </a:rPr>
              <a:t>SN</a:t>
            </a:r>
            <a:endParaRPr b="1" i="0" sz="2400" u="none" cap="none" strike="noStrike">
              <a:solidFill>
                <a:srgbClr val="011E4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Utiliser le </a:t>
            </a:r>
            <a:r>
              <a:rPr b="1" i="0" lang="en-US" sz="2400" u="none" cap="none" strike="noStrike">
                <a:solidFill>
                  <a:srgbClr val="011E41"/>
                </a:solidFill>
                <a:latin typeface="Calibri"/>
                <a:ea typeface="Calibri"/>
                <a:cs typeface="Calibri"/>
                <a:sym typeface="Calibri"/>
              </a:rPr>
              <a:t>tableau de bord de mesure de la résilience des communautés</a:t>
            </a:r>
            <a:endParaRPr b="0" i="0" sz="14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Poursuivre le </a:t>
            </a:r>
            <a:r>
              <a:rPr b="1" i="0" lang="en-US" sz="2400" u="none" cap="none" strike="noStrike">
                <a:solidFill>
                  <a:srgbClr val="011E41"/>
                </a:solidFill>
                <a:latin typeface="Calibri"/>
                <a:ea typeface="Calibri"/>
                <a:cs typeface="Calibri"/>
                <a:sym typeface="Calibri"/>
              </a:rPr>
              <a:t>processus eVCA en tenant compte des épidémies à chaque étape clé </a:t>
            </a:r>
            <a:r>
              <a:rPr b="0" i="0" lang="en-US" sz="2400" u="none" cap="none" strike="noStrike">
                <a:solidFill>
                  <a:srgbClr val="011E41"/>
                </a:solidFill>
                <a:latin typeface="Calibri"/>
                <a:ea typeface="Calibri"/>
                <a:cs typeface="Calibri"/>
                <a:sym typeface="Calibri"/>
              </a:rPr>
              <a:t>de votre programme (évaluation initiale, examen à mi-parcours, évaluation finale).</a:t>
            </a:r>
            <a:endParaRPr b="0" i="0" sz="2400" u="none" cap="none" strike="noStrike">
              <a:solidFill>
                <a:srgbClr val="011E4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2"/>
          <p:cNvSpPr txBox="1"/>
          <p:nvPr/>
        </p:nvSpPr>
        <p:spPr>
          <a:xfrm>
            <a:off x="702734" y="767028"/>
            <a:ext cx="12175066" cy="126188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5333F"/>
              </a:buClr>
              <a:buSzPts val="4800"/>
              <a:buFont typeface="Calibri"/>
              <a:buNone/>
            </a:pPr>
            <a:r>
              <a:rPr b="1" i="0" lang="en-US" sz="4800" u="none" cap="none" strike="noStrike">
                <a:solidFill>
                  <a:srgbClr val="F5333F"/>
                </a:solidFill>
                <a:latin typeface="Calibri"/>
                <a:ea typeface="Calibri"/>
                <a:cs typeface="Calibri"/>
                <a:sym typeface="Calibri"/>
              </a:rPr>
              <a:t>Questions / Réponses</a:t>
            </a:r>
            <a:endParaRPr b="1" i="0" sz="4800" u="none" cap="none" strike="noStrike">
              <a:solidFill>
                <a:srgbClr val="F5333F"/>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F5333F"/>
              </a:solidFill>
              <a:latin typeface="Calibri"/>
              <a:ea typeface="Calibri"/>
              <a:cs typeface="Calibri"/>
              <a:sym typeface="Calibri"/>
            </a:endParaRPr>
          </a:p>
        </p:txBody>
      </p:sp>
      <p:pic>
        <p:nvPicPr>
          <p:cNvPr id="129" name="Google Shape;129;p12"/>
          <p:cNvPicPr preferRelativeResize="0"/>
          <p:nvPr/>
        </p:nvPicPr>
        <p:blipFill rotWithShape="1">
          <a:blip r:embed="rId3">
            <a:alphaModFix/>
          </a:blip>
          <a:srcRect b="0" l="0" r="0" t="0"/>
          <a:stretch/>
        </p:blipFill>
        <p:spPr>
          <a:xfrm>
            <a:off x="1274064" y="1861598"/>
            <a:ext cx="4821936" cy="5307832"/>
          </a:xfrm>
          <a:prstGeom prst="rect">
            <a:avLst/>
          </a:prstGeom>
          <a:noFill/>
          <a:ln>
            <a:noFill/>
          </a:ln>
        </p:spPr>
      </p:pic>
      <p:sp>
        <p:nvSpPr>
          <p:cNvPr id="130" name="Google Shape;130;p12"/>
          <p:cNvSpPr/>
          <p:nvPr/>
        </p:nvSpPr>
        <p:spPr>
          <a:xfrm>
            <a:off x="1787269" y="7169430"/>
            <a:ext cx="379552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000"/>
              <a:buFont typeface="Arial"/>
              <a:buNone/>
            </a:pPr>
            <a:r>
              <a:rPr b="0" i="0" lang="en-US" sz="3000" u="none" cap="none" strike="noStrike">
                <a:solidFill>
                  <a:schemeClr val="dk1"/>
                </a:solidFill>
                <a:latin typeface="Calibri"/>
                <a:ea typeface="Calibri"/>
                <a:cs typeface="Calibri"/>
                <a:sym typeface="Calibri"/>
              </a:rPr>
              <a:t>https://ecbhfa.ifrc.org/</a:t>
            </a:r>
            <a:endParaRPr b="0" i="0" sz="1400" u="none" cap="none" strike="noStrike">
              <a:solidFill>
                <a:srgbClr val="000000"/>
              </a:solidFill>
              <a:latin typeface="Arial"/>
              <a:ea typeface="Arial"/>
              <a:cs typeface="Arial"/>
              <a:sym typeface="Arial"/>
            </a:endParaRPr>
          </a:p>
        </p:txBody>
      </p:sp>
      <p:pic>
        <p:nvPicPr>
          <p:cNvPr id="131" name="Google Shape;131;p12"/>
          <p:cNvPicPr preferRelativeResize="0"/>
          <p:nvPr/>
        </p:nvPicPr>
        <p:blipFill rotWithShape="1">
          <a:blip r:embed="rId4">
            <a:alphaModFix/>
          </a:blip>
          <a:srcRect b="0" l="0" r="0" t="0"/>
          <a:stretch/>
        </p:blipFill>
        <p:spPr>
          <a:xfrm>
            <a:off x="9684739" y="3052372"/>
            <a:ext cx="7018301" cy="5788034"/>
          </a:xfrm>
          <a:prstGeom prst="rect">
            <a:avLst/>
          </a:prstGeom>
          <a:noFill/>
          <a:ln>
            <a:noFill/>
          </a:ln>
        </p:spPr>
      </p:pic>
      <p:sp>
        <p:nvSpPr>
          <p:cNvPr id="132" name="Google Shape;132;p12"/>
          <p:cNvSpPr/>
          <p:nvPr/>
        </p:nvSpPr>
        <p:spPr>
          <a:xfrm>
            <a:off x="10887841" y="2248254"/>
            <a:ext cx="4612096"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0" i="0" lang="en-US" sz="3200" u="none" cap="none" strike="noStrike">
                <a:solidFill>
                  <a:schemeClr val="dk1"/>
                </a:solidFill>
                <a:latin typeface="Calibri"/>
                <a:ea typeface="Calibri"/>
                <a:cs typeface="Calibri"/>
                <a:sym typeface="Calibri"/>
              </a:rPr>
              <a:t>https://epidemics.ifrc.org/</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 name="Shape 29"/>
        <p:cNvGrpSpPr/>
        <p:nvPr/>
      </p:nvGrpSpPr>
      <p:grpSpPr>
        <a:xfrm>
          <a:off x="0" y="0"/>
          <a:ext cx="0" cy="0"/>
          <a:chOff x="0" y="0"/>
          <a:chExt cx="0" cy="0"/>
        </a:xfrm>
      </p:grpSpPr>
      <p:sp>
        <p:nvSpPr>
          <p:cNvPr id="30" name="Google Shape;30;p2"/>
          <p:cNvSpPr txBox="1"/>
          <p:nvPr/>
        </p:nvSpPr>
        <p:spPr>
          <a:xfrm>
            <a:off x="702734" y="767028"/>
            <a:ext cx="12124200" cy="1569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La santé est une notion ancrée dans le concept de résilience</a:t>
            </a:r>
            <a:endParaRPr b="1" i="0" sz="4800" u="none" cap="none" strike="noStrike">
              <a:solidFill>
                <a:srgbClr val="F5333F"/>
              </a:solidFill>
              <a:latin typeface="Calibri"/>
              <a:ea typeface="Calibri"/>
              <a:cs typeface="Calibri"/>
              <a:sym typeface="Calibri"/>
            </a:endParaRPr>
          </a:p>
        </p:txBody>
      </p:sp>
      <p:sp>
        <p:nvSpPr>
          <p:cNvPr id="31" name="Google Shape;31;p2"/>
          <p:cNvSpPr txBox="1"/>
          <p:nvPr/>
        </p:nvSpPr>
        <p:spPr>
          <a:xfrm>
            <a:off x="9099979" y="7960618"/>
            <a:ext cx="8639381" cy="1077218"/>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rgbClr val="011E41"/>
              </a:buClr>
              <a:buSzPts val="3200"/>
              <a:buFont typeface="Arial"/>
              <a:buChar char="•"/>
            </a:pPr>
            <a:r>
              <a:rPr b="1" i="0" lang="en-US" sz="3200" u="none" cap="none" strike="noStrike">
                <a:solidFill>
                  <a:srgbClr val="011E41"/>
                </a:solidFill>
                <a:latin typeface="Calibri"/>
                <a:ea typeface="Calibri"/>
                <a:cs typeface="Calibri"/>
                <a:sym typeface="Calibri"/>
              </a:rPr>
              <a:t>La santé </a:t>
            </a:r>
            <a:r>
              <a:rPr b="0" i="0" lang="en-US" sz="3200" u="none" cap="none" strike="noStrike">
                <a:solidFill>
                  <a:srgbClr val="011E41"/>
                </a:solidFill>
                <a:latin typeface="Calibri"/>
                <a:ea typeface="Calibri"/>
                <a:cs typeface="Calibri"/>
                <a:sym typeface="Calibri"/>
              </a:rPr>
              <a:t>(connaissances, pratiques et services de santé) </a:t>
            </a:r>
            <a:r>
              <a:rPr b="1" i="0" lang="en-US" sz="3200" u="none" cap="none" strike="noStrike">
                <a:solidFill>
                  <a:srgbClr val="011E41"/>
                </a:solidFill>
                <a:latin typeface="Calibri"/>
                <a:ea typeface="Calibri"/>
                <a:cs typeface="Calibri"/>
                <a:sym typeface="Calibri"/>
              </a:rPr>
              <a:t>est l'une de ces 11 dimensions.</a:t>
            </a:r>
            <a:endParaRPr b="1" i="0" sz="3200" u="none" cap="none" strike="noStrike">
              <a:solidFill>
                <a:srgbClr val="011E41"/>
              </a:solidFill>
              <a:latin typeface="Calibri"/>
              <a:ea typeface="Calibri"/>
              <a:cs typeface="Calibri"/>
              <a:sym typeface="Calibri"/>
            </a:endParaRPr>
          </a:p>
        </p:txBody>
      </p:sp>
      <p:sp>
        <p:nvSpPr>
          <p:cNvPr id="32" name="Google Shape;32;p2"/>
          <p:cNvSpPr txBox="1"/>
          <p:nvPr/>
        </p:nvSpPr>
        <p:spPr>
          <a:xfrm>
            <a:off x="702734" y="3292961"/>
            <a:ext cx="7418009" cy="600164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cap="none" strike="noStrike">
                <a:solidFill>
                  <a:srgbClr val="011E41"/>
                </a:solidFill>
                <a:latin typeface="Calibri"/>
                <a:ea typeface="Calibri"/>
                <a:cs typeface="Calibri"/>
                <a:sym typeface="Calibri"/>
              </a:rPr>
              <a:t>Résilience de la communauté</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11E41"/>
              </a:buClr>
              <a:buSzPts val="3200"/>
              <a:buFont typeface="Arial"/>
              <a:buNone/>
            </a:pPr>
            <a:r>
              <a:rPr b="0" i="1" lang="en-US" sz="3200" u="none" cap="none" strike="noStrike">
                <a:solidFill>
                  <a:srgbClr val="011E41"/>
                </a:solidFill>
                <a:latin typeface="Calibri"/>
                <a:ea typeface="Calibri"/>
                <a:cs typeface="Calibri"/>
                <a:sym typeface="Calibri"/>
              </a:rPr>
              <a:t>La </a:t>
            </a:r>
            <a:r>
              <a:rPr b="1" i="1" lang="en-US" sz="3200" u="none" cap="none" strike="noStrike">
                <a:solidFill>
                  <a:srgbClr val="011E41"/>
                </a:solidFill>
                <a:latin typeface="Calibri"/>
                <a:ea typeface="Calibri"/>
                <a:cs typeface="Calibri"/>
                <a:sym typeface="Calibri"/>
              </a:rPr>
              <a:t>capacité </a:t>
            </a:r>
            <a:r>
              <a:rPr b="0" i="1" lang="en-US" sz="3200" u="none" cap="none" strike="noStrike">
                <a:solidFill>
                  <a:srgbClr val="011E41"/>
                </a:solidFill>
                <a:latin typeface="Calibri"/>
                <a:ea typeface="Calibri"/>
                <a:cs typeface="Calibri"/>
                <a:sym typeface="Calibri"/>
              </a:rPr>
              <a:t>des communautés - et de leurs membres - exposées aux catastrophes, aux crises et aux vulnérabilités sous-jacentes, à anticiper, à se préparer, à réduire l'impact des chocs et des facteurs de stress, à y faire face et à s'en remettre, sans compromettre leurs perspectives à long terme.</a:t>
            </a:r>
            <a:endParaRPr b="0" i="1" sz="32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3200"/>
              <a:buFont typeface="Arial"/>
              <a:buNone/>
            </a:pPr>
            <a:r>
              <a:t/>
            </a:r>
            <a:endParaRPr b="1" i="0" sz="3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200"/>
              <a:buFont typeface="Arial"/>
              <a:buNone/>
            </a:pPr>
            <a:r>
              <a:t/>
            </a:r>
            <a:endParaRPr b="0" i="0" sz="32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200"/>
              <a:buFont typeface="Arial"/>
              <a:buNone/>
            </a:pPr>
            <a:r>
              <a:rPr b="0" i="0" lang="en-US" sz="3200" u="none" cap="none" strike="noStrike">
                <a:solidFill>
                  <a:srgbClr val="011E41"/>
                </a:solidFill>
                <a:latin typeface="Calibri"/>
                <a:ea typeface="Calibri"/>
                <a:cs typeface="Calibri"/>
                <a:sym typeface="Calibri"/>
              </a:rPr>
              <a:t>Cette </a:t>
            </a:r>
            <a:r>
              <a:rPr b="1" i="0" lang="en-US" sz="3200" u="none" cap="none" strike="noStrike">
                <a:solidFill>
                  <a:srgbClr val="011E41"/>
                </a:solidFill>
                <a:latin typeface="Calibri"/>
                <a:ea typeface="Calibri"/>
                <a:cs typeface="Calibri"/>
                <a:sym typeface="Calibri"/>
              </a:rPr>
              <a:t>capacité repose sur 11 dimensions </a:t>
            </a:r>
            <a:r>
              <a:rPr b="0" i="0" lang="en-US" sz="3200" u="none" cap="none" strike="noStrike">
                <a:solidFill>
                  <a:srgbClr val="011E41"/>
                </a:solidFill>
                <a:latin typeface="Calibri"/>
                <a:ea typeface="Calibri"/>
                <a:cs typeface="Calibri"/>
                <a:sym typeface="Calibri"/>
              </a:rPr>
              <a:t>(FICR, 2021)</a:t>
            </a:r>
            <a:endParaRPr b="0" i="0" sz="1400" u="none" cap="none" strike="noStrike">
              <a:solidFill>
                <a:srgbClr val="000000"/>
              </a:solidFill>
              <a:latin typeface="Arial"/>
              <a:ea typeface="Arial"/>
              <a:cs typeface="Arial"/>
              <a:sym typeface="Arial"/>
            </a:endParaRPr>
          </a:p>
        </p:txBody>
      </p:sp>
      <p:pic>
        <p:nvPicPr>
          <p:cNvPr id="33" name="Google Shape;33;p2"/>
          <p:cNvPicPr preferRelativeResize="0"/>
          <p:nvPr/>
        </p:nvPicPr>
        <p:blipFill rotWithShape="1">
          <a:blip r:embed="rId3">
            <a:alphaModFix/>
          </a:blip>
          <a:srcRect b="0" l="0" r="0" t="0"/>
          <a:stretch/>
        </p:blipFill>
        <p:spPr>
          <a:xfrm>
            <a:off x="8717280" y="2336688"/>
            <a:ext cx="5645816" cy="5558958"/>
          </a:xfrm>
          <a:prstGeom prst="rect">
            <a:avLst/>
          </a:prstGeom>
          <a:noFill/>
          <a:ln>
            <a:noFill/>
          </a:ln>
        </p:spPr>
      </p:pic>
      <p:sp>
        <p:nvSpPr>
          <p:cNvPr id="34" name="Google Shape;34;p2"/>
          <p:cNvSpPr/>
          <p:nvPr/>
        </p:nvSpPr>
        <p:spPr>
          <a:xfrm>
            <a:off x="14463734" y="2331915"/>
            <a:ext cx="3275626" cy="1514237"/>
          </a:xfrm>
          <a:prstGeom prst="rect">
            <a:avLst/>
          </a:prstGeom>
          <a:solidFill>
            <a:srgbClr val="8FC0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200" u="none" cap="none" strike="noStrike">
                <a:solidFill>
                  <a:schemeClr val="lt1"/>
                </a:solidFill>
                <a:latin typeface="Calibri"/>
                <a:ea typeface="Calibri"/>
                <a:cs typeface="Calibri"/>
                <a:sym typeface="Calibri"/>
              </a:rPr>
              <a:t>"Une communauté résiliente est en bonne santé, a accès aux services de santé et les utilise.</a:t>
            </a:r>
            <a:endParaRPr b="0" i="0" sz="2200" u="none" cap="none" strike="noStrike">
              <a:solidFill>
                <a:schemeClr val="lt1"/>
              </a:solidFill>
              <a:latin typeface="Calibri"/>
              <a:ea typeface="Calibri"/>
              <a:cs typeface="Calibri"/>
              <a:sym typeface="Calibri"/>
            </a:endParaRPr>
          </a:p>
        </p:txBody>
      </p:sp>
      <p:cxnSp>
        <p:nvCxnSpPr>
          <p:cNvPr id="35" name="Google Shape;35;p2"/>
          <p:cNvCxnSpPr/>
          <p:nvPr/>
        </p:nvCxnSpPr>
        <p:spPr>
          <a:xfrm rot="10800000">
            <a:off x="13083425" y="3089034"/>
            <a:ext cx="1380309" cy="0"/>
          </a:xfrm>
          <a:prstGeom prst="straightConnector1">
            <a:avLst/>
          </a:prstGeom>
          <a:noFill/>
          <a:ln cap="rnd" cmpd="sng" w="38100">
            <a:solidFill>
              <a:srgbClr val="1F1F1F"/>
            </a:solidFill>
            <a:prstDash val="dot"/>
            <a:miter lim="800000"/>
            <a:headEnd len="sm" w="sm" type="none"/>
            <a:tailEnd len="med" w="med" type="triangl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3"/>
          <p:cNvSpPr txBox="1"/>
          <p:nvPr/>
        </p:nvSpPr>
        <p:spPr>
          <a:xfrm>
            <a:off x="702734" y="767028"/>
            <a:ext cx="10908019"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Ce qui a été mis à jour dans le processus de l'eVCA</a:t>
            </a:r>
            <a:endParaRPr b="1" i="0" sz="4800" u="none" cap="none" strike="noStrike">
              <a:solidFill>
                <a:srgbClr val="F5333F"/>
              </a:solidFill>
              <a:latin typeface="Calibri"/>
              <a:ea typeface="Calibri"/>
              <a:cs typeface="Calibri"/>
              <a:sym typeface="Calibri"/>
            </a:endParaRPr>
          </a:p>
        </p:txBody>
      </p:sp>
      <p:sp>
        <p:nvSpPr>
          <p:cNvPr id="42" name="Google Shape;42;p3"/>
          <p:cNvSpPr txBox="1"/>
          <p:nvPr/>
        </p:nvSpPr>
        <p:spPr>
          <a:xfrm>
            <a:off x="2027988" y="2492115"/>
            <a:ext cx="7420811" cy="7284209"/>
          </a:xfrm>
          <a:prstGeom prst="rect">
            <a:avLst/>
          </a:prstGeom>
          <a:noFill/>
          <a:ln>
            <a:noFill/>
          </a:ln>
        </p:spPr>
        <p:txBody>
          <a:bodyPr anchorCtr="0" anchor="t" bIns="45700" lIns="91425" spcFirstLastPara="1" rIns="91425" wrap="square" tIns="45700">
            <a:noAutofit/>
          </a:bodyPr>
          <a:lstStyle/>
          <a:p>
            <a:pPr indent="-323850" lvl="0" marL="342900" marR="0" rtl="0" algn="l">
              <a:lnSpc>
                <a:spcPct val="90000"/>
              </a:lnSpc>
              <a:spcBef>
                <a:spcPts val="0"/>
              </a:spcBef>
              <a:spcAft>
                <a:spcPts val="0"/>
              </a:spcAft>
              <a:buClr>
                <a:schemeClr val="dk1"/>
              </a:buClr>
              <a:buSzPts val="2900"/>
              <a:buFont typeface="Calibri"/>
              <a:buAutoNum type="arabicPeriod"/>
            </a:pPr>
            <a:r>
              <a:rPr b="0" i="0" lang="en-US" sz="2900" u="none" cap="none" strike="noStrike">
                <a:solidFill>
                  <a:schemeClr val="dk1"/>
                </a:solidFill>
                <a:latin typeface="Calibri"/>
                <a:ea typeface="Calibri"/>
                <a:cs typeface="Calibri"/>
                <a:sym typeface="Calibri"/>
              </a:rPr>
              <a:t>Marche par transects,  </a:t>
            </a:r>
            <a:endParaRPr b="0" i="0" sz="1100" u="none" cap="none" strike="noStrike">
              <a:solidFill>
                <a:srgbClr val="000000"/>
              </a:solidFill>
              <a:latin typeface="Arial"/>
              <a:ea typeface="Arial"/>
              <a:cs typeface="Arial"/>
              <a:sym typeface="Arial"/>
            </a:endParaRPr>
          </a:p>
          <a:p>
            <a:pPr indent="-323850" lvl="0" marL="342900" marR="0" rtl="0" algn="l">
              <a:lnSpc>
                <a:spcPct val="90000"/>
              </a:lnSpc>
              <a:spcBef>
                <a:spcPts val="1500"/>
              </a:spcBef>
              <a:spcAft>
                <a:spcPts val="0"/>
              </a:spcAft>
              <a:buClr>
                <a:schemeClr val="dk1"/>
              </a:buClr>
              <a:buSzPts val="2900"/>
              <a:buFont typeface="Calibri"/>
              <a:buAutoNum type="arabicPeriod"/>
            </a:pPr>
            <a:r>
              <a:rPr b="0" i="0" lang="en-US" sz="2900" u="none" cap="none" strike="noStrike">
                <a:solidFill>
                  <a:schemeClr val="dk1"/>
                </a:solidFill>
                <a:latin typeface="Calibri"/>
                <a:ea typeface="Calibri"/>
                <a:cs typeface="Calibri"/>
                <a:sym typeface="Calibri"/>
              </a:rPr>
              <a:t> Observations directes ; </a:t>
            </a:r>
            <a:endParaRPr b="0" i="0" sz="1100" u="none" cap="none" strike="noStrike">
              <a:solidFill>
                <a:srgbClr val="000000"/>
              </a:solidFill>
              <a:latin typeface="Arial"/>
              <a:ea typeface="Arial"/>
              <a:cs typeface="Arial"/>
              <a:sym typeface="Arial"/>
            </a:endParaRPr>
          </a:p>
          <a:p>
            <a:pPr indent="-323850" lvl="0" marL="342900" marR="0" rtl="0" algn="l">
              <a:lnSpc>
                <a:spcPct val="90000"/>
              </a:lnSpc>
              <a:spcBef>
                <a:spcPts val="1500"/>
              </a:spcBef>
              <a:spcAft>
                <a:spcPts val="0"/>
              </a:spcAft>
              <a:buClr>
                <a:schemeClr val="dk1"/>
              </a:buClr>
              <a:buSzPts val="2900"/>
              <a:buFont typeface="Calibri"/>
              <a:buAutoNum type="arabicPeriod"/>
            </a:pPr>
            <a:r>
              <a:rPr b="0" i="0" lang="en-US" sz="2900" u="none" cap="none" strike="noStrike">
                <a:solidFill>
                  <a:schemeClr val="dk1"/>
                </a:solidFill>
                <a:latin typeface="Calibri"/>
                <a:ea typeface="Calibri"/>
                <a:cs typeface="Calibri"/>
                <a:sym typeface="Calibri"/>
              </a:rPr>
              <a:t> Cartographie ; </a:t>
            </a:r>
            <a:endParaRPr b="0" i="0" sz="1100" u="none" cap="none" strike="noStrike">
              <a:solidFill>
                <a:srgbClr val="000000"/>
              </a:solidFill>
              <a:latin typeface="Arial"/>
              <a:ea typeface="Arial"/>
              <a:cs typeface="Arial"/>
              <a:sym typeface="Arial"/>
            </a:endParaRPr>
          </a:p>
          <a:p>
            <a:pPr indent="-323850" lvl="0" marL="342900" marR="0" rtl="0" algn="l">
              <a:lnSpc>
                <a:spcPct val="90000"/>
              </a:lnSpc>
              <a:spcBef>
                <a:spcPts val="1500"/>
              </a:spcBef>
              <a:spcAft>
                <a:spcPts val="0"/>
              </a:spcAft>
              <a:buClr>
                <a:schemeClr val="dk1"/>
              </a:buClr>
              <a:buSzPts val="2900"/>
              <a:buFont typeface="Calibri"/>
              <a:buAutoNum type="arabicPeriod"/>
            </a:pPr>
            <a:r>
              <a:rPr b="0" i="0" lang="en-US" sz="2900" u="none" cap="none" strike="noStrike">
                <a:solidFill>
                  <a:schemeClr val="dk1"/>
                </a:solidFill>
                <a:latin typeface="Calibri"/>
                <a:ea typeface="Calibri"/>
                <a:cs typeface="Calibri"/>
                <a:sym typeface="Calibri"/>
              </a:rPr>
              <a:t> Calendrier saisonnier ; </a:t>
            </a:r>
            <a:endParaRPr b="0" i="0" sz="1100" u="none" cap="none" strike="noStrike">
              <a:solidFill>
                <a:srgbClr val="000000"/>
              </a:solidFill>
              <a:latin typeface="Arial"/>
              <a:ea typeface="Arial"/>
              <a:cs typeface="Arial"/>
              <a:sym typeface="Arial"/>
            </a:endParaRPr>
          </a:p>
          <a:p>
            <a:pPr indent="-495300" lvl="0" marL="514350" marR="0" rtl="0" algn="l">
              <a:lnSpc>
                <a:spcPct val="90000"/>
              </a:lnSpc>
              <a:spcBef>
                <a:spcPts val="1500"/>
              </a:spcBef>
              <a:spcAft>
                <a:spcPts val="0"/>
              </a:spcAft>
              <a:buClr>
                <a:schemeClr val="dk1"/>
              </a:buClr>
              <a:buSzPts val="2900"/>
              <a:buFont typeface="Calibri"/>
              <a:buAutoNum type="arabicPeriod"/>
            </a:pPr>
            <a:r>
              <a:rPr lang="en-US" sz="2900">
                <a:solidFill>
                  <a:schemeClr val="dk1"/>
                </a:solidFill>
                <a:latin typeface="Calibri"/>
                <a:ea typeface="Calibri"/>
                <a:cs typeface="Calibri"/>
                <a:sym typeface="Calibri"/>
              </a:rPr>
              <a:t>Groupe de discussion</a:t>
            </a:r>
            <a:r>
              <a:rPr b="0" i="0" lang="en-US" sz="2900" u="none" cap="none" strike="noStrike">
                <a:solidFill>
                  <a:schemeClr val="dk1"/>
                </a:solidFill>
                <a:latin typeface="Calibri"/>
                <a:ea typeface="Calibri"/>
                <a:cs typeface="Calibri"/>
                <a:sym typeface="Calibri"/>
              </a:rPr>
              <a:t> / Entretien semi-structuré ; </a:t>
            </a:r>
            <a:endParaRPr b="0" i="0" sz="1100" u="none" cap="none" strike="noStrike">
              <a:solidFill>
                <a:srgbClr val="000000"/>
              </a:solidFill>
              <a:latin typeface="Arial"/>
              <a:ea typeface="Arial"/>
              <a:cs typeface="Arial"/>
              <a:sym typeface="Arial"/>
            </a:endParaRPr>
          </a:p>
          <a:p>
            <a:pPr indent="-323850" lvl="0" marL="342900" marR="0" rtl="0" algn="l">
              <a:lnSpc>
                <a:spcPct val="90000"/>
              </a:lnSpc>
              <a:spcBef>
                <a:spcPts val="1500"/>
              </a:spcBef>
              <a:spcAft>
                <a:spcPts val="0"/>
              </a:spcAft>
              <a:buClr>
                <a:schemeClr val="dk1"/>
              </a:buClr>
              <a:buSzPts val="2900"/>
              <a:buFont typeface="Calibri"/>
              <a:buAutoNum type="arabicPeriod"/>
            </a:pPr>
            <a:r>
              <a:rPr b="0" i="0" lang="en-US" sz="2900" u="none" cap="none" strike="noStrike">
                <a:solidFill>
                  <a:schemeClr val="dk1"/>
                </a:solidFill>
                <a:latin typeface="Calibri"/>
                <a:ea typeface="Calibri"/>
                <a:cs typeface="Calibri"/>
                <a:sym typeface="Calibri"/>
              </a:rPr>
              <a:t> Fiche d'information sur la Communauté </a:t>
            </a:r>
            <a:endParaRPr b="0" i="0" sz="1100" u="none" cap="none" strike="noStrike">
              <a:solidFill>
                <a:srgbClr val="000000"/>
              </a:solidFill>
              <a:latin typeface="Arial"/>
              <a:ea typeface="Arial"/>
              <a:cs typeface="Arial"/>
              <a:sym typeface="Arial"/>
            </a:endParaRPr>
          </a:p>
          <a:p>
            <a:pPr indent="-323850" lvl="0" marL="342900" marR="0" rtl="0" algn="l">
              <a:lnSpc>
                <a:spcPct val="90000"/>
              </a:lnSpc>
              <a:spcBef>
                <a:spcPts val="1500"/>
              </a:spcBef>
              <a:spcAft>
                <a:spcPts val="0"/>
              </a:spcAft>
              <a:buClr>
                <a:schemeClr val="dk1"/>
              </a:buClr>
              <a:buSzPts val="2900"/>
              <a:buFont typeface="Calibri"/>
              <a:buAutoNum type="arabicPeriod"/>
            </a:pPr>
            <a:r>
              <a:rPr b="0" i="0" lang="en-US" sz="2900" u="none" cap="none" strike="noStrike">
                <a:solidFill>
                  <a:schemeClr val="dk1"/>
                </a:solidFill>
                <a:latin typeface="Calibri"/>
                <a:ea typeface="Calibri"/>
                <a:cs typeface="Calibri"/>
                <a:sym typeface="Calibri"/>
              </a:rPr>
              <a:t> Concepts clés (termes) ; </a:t>
            </a:r>
            <a:endParaRPr b="0" i="0" sz="1100" u="none" cap="none" strike="noStrike">
              <a:solidFill>
                <a:srgbClr val="000000"/>
              </a:solidFill>
              <a:latin typeface="Arial"/>
              <a:ea typeface="Arial"/>
              <a:cs typeface="Arial"/>
              <a:sym typeface="Arial"/>
            </a:endParaRPr>
          </a:p>
          <a:p>
            <a:pPr indent="-323850" lvl="0" marL="342900" marR="0" rtl="0" algn="l">
              <a:lnSpc>
                <a:spcPct val="90000"/>
              </a:lnSpc>
              <a:spcBef>
                <a:spcPts val="1500"/>
              </a:spcBef>
              <a:spcAft>
                <a:spcPts val="0"/>
              </a:spcAft>
              <a:buClr>
                <a:schemeClr val="dk1"/>
              </a:buClr>
              <a:buSzPts val="2900"/>
              <a:buFont typeface="Calibri"/>
              <a:buAutoNum type="arabicPeriod"/>
            </a:pPr>
            <a:r>
              <a:rPr b="0" i="0" lang="en-US" sz="2900" u="none" cap="none" strike="noStrike">
                <a:solidFill>
                  <a:schemeClr val="dk1"/>
                </a:solidFill>
                <a:latin typeface="Calibri"/>
                <a:ea typeface="Calibri"/>
                <a:cs typeface="Calibri"/>
                <a:sym typeface="Calibri"/>
              </a:rPr>
              <a:t> Profil historique ; </a:t>
            </a:r>
            <a:endParaRPr b="0" i="0" sz="1100" u="none" cap="none" strike="noStrike">
              <a:solidFill>
                <a:srgbClr val="000000"/>
              </a:solidFill>
              <a:latin typeface="Arial"/>
              <a:ea typeface="Arial"/>
              <a:cs typeface="Arial"/>
              <a:sym typeface="Arial"/>
            </a:endParaRPr>
          </a:p>
          <a:p>
            <a:pPr indent="-323850" lvl="0" marL="342900" marR="0" rtl="0" algn="l">
              <a:lnSpc>
                <a:spcPct val="90000"/>
              </a:lnSpc>
              <a:spcBef>
                <a:spcPts val="1500"/>
              </a:spcBef>
              <a:spcAft>
                <a:spcPts val="0"/>
              </a:spcAft>
              <a:buClr>
                <a:schemeClr val="dk1"/>
              </a:buClr>
              <a:buSzPts val="2900"/>
              <a:buFont typeface="Calibri"/>
              <a:buAutoNum type="arabicPeriod"/>
            </a:pPr>
            <a:r>
              <a:rPr b="0" i="0" lang="en-US" sz="2900" u="none" cap="none" strike="noStrike">
                <a:solidFill>
                  <a:schemeClr val="dk1"/>
                </a:solidFill>
                <a:latin typeface="Calibri"/>
                <a:ea typeface="Calibri"/>
                <a:cs typeface="Calibri"/>
                <a:sym typeface="Calibri"/>
              </a:rPr>
              <a:t> Examen des données secondaires ; </a:t>
            </a:r>
            <a:endParaRPr b="0" i="0" sz="1100" u="none" cap="none" strike="noStrike">
              <a:solidFill>
                <a:srgbClr val="000000"/>
              </a:solidFill>
              <a:latin typeface="Arial"/>
              <a:ea typeface="Arial"/>
              <a:cs typeface="Arial"/>
              <a:sym typeface="Arial"/>
            </a:endParaRPr>
          </a:p>
          <a:p>
            <a:pPr indent="-323850" lvl="0" marL="342900" marR="0" rtl="0" algn="l">
              <a:lnSpc>
                <a:spcPct val="90000"/>
              </a:lnSpc>
              <a:spcBef>
                <a:spcPts val="1500"/>
              </a:spcBef>
              <a:spcAft>
                <a:spcPts val="0"/>
              </a:spcAft>
              <a:buClr>
                <a:schemeClr val="dk1"/>
              </a:buClr>
              <a:buSzPts val="2900"/>
              <a:buFont typeface="Calibri"/>
              <a:buAutoNum type="arabicPeriod"/>
            </a:pPr>
            <a:r>
              <a:rPr b="0" i="0" lang="en-US" sz="2900" u="none" cap="none" strike="noStrike">
                <a:solidFill>
                  <a:schemeClr val="dk1"/>
                </a:solidFill>
                <a:latin typeface="Calibri"/>
                <a:ea typeface="Calibri"/>
                <a:cs typeface="Calibri"/>
                <a:sym typeface="Calibri"/>
              </a:rPr>
              <a:t> Arbre à problèmes ; </a:t>
            </a:r>
            <a:endParaRPr b="0" i="0" sz="1100" u="none" cap="none" strike="noStrike">
              <a:solidFill>
                <a:srgbClr val="000000"/>
              </a:solidFill>
              <a:latin typeface="Arial"/>
              <a:ea typeface="Arial"/>
              <a:cs typeface="Arial"/>
              <a:sym typeface="Arial"/>
            </a:endParaRPr>
          </a:p>
          <a:p>
            <a:pPr indent="-323850" lvl="0" marL="342900" marR="0" rtl="0" algn="l">
              <a:lnSpc>
                <a:spcPct val="90000"/>
              </a:lnSpc>
              <a:spcBef>
                <a:spcPts val="1500"/>
              </a:spcBef>
              <a:spcAft>
                <a:spcPts val="0"/>
              </a:spcAft>
              <a:buClr>
                <a:schemeClr val="dk1"/>
              </a:buClr>
              <a:buSzPts val="2900"/>
              <a:buFont typeface="Calibri"/>
              <a:buAutoNum type="arabicPeriod"/>
            </a:pPr>
            <a:r>
              <a:rPr b="0" i="0" lang="en-US" sz="2900" u="none" cap="none" strike="noStrike">
                <a:solidFill>
                  <a:schemeClr val="dk1"/>
                </a:solidFill>
                <a:latin typeface="Calibri"/>
                <a:ea typeface="Calibri"/>
                <a:cs typeface="Calibri"/>
                <a:sym typeface="Calibri"/>
              </a:rPr>
              <a:t> Annexe à La route vers la résilience des communautés</a:t>
            </a:r>
            <a:endParaRPr b="0" i="0" sz="1100" u="none" cap="none" strike="noStrike">
              <a:solidFill>
                <a:srgbClr val="000000"/>
              </a:solidFill>
              <a:latin typeface="Arial"/>
              <a:ea typeface="Arial"/>
              <a:cs typeface="Arial"/>
              <a:sym typeface="Arial"/>
            </a:endParaRPr>
          </a:p>
          <a:p>
            <a:pPr indent="-323850" lvl="0" marL="342900" marR="0" rtl="0" algn="l">
              <a:lnSpc>
                <a:spcPct val="90000"/>
              </a:lnSpc>
              <a:spcBef>
                <a:spcPts val="1500"/>
              </a:spcBef>
              <a:spcAft>
                <a:spcPts val="0"/>
              </a:spcAft>
              <a:buClr>
                <a:schemeClr val="dk1"/>
              </a:buClr>
              <a:buSzPts val="2900"/>
              <a:buFont typeface="Calibri"/>
              <a:buAutoNum type="arabicPeriod"/>
            </a:pPr>
            <a:r>
              <a:rPr b="0" i="0" lang="en-US" sz="2900" u="none" cap="none" strike="noStrike">
                <a:solidFill>
                  <a:schemeClr val="dk1"/>
                </a:solidFill>
                <a:latin typeface="Calibri"/>
                <a:ea typeface="Calibri"/>
                <a:cs typeface="Calibri"/>
                <a:sym typeface="Calibri"/>
              </a:rPr>
              <a:t> Étoile de la résilience</a:t>
            </a:r>
            <a:endParaRPr b="0" i="0" sz="2900" u="none" cap="none" strike="noStrike">
              <a:solidFill>
                <a:schemeClr val="dk1"/>
              </a:solidFill>
              <a:latin typeface="Calibri"/>
              <a:ea typeface="Calibri"/>
              <a:cs typeface="Calibri"/>
              <a:sym typeface="Calibri"/>
            </a:endParaRPr>
          </a:p>
        </p:txBody>
      </p:sp>
      <p:sp>
        <p:nvSpPr>
          <p:cNvPr id="43" name="Google Shape;43;p3"/>
          <p:cNvSpPr txBox="1"/>
          <p:nvPr/>
        </p:nvSpPr>
        <p:spPr>
          <a:xfrm>
            <a:off x="9954295" y="1809041"/>
            <a:ext cx="7630200" cy="7548300"/>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Clr>
                <a:srgbClr val="000000"/>
              </a:buClr>
              <a:buSzPts val="3200"/>
              <a:buFont typeface="Arial"/>
              <a:buNone/>
            </a:pPr>
            <a:r>
              <a:rPr b="0" i="0" lang="en-US" sz="3200" u="none" cap="none" strike="noStrike">
                <a:solidFill>
                  <a:schemeClr val="accent3"/>
                </a:solidFill>
                <a:latin typeface="Calibri"/>
                <a:ea typeface="Calibri"/>
                <a:cs typeface="Calibri"/>
                <a:sym typeface="Calibri"/>
              </a:rPr>
              <a:t>Faits marquants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60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a:p>
            <a:pPr indent="-285750" lvl="0" marL="285750" marR="0" rtl="0" algn="l">
              <a:lnSpc>
                <a:spcPct val="100000"/>
              </a:lnSpc>
              <a:spcBef>
                <a:spcPts val="600"/>
              </a:spcBef>
              <a:spcAft>
                <a:spcPts val="0"/>
              </a:spcAft>
              <a:buClr>
                <a:srgbClr val="C00000"/>
              </a:buClr>
              <a:buSzPts val="3200"/>
              <a:buFont typeface="Noto Sans Symbols"/>
              <a:buChar char="⇒"/>
            </a:pPr>
            <a:r>
              <a:rPr b="0" i="0" lang="en-US" sz="3200" u="none" cap="none" strike="noStrike">
                <a:solidFill>
                  <a:schemeClr val="dk1"/>
                </a:solidFill>
                <a:latin typeface="Calibri"/>
                <a:ea typeface="Calibri"/>
                <a:cs typeface="Calibri"/>
                <a:sym typeface="Calibri"/>
              </a:rPr>
              <a:t>Voie de transmission des principales maladies</a:t>
            </a:r>
            <a:endParaRPr b="0" i="0" sz="1400" u="none" cap="none" strike="noStrike">
              <a:solidFill>
                <a:srgbClr val="000000"/>
              </a:solidFill>
              <a:latin typeface="Arial"/>
              <a:ea typeface="Arial"/>
              <a:cs typeface="Arial"/>
              <a:sym typeface="Arial"/>
            </a:endParaRPr>
          </a:p>
          <a:p>
            <a:pPr indent="-82550" lvl="0" marL="285750" marR="0" rtl="0" algn="l">
              <a:lnSpc>
                <a:spcPct val="100000"/>
              </a:lnSpc>
              <a:spcBef>
                <a:spcPts val="600"/>
              </a:spcBef>
              <a:spcAft>
                <a:spcPts val="0"/>
              </a:spcAft>
              <a:buClr>
                <a:schemeClr val="accent1"/>
              </a:buClr>
              <a:buSzPts val="3200"/>
              <a:buFont typeface="Noto Sans Symbols"/>
              <a:buNone/>
            </a:pPr>
            <a:r>
              <a:t/>
            </a:r>
            <a:endParaRPr b="0" i="0" sz="3200" u="none" cap="none" strike="noStrike">
              <a:solidFill>
                <a:schemeClr val="dk1"/>
              </a:solidFill>
              <a:latin typeface="Calibri"/>
              <a:ea typeface="Calibri"/>
              <a:cs typeface="Calibri"/>
              <a:sym typeface="Calibri"/>
            </a:endParaRPr>
          </a:p>
          <a:p>
            <a:pPr indent="-285750" lvl="0" marL="285750" marR="0" rtl="0" algn="l">
              <a:lnSpc>
                <a:spcPct val="100000"/>
              </a:lnSpc>
              <a:spcBef>
                <a:spcPts val="600"/>
              </a:spcBef>
              <a:spcAft>
                <a:spcPts val="0"/>
              </a:spcAft>
              <a:buClr>
                <a:srgbClr val="C00000"/>
              </a:buClr>
              <a:buSzPts val="3200"/>
              <a:buFont typeface="Noto Sans Symbols"/>
              <a:buChar char="⇒"/>
            </a:pPr>
            <a:r>
              <a:rPr b="0" i="0" lang="en-US" sz="3200" u="none" cap="none" strike="noStrike">
                <a:solidFill>
                  <a:schemeClr val="dk1"/>
                </a:solidFill>
                <a:latin typeface="Calibri"/>
                <a:ea typeface="Calibri"/>
                <a:cs typeface="Calibri"/>
                <a:sym typeface="Calibri"/>
              </a:rPr>
              <a:t>Schémas saisonniers de transmission des maladies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600"/>
              </a:spcBef>
              <a:spcAft>
                <a:spcPts val="0"/>
              </a:spcAft>
              <a:buClr>
                <a:srgbClr val="C00000"/>
              </a:buClr>
              <a:buSzPts val="3200"/>
              <a:buFont typeface="Noto Sans Symbols"/>
              <a:buNone/>
            </a:pPr>
            <a:r>
              <a:t/>
            </a:r>
            <a:endParaRPr sz="3200">
              <a:solidFill>
                <a:schemeClr val="dk1"/>
              </a:solidFill>
              <a:latin typeface="Calibri"/>
              <a:ea typeface="Calibri"/>
              <a:cs typeface="Calibri"/>
              <a:sym typeface="Calibri"/>
            </a:endParaRPr>
          </a:p>
          <a:p>
            <a:pPr indent="0" lvl="0" marL="0" marR="0" rtl="0" algn="l">
              <a:lnSpc>
                <a:spcPct val="100000"/>
              </a:lnSpc>
              <a:spcBef>
                <a:spcPts val="600"/>
              </a:spcBef>
              <a:spcAft>
                <a:spcPts val="0"/>
              </a:spcAft>
              <a:buClr>
                <a:srgbClr val="C00000"/>
              </a:buClr>
              <a:buSzPts val="3200"/>
              <a:buFont typeface="Noto Sans Symbols"/>
              <a:buNone/>
            </a:pPr>
            <a:r>
              <a:t/>
            </a:r>
            <a:endParaRPr sz="3200">
              <a:solidFill>
                <a:schemeClr val="dk1"/>
              </a:solidFill>
              <a:latin typeface="Calibri"/>
              <a:ea typeface="Calibri"/>
              <a:cs typeface="Calibri"/>
              <a:sym typeface="Calibri"/>
            </a:endParaRPr>
          </a:p>
          <a:p>
            <a:pPr indent="-285750" lvl="0" marL="285750" marR="0" rtl="0" algn="l">
              <a:lnSpc>
                <a:spcPct val="100000"/>
              </a:lnSpc>
              <a:spcBef>
                <a:spcPts val="600"/>
              </a:spcBef>
              <a:spcAft>
                <a:spcPts val="0"/>
              </a:spcAft>
              <a:buClr>
                <a:srgbClr val="C00000"/>
              </a:buClr>
              <a:buSzPts val="3200"/>
              <a:buFont typeface="Noto Sans Symbols"/>
              <a:buChar char="⇒"/>
            </a:pPr>
            <a:r>
              <a:rPr b="0" i="0" lang="en-US" sz="3200" u="none" cap="none" strike="noStrike">
                <a:solidFill>
                  <a:schemeClr val="dk1"/>
                </a:solidFill>
                <a:latin typeface="Calibri"/>
                <a:ea typeface="Calibri"/>
                <a:cs typeface="Calibri"/>
                <a:sym typeface="Calibri"/>
              </a:rPr>
              <a:t>Endémie, épidémie et pandémie</a:t>
            </a:r>
            <a:endParaRPr b="0" i="0" sz="1400" u="none" cap="none" strike="noStrike">
              <a:solidFill>
                <a:srgbClr val="000000"/>
              </a:solidFill>
              <a:latin typeface="Arial"/>
              <a:ea typeface="Arial"/>
              <a:cs typeface="Arial"/>
              <a:sym typeface="Arial"/>
            </a:endParaRPr>
          </a:p>
          <a:p>
            <a:pPr indent="-82550" lvl="0" marL="285750" marR="0" rtl="0" algn="l">
              <a:lnSpc>
                <a:spcPct val="100000"/>
              </a:lnSpc>
              <a:spcBef>
                <a:spcPts val="600"/>
              </a:spcBef>
              <a:spcAft>
                <a:spcPts val="0"/>
              </a:spcAft>
              <a:buClr>
                <a:srgbClr val="C00000"/>
              </a:buClr>
              <a:buSzPts val="3200"/>
              <a:buFont typeface="Noto Sans Symbols"/>
              <a:buNone/>
            </a:pPr>
            <a:r>
              <a:t/>
            </a:r>
            <a:endParaRPr b="0" i="0" sz="3200" u="none" cap="none" strike="noStrike">
              <a:solidFill>
                <a:schemeClr val="dk1"/>
              </a:solidFill>
              <a:latin typeface="Calibri"/>
              <a:ea typeface="Calibri"/>
              <a:cs typeface="Calibri"/>
              <a:sym typeface="Calibri"/>
            </a:endParaRPr>
          </a:p>
          <a:p>
            <a:pPr indent="-82550" lvl="0" marL="285750" marR="0" rtl="0" algn="l">
              <a:lnSpc>
                <a:spcPct val="100000"/>
              </a:lnSpc>
              <a:spcBef>
                <a:spcPts val="600"/>
              </a:spcBef>
              <a:spcAft>
                <a:spcPts val="0"/>
              </a:spcAft>
              <a:buClr>
                <a:srgbClr val="C00000"/>
              </a:buClr>
              <a:buSzPts val="3200"/>
              <a:buFont typeface="Noto Sans Symbols"/>
              <a:buNone/>
            </a:pPr>
            <a:r>
              <a:t/>
            </a:r>
            <a:endParaRPr b="0" i="0" sz="3200" u="none" cap="none" strike="noStrike">
              <a:solidFill>
                <a:schemeClr val="dk1"/>
              </a:solidFill>
              <a:latin typeface="Calibri"/>
              <a:ea typeface="Calibri"/>
              <a:cs typeface="Calibri"/>
              <a:sym typeface="Calibri"/>
            </a:endParaRPr>
          </a:p>
          <a:p>
            <a:pPr indent="-285750" lvl="0" marL="285750" marR="0" rtl="0" algn="l">
              <a:lnSpc>
                <a:spcPct val="100000"/>
              </a:lnSpc>
              <a:spcBef>
                <a:spcPts val="600"/>
              </a:spcBef>
              <a:spcAft>
                <a:spcPts val="0"/>
              </a:spcAft>
              <a:buClr>
                <a:srgbClr val="C00000"/>
              </a:buClr>
              <a:buSzPts val="3200"/>
              <a:buFont typeface="Noto Sans Symbols"/>
              <a:buChar char="⇒"/>
            </a:pPr>
            <a:r>
              <a:rPr b="0" i="0" lang="en-US" sz="3200" u="none" cap="none" strike="noStrike">
                <a:solidFill>
                  <a:schemeClr val="dk1"/>
                </a:solidFill>
                <a:latin typeface="Calibri"/>
                <a:ea typeface="Calibri"/>
                <a:cs typeface="Calibri"/>
                <a:sym typeface="Calibri"/>
              </a:rPr>
              <a:t>Exemple d'arbre à problèmes pour une épidémie</a:t>
            </a:r>
            <a:endParaRPr b="0" i="0" sz="1400" u="none" cap="none" strike="noStrike">
              <a:solidFill>
                <a:srgbClr val="000000"/>
              </a:solidFill>
              <a:latin typeface="Arial"/>
              <a:ea typeface="Arial"/>
              <a:cs typeface="Arial"/>
              <a:sym typeface="Arial"/>
            </a:endParaRPr>
          </a:p>
        </p:txBody>
      </p:sp>
      <p:sp>
        <p:nvSpPr>
          <p:cNvPr id="44" name="Google Shape;44;p3"/>
          <p:cNvSpPr/>
          <p:nvPr/>
        </p:nvSpPr>
        <p:spPr>
          <a:xfrm>
            <a:off x="8108550" y="2492124"/>
            <a:ext cx="677400" cy="975900"/>
          </a:xfrm>
          <a:prstGeom prst="rightBrace">
            <a:avLst>
              <a:gd fmla="val 8333" name="adj1"/>
              <a:gd fmla="val 50000" name="adj2"/>
            </a:avLst>
          </a:prstGeom>
          <a:noFill/>
          <a:ln cap="flat" cmpd="sng" w="57150">
            <a:solidFill>
              <a:srgbClr val="C0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t/>
            </a:r>
            <a:endParaRPr b="0" i="0" sz="3200" u="none" cap="none" strike="noStrike">
              <a:solidFill>
                <a:srgbClr val="C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 name="Shape 49"/>
        <p:cNvGrpSpPr/>
        <p:nvPr/>
      </p:nvGrpSpPr>
      <p:grpSpPr>
        <a:xfrm>
          <a:off x="0" y="0"/>
          <a:ext cx="0" cy="0"/>
          <a:chOff x="0" y="0"/>
          <a:chExt cx="0" cy="0"/>
        </a:xfrm>
      </p:grpSpPr>
      <p:sp>
        <p:nvSpPr>
          <p:cNvPr id="50" name="Google Shape;50;p4"/>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En pratique - Étape 1</a:t>
            </a:r>
            <a:endParaRPr b="1" i="0" sz="4800" u="none" cap="none" strike="noStrike">
              <a:solidFill>
                <a:srgbClr val="F5333F"/>
              </a:solidFill>
              <a:latin typeface="Calibri"/>
              <a:ea typeface="Calibri"/>
              <a:cs typeface="Calibri"/>
              <a:sym typeface="Calibri"/>
            </a:endParaRPr>
          </a:p>
        </p:txBody>
      </p:sp>
      <p:pic>
        <p:nvPicPr>
          <p:cNvPr descr="Timeline&#10;&#10;Description automatically generated" id="51" name="Google Shape;51;p4"/>
          <p:cNvPicPr preferRelativeResize="0"/>
          <p:nvPr/>
        </p:nvPicPr>
        <p:blipFill rotWithShape="1">
          <a:blip r:embed="rId3">
            <a:alphaModFix/>
          </a:blip>
          <a:srcRect b="0" l="0" r="0" t="0"/>
          <a:stretch/>
        </p:blipFill>
        <p:spPr>
          <a:xfrm>
            <a:off x="206440" y="2066624"/>
            <a:ext cx="12096016" cy="3631310"/>
          </a:xfrm>
          <a:prstGeom prst="rect">
            <a:avLst/>
          </a:prstGeom>
          <a:noFill/>
          <a:ln>
            <a:noFill/>
          </a:ln>
        </p:spPr>
      </p:pic>
      <p:sp>
        <p:nvSpPr>
          <p:cNvPr id="52" name="Google Shape;52;p4"/>
          <p:cNvSpPr/>
          <p:nvPr/>
        </p:nvSpPr>
        <p:spPr>
          <a:xfrm>
            <a:off x="702735" y="6006735"/>
            <a:ext cx="4946226" cy="3610668"/>
          </a:xfrm>
          <a:prstGeom prst="rect">
            <a:avLst/>
          </a:prstGeom>
          <a:solidFill>
            <a:srgbClr val="85BBB4">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500" u="none" cap="none" strike="noStrike">
                <a:solidFill>
                  <a:srgbClr val="011E41"/>
                </a:solidFill>
                <a:latin typeface="Calibri"/>
                <a:ea typeface="Calibri"/>
                <a:cs typeface="Calibri"/>
                <a:sym typeface="Calibri"/>
              </a:rPr>
              <a:t>Jalon</a:t>
            </a:r>
            <a:endParaRPr b="1" i="0" sz="25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1" i="0" sz="2500" u="none" cap="none" strike="noStrike">
              <a:solidFill>
                <a:schemeClr val="dk1"/>
              </a:solidFill>
              <a:latin typeface="Calibri"/>
              <a:ea typeface="Calibri"/>
              <a:cs typeface="Calibri"/>
              <a:sym typeface="Calibri"/>
            </a:endParaRPr>
          </a:p>
          <a:p>
            <a:pPr indent="-495300" lvl="0" marL="514350" marR="0" rtl="0" algn="l">
              <a:lnSpc>
                <a:spcPct val="100000"/>
              </a:lnSpc>
              <a:spcBef>
                <a:spcPts val="0"/>
              </a:spcBef>
              <a:spcAft>
                <a:spcPts val="0"/>
              </a:spcAft>
              <a:buClr>
                <a:srgbClr val="011E41"/>
              </a:buClr>
              <a:buSzPts val="2500"/>
              <a:buFont typeface="Arial"/>
              <a:buChar char="•"/>
            </a:pPr>
            <a:r>
              <a:rPr b="0" i="0" lang="en-US" sz="2500" u="none" cap="none" strike="noStrike">
                <a:solidFill>
                  <a:srgbClr val="011E41"/>
                </a:solidFill>
                <a:latin typeface="Calibri"/>
                <a:ea typeface="Calibri"/>
                <a:cs typeface="Calibri"/>
                <a:sym typeface="Calibri"/>
              </a:rPr>
              <a:t>S'engager en tant que </a:t>
            </a:r>
            <a:r>
              <a:rPr b="1" i="0" lang="en-US" sz="2500" u="none" cap="none" strike="noStrike">
                <a:solidFill>
                  <a:srgbClr val="011E41"/>
                </a:solidFill>
                <a:latin typeface="Calibri"/>
                <a:ea typeface="Calibri"/>
                <a:cs typeface="Calibri"/>
                <a:sym typeface="Calibri"/>
              </a:rPr>
              <a:t>société nationale </a:t>
            </a:r>
            <a:r>
              <a:rPr b="0" i="0" lang="en-US" sz="2500" u="none" cap="none" strike="noStrike">
                <a:solidFill>
                  <a:srgbClr val="011E41"/>
                </a:solidFill>
                <a:latin typeface="Calibri"/>
                <a:ea typeface="Calibri"/>
                <a:cs typeface="Calibri"/>
                <a:sym typeface="Calibri"/>
              </a:rPr>
              <a:t>et identifier la communauté</a:t>
            </a:r>
            <a:endParaRPr b="0" i="0" sz="1100" u="none" cap="none" strike="noStrike">
              <a:solidFill>
                <a:srgbClr val="000000"/>
              </a:solidFill>
              <a:latin typeface="Arial"/>
              <a:ea typeface="Arial"/>
              <a:cs typeface="Arial"/>
              <a:sym typeface="Arial"/>
            </a:endParaRPr>
          </a:p>
          <a:p>
            <a:pPr indent="-495300" lvl="0" marL="514350" marR="0" rtl="0" algn="l">
              <a:lnSpc>
                <a:spcPct val="100000"/>
              </a:lnSpc>
              <a:spcBef>
                <a:spcPts val="0"/>
              </a:spcBef>
              <a:spcAft>
                <a:spcPts val="0"/>
              </a:spcAft>
              <a:buClr>
                <a:srgbClr val="011E41"/>
              </a:buClr>
              <a:buSzPts val="2500"/>
              <a:buFont typeface="Arial"/>
              <a:buChar char="•"/>
            </a:pPr>
            <a:r>
              <a:rPr lang="en-US" sz="2500">
                <a:solidFill>
                  <a:srgbClr val="011E41"/>
                </a:solidFill>
                <a:latin typeface="Calibri"/>
                <a:ea typeface="Calibri"/>
                <a:cs typeface="Calibri"/>
                <a:sym typeface="Calibri"/>
              </a:rPr>
              <a:t>Impliquer</a:t>
            </a:r>
            <a:r>
              <a:rPr b="0" i="0" lang="en-US" sz="2500" u="none" cap="none" strike="noStrike">
                <a:solidFill>
                  <a:srgbClr val="011E41"/>
                </a:solidFill>
                <a:latin typeface="Calibri"/>
                <a:ea typeface="Calibri"/>
                <a:cs typeface="Calibri"/>
                <a:sym typeface="Calibri"/>
              </a:rPr>
              <a:t> et caractériser la communauté  </a:t>
            </a:r>
            <a:endParaRPr b="0" i="0" sz="1100" u="none" cap="none" strike="noStrike">
              <a:solidFill>
                <a:srgbClr val="000000"/>
              </a:solidFill>
              <a:latin typeface="Arial"/>
              <a:ea typeface="Arial"/>
              <a:cs typeface="Arial"/>
              <a:sym typeface="Arial"/>
            </a:endParaRPr>
          </a:p>
          <a:p>
            <a:pPr indent="-495300" lvl="0" marL="514350" marR="0" rtl="0" algn="l">
              <a:lnSpc>
                <a:spcPct val="100000"/>
              </a:lnSpc>
              <a:spcBef>
                <a:spcPts val="0"/>
              </a:spcBef>
              <a:spcAft>
                <a:spcPts val="0"/>
              </a:spcAft>
              <a:buClr>
                <a:srgbClr val="011E41"/>
              </a:buClr>
              <a:buSzPts val="2500"/>
              <a:buFont typeface="Arial"/>
              <a:buChar char="•"/>
            </a:pPr>
            <a:r>
              <a:rPr b="0" i="0" lang="en-US" sz="2500" u="none" cap="none" strike="noStrike">
                <a:solidFill>
                  <a:srgbClr val="011E41"/>
                </a:solidFill>
                <a:latin typeface="Calibri"/>
                <a:ea typeface="Calibri"/>
                <a:cs typeface="Calibri"/>
                <a:sym typeface="Calibri"/>
              </a:rPr>
              <a:t>Se connecter avec les parties prenantes externes </a:t>
            </a:r>
            <a:endParaRPr b="0" i="0" sz="25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Calibri"/>
              <a:ea typeface="Calibri"/>
              <a:cs typeface="Calibri"/>
              <a:sym typeface="Calibri"/>
            </a:endParaRPr>
          </a:p>
        </p:txBody>
      </p:sp>
      <p:sp>
        <p:nvSpPr>
          <p:cNvPr id="53" name="Google Shape;53;p4"/>
          <p:cNvSpPr/>
          <p:nvPr/>
        </p:nvSpPr>
        <p:spPr>
          <a:xfrm>
            <a:off x="6254448" y="6006735"/>
            <a:ext cx="10509552" cy="3610668"/>
          </a:xfrm>
          <a:prstGeom prst="rect">
            <a:avLst/>
          </a:prstGeom>
          <a:solidFill>
            <a:srgbClr val="85BBB4">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lang="en-US" sz="2800">
                <a:solidFill>
                  <a:srgbClr val="011E41"/>
                </a:solidFill>
                <a:latin typeface="Calibri"/>
                <a:ea typeface="Calibri"/>
                <a:cs typeface="Calibri"/>
                <a:sym typeface="Calibri"/>
              </a:rPr>
              <a:t>Prendre en compte</a:t>
            </a:r>
            <a:r>
              <a:rPr b="1" i="0" lang="en-US" sz="2500" u="none" cap="none" strike="noStrike">
                <a:solidFill>
                  <a:srgbClr val="011E41"/>
                </a:solidFill>
                <a:latin typeface="Calibri"/>
                <a:ea typeface="Calibri"/>
                <a:cs typeface="Calibri"/>
                <a:sym typeface="Calibri"/>
              </a:rPr>
              <a:t> l'épidémie</a:t>
            </a:r>
            <a:endParaRPr b="1" i="0" sz="25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1" i="0" sz="2500" u="none" cap="none" strike="noStrike">
              <a:solidFill>
                <a:schemeClr val="dk1"/>
              </a:solidFill>
              <a:latin typeface="Calibri"/>
              <a:ea typeface="Calibri"/>
              <a:cs typeface="Calibri"/>
              <a:sym typeface="Calibri"/>
            </a:endParaRPr>
          </a:p>
          <a:p>
            <a:pPr indent="-495300" lvl="0" marL="514350" marR="0" rtl="0" algn="l">
              <a:lnSpc>
                <a:spcPct val="100000"/>
              </a:lnSpc>
              <a:spcBef>
                <a:spcPts val="0"/>
              </a:spcBef>
              <a:spcAft>
                <a:spcPts val="0"/>
              </a:spcAft>
              <a:buClr>
                <a:srgbClr val="011E41"/>
              </a:buClr>
              <a:buSzPts val="2100"/>
              <a:buFont typeface="Arial"/>
              <a:buChar char="•"/>
            </a:pPr>
            <a:r>
              <a:rPr b="0" i="0" lang="en-US" sz="2100" u="none" cap="none" strike="noStrike">
                <a:solidFill>
                  <a:srgbClr val="011E41"/>
                </a:solidFill>
                <a:latin typeface="Calibri"/>
                <a:ea typeface="Calibri"/>
                <a:cs typeface="Calibri"/>
                <a:sym typeface="Calibri"/>
              </a:rPr>
              <a:t>Inclure les </a:t>
            </a:r>
            <a:r>
              <a:rPr b="1" i="0" lang="en-US" sz="2100" u="none" cap="none" strike="noStrike">
                <a:solidFill>
                  <a:srgbClr val="011E41"/>
                </a:solidFill>
                <a:latin typeface="Calibri"/>
                <a:ea typeface="Calibri"/>
                <a:cs typeface="Calibri"/>
                <a:sym typeface="Calibri"/>
              </a:rPr>
              <a:t>membres de l'équipe de santé </a:t>
            </a:r>
            <a:r>
              <a:rPr b="1" lang="en-US" sz="2100">
                <a:solidFill>
                  <a:srgbClr val="011E41"/>
                </a:solidFill>
                <a:latin typeface="Calibri"/>
                <a:ea typeface="Calibri"/>
                <a:cs typeface="Calibri"/>
                <a:sym typeface="Calibri"/>
              </a:rPr>
              <a:t>de la S.N.</a:t>
            </a:r>
            <a:r>
              <a:rPr b="0" i="0" lang="en-US" sz="2100" u="none" cap="none" strike="noStrike">
                <a:solidFill>
                  <a:srgbClr val="011E41"/>
                </a:solidFill>
                <a:latin typeface="Calibri"/>
                <a:ea typeface="Calibri"/>
                <a:cs typeface="Calibri"/>
                <a:sym typeface="Calibri"/>
              </a:rPr>
              <a:t> lors du choix des zones et des communautés cibles et </a:t>
            </a:r>
            <a:r>
              <a:rPr lang="en-US" sz="2100">
                <a:solidFill>
                  <a:srgbClr val="011E41"/>
                </a:solidFill>
                <a:latin typeface="Calibri"/>
                <a:ea typeface="Calibri"/>
                <a:cs typeface="Calibri"/>
                <a:sym typeface="Calibri"/>
              </a:rPr>
              <a:t>garantir </a:t>
            </a:r>
            <a:r>
              <a:rPr b="0" i="0" lang="en-US" sz="2100" u="none" cap="none" strike="noStrike">
                <a:solidFill>
                  <a:srgbClr val="011E41"/>
                </a:solidFill>
                <a:latin typeface="Calibri"/>
                <a:ea typeface="Calibri"/>
                <a:cs typeface="Calibri"/>
                <a:sym typeface="Calibri"/>
              </a:rPr>
              <a:t>une </a:t>
            </a:r>
            <a:r>
              <a:rPr b="1" i="0" lang="en-US" sz="2100" u="none" cap="none" strike="noStrike">
                <a:solidFill>
                  <a:srgbClr val="011E41"/>
                </a:solidFill>
                <a:latin typeface="Calibri"/>
                <a:ea typeface="Calibri"/>
                <a:cs typeface="Calibri"/>
                <a:sym typeface="Calibri"/>
              </a:rPr>
              <a:t>bonne </a:t>
            </a:r>
            <a:r>
              <a:rPr b="1" i="0" lang="en-US" sz="2100" u="none" cap="none" strike="noStrike">
                <a:solidFill>
                  <a:srgbClr val="011E41"/>
                </a:solidFill>
                <a:latin typeface="Calibri"/>
                <a:ea typeface="Calibri"/>
                <a:cs typeface="Calibri"/>
                <a:sym typeface="Calibri"/>
              </a:rPr>
              <a:t>c</a:t>
            </a:r>
            <a:r>
              <a:rPr b="1" lang="en-US" sz="2100">
                <a:solidFill>
                  <a:srgbClr val="011E41"/>
                </a:solidFill>
                <a:latin typeface="Calibri"/>
                <a:ea typeface="Calibri"/>
                <a:cs typeface="Calibri"/>
                <a:sym typeface="Calibri"/>
              </a:rPr>
              <a:t>ompréhension</a:t>
            </a:r>
            <a:r>
              <a:rPr b="1" i="0" lang="en-US" sz="2100" u="none" cap="none" strike="noStrike">
                <a:solidFill>
                  <a:srgbClr val="011E41"/>
                </a:solidFill>
                <a:latin typeface="Calibri"/>
                <a:ea typeface="Calibri"/>
                <a:cs typeface="Calibri"/>
                <a:sym typeface="Calibri"/>
              </a:rPr>
              <a:t> de base de l'épidémie </a:t>
            </a:r>
            <a:r>
              <a:rPr b="0" i="0" lang="en-US" sz="2100" u="none" cap="none" strike="noStrike">
                <a:solidFill>
                  <a:srgbClr val="011E41"/>
                </a:solidFill>
                <a:latin typeface="Calibri"/>
                <a:ea typeface="Calibri"/>
                <a:cs typeface="Calibri"/>
                <a:sym typeface="Calibri"/>
              </a:rPr>
              <a:t>de l'équipe.</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700" u="none" cap="none" strike="noStrike">
              <a:solidFill>
                <a:srgbClr val="011E41"/>
              </a:solidFill>
              <a:latin typeface="Calibri"/>
              <a:ea typeface="Calibri"/>
              <a:cs typeface="Calibri"/>
              <a:sym typeface="Calibri"/>
            </a:endParaRPr>
          </a:p>
          <a:p>
            <a:pPr indent="-495300" lvl="0" marL="514350" marR="0" rtl="0" algn="l">
              <a:lnSpc>
                <a:spcPct val="100000"/>
              </a:lnSpc>
              <a:spcBef>
                <a:spcPts val="0"/>
              </a:spcBef>
              <a:spcAft>
                <a:spcPts val="0"/>
              </a:spcAft>
              <a:buClr>
                <a:srgbClr val="011E41"/>
              </a:buClr>
              <a:buSzPts val="2100"/>
              <a:buFont typeface="Arial"/>
              <a:buChar char="•"/>
            </a:pPr>
            <a:r>
              <a:rPr b="0" i="0" lang="en-US" sz="2100" u="none" cap="none" strike="noStrike">
                <a:solidFill>
                  <a:srgbClr val="011E41"/>
                </a:solidFill>
                <a:latin typeface="Calibri"/>
                <a:ea typeface="Calibri"/>
                <a:cs typeface="Calibri"/>
                <a:sym typeface="Calibri"/>
              </a:rPr>
              <a:t>Inclure des </a:t>
            </a:r>
            <a:r>
              <a:rPr b="1" i="0" lang="en-US" sz="2100" u="none" cap="none" strike="noStrike">
                <a:solidFill>
                  <a:srgbClr val="011E41"/>
                </a:solidFill>
                <a:latin typeface="Calibri"/>
                <a:ea typeface="Calibri"/>
                <a:cs typeface="Calibri"/>
                <a:sym typeface="Calibri"/>
              </a:rPr>
              <a:t>informations sur l'épidémie </a:t>
            </a:r>
            <a:r>
              <a:rPr b="0" i="0" lang="en-US" sz="2100" u="none" cap="none" strike="noStrike">
                <a:solidFill>
                  <a:srgbClr val="011E41"/>
                </a:solidFill>
                <a:latin typeface="Calibri"/>
                <a:ea typeface="Calibri"/>
                <a:cs typeface="Calibri"/>
                <a:sym typeface="Calibri"/>
              </a:rPr>
              <a:t>dans la fiche d'information de la communauté</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700" u="none" cap="none" strike="noStrike">
              <a:solidFill>
                <a:srgbClr val="011E41"/>
              </a:solidFill>
              <a:latin typeface="Calibri"/>
              <a:ea typeface="Calibri"/>
              <a:cs typeface="Calibri"/>
              <a:sym typeface="Calibri"/>
            </a:endParaRPr>
          </a:p>
          <a:p>
            <a:pPr indent="-495300" lvl="0" marL="514350" marR="0" rtl="0" algn="l">
              <a:lnSpc>
                <a:spcPct val="100000"/>
              </a:lnSpc>
              <a:spcBef>
                <a:spcPts val="0"/>
              </a:spcBef>
              <a:spcAft>
                <a:spcPts val="0"/>
              </a:spcAft>
              <a:buClr>
                <a:srgbClr val="011E41"/>
              </a:buClr>
              <a:buSzPts val="2100"/>
              <a:buFont typeface="Arial"/>
              <a:buChar char="•"/>
            </a:pPr>
            <a:r>
              <a:rPr b="0" i="0" lang="en-US" sz="2100" u="none" cap="none" strike="noStrike">
                <a:solidFill>
                  <a:srgbClr val="011E41"/>
                </a:solidFill>
                <a:latin typeface="Calibri"/>
                <a:ea typeface="Calibri"/>
                <a:cs typeface="Calibri"/>
                <a:sym typeface="Calibri"/>
              </a:rPr>
              <a:t>Dresser la carte </a:t>
            </a:r>
            <a:r>
              <a:rPr lang="en-US" sz="2100">
                <a:solidFill>
                  <a:srgbClr val="011E41"/>
                </a:solidFill>
                <a:latin typeface="Calibri"/>
                <a:ea typeface="Calibri"/>
                <a:cs typeface="Calibri"/>
                <a:sym typeface="Calibri"/>
              </a:rPr>
              <a:t>d</a:t>
            </a:r>
            <a:r>
              <a:rPr b="0" i="0" lang="en-US" sz="2100" u="none" cap="none" strike="noStrike">
                <a:solidFill>
                  <a:srgbClr val="011E41"/>
                </a:solidFill>
                <a:latin typeface="Calibri"/>
                <a:ea typeface="Calibri"/>
                <a:cs typeface="Calibri"/>
                <a:sym typeface="Calibri"/>
              </a:rPr>
              <a:t>es </a:t>
            </a:r>
            <a:r>
              <a:rPr b="1" i="0" lang="en-US" sz="2100" u="none" cap="none" strike="noStrike">
                <a:solidFill>
                  <a:srgbClr val="011E41"/>
                </a:solidFill>
                <a:latin typeface="Calibri"/>
                <a:ea typeface="Calibri"/>
                <a:cs typeface="Calibri"/>
                <a:sym typeface="Calibri"/>
              </a:rPr>
              <a:t>parties prenantes </a:t>
            </a:r>
            <a:r>
              <a:rPr b="0" i="0" lang="en-US" sz="2100" u="none" cap="none" strike="noStrike">
                <a:solidFill>
                  <a:srgbClr val="011E41"/>
                </a:solidFill>
                <a:latin typeface="Calibri"/>
                <a:ea typeface="Calibri"/>
                <a:cs typeface="Calibri"/>
                <a:sym typeface="Calibri"/>
              </a:rPr>
              <a:t>au niveau gouvernemental et au niveau communautaire et </a:t>
            </a:r>
            <a:r>
              <a:rPr lang="en-US" sz="2100">
                <a:solidFill>
                  <a:srgbClr val="011E41"/>
                </a:solidFill>
                <a:latin typeface="Calibri"/>
                <a:ea typeface="Calibri"/>
                <a:cs typeface="Calibri"/>
                <a:sym typeface="Calibri"/>
              </a:rPr>
              <a:t>les impliquer</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700" u="none" cap="none" strike="noStrike">
              <a:solidFill>
                <a:srgbClr val="011E41"/>
              </a:solidFill>
              <a:latin typeface="Calibri"/>
              <a:ea typeface="Calibri"/>
              <a:cs typeface="Calibri"/>
              <a:sym typeface="Calibri"/>
            </a:endParaRPr>
          </a:p>
          <a:p>
            <a:pPr indent="-495300" lvl="0" marL="514350" marR="0" rtl="0" algn="l">
              <a:lnSpc>
                <a:spcPct val="100000"/>
              </a:lnSpc>
              <a:spcBef>
                <a:spcPts val="0"/>
              </a:spcBef>
              <a:spcAft>
                <a:spcPts val="0"/>
              </a:spcAft>
              <a:buClr>
                <a:srgbClr val="011E41"/>
              </a:buClr>
              <a:buSzPts val="2100"/>
              <a:buFont typeface="Arial"/>
              <a:buChar char="•"/>
            </a:pPr>
            <a:r>
              <a:rPr b="0" i="0" lang="en-US" sz="2100" u="none" cap="none" strike="noStrike">
                <a:solidFill>
                  <a:srgbClr val="011E41"/>
                </a:solidFill>
                <a:latin typeface="Calibri"/>
                <a:ea typeface="Calibri"/>
                <a:cs typeface="Calibri"/>
                <a:sym typeface="Calibri"/>
              </a:rPr>
              <a:t>Tenir compte des responsables de </a:t>
            </a:r>
            <a:r>
              <a:rPr b="1" i="0" lang="en-US" sz="2100" u="none" cap="none" strike="noStrike">
                <a:solidFill>
                  <a:srgbClr val="011E41"/>
                </a:solidFill>
                <a:latin typeface="Calibri"/>
                <a:ea typeface="Calibri"/>
                <a:cs typeface="Calibri"/>
                <a:sym typeface="Calibri"/>
              </a:rPr>
              <a:t>la santé animale </a:t>
            </a:r>
            <a:r>
              <a:rPr b="0" i="0" lang="en-US" sz="2100" u="none" cap="none" strike="noStrike">
                <a:solidFill>
                  <a:srgbClr val="011E41"/>
                </a:solidFill>
                <a:latin typeface="Calibri"/>
                <a:ea typeface="Calibri"/>
                <a:cs typeface="Calibri"/>
                <a:sym typeface="Calibri"/>
              </a:rPr>
              <a:t>dans la liste des parties prenantes.</a:t>
            </a:r>
            <a:endParaRPr b="0" i="0" sz="2100" u="none" cap="none" strike="noStrike">
              <a:solidFill>
                <a:srgbClr val="011E41"/>
              </a:solidFill>
              <a:latin typeface="Calibri"/>
              <a:ea typeface="Calibri"/>
              <a:cs typeface="Calibri"/>
              <a:sym typeface="Calibri"/>
            </a:endParaRPr>
          </a:p>
        </p:txBody>
      </p:sp>
      <p:sp>
        <p:nvSpPr>
          <p:cNvPr id="54" name="Google Shape;54;p4"/>
          <p:cNvSpPr/>
          <p:nvPr/>
        </p:nvSpPr>
        <p:spPr>
          <a:xfrm>
            <a:off x="12888686" y="2744313"/>
            <a:ext cx="3875314" cy="2275931"/>
          </a:xfrm>
          <a:prstGeom prst="rect">
            <a:avLst/>
          </a:prstGeom>
          <a:solidFill>
            <a:srgbClr val="D0D3E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1" i="0" lang="en-US" sz="3000" u="none" cap="none" strike="noStrike">
                <a:solidFill>
                  <a:srgbClr val="011E41"/>
                </a:solidFill>
                <a:latin typeface="Calibri"/>
                <a:ea typeface="Calibri"/>
                <a:cs typeface="Calibri"/>
                <a:sym typeface="Calibri"/>
              </a:rPr>
              <a:t>Impliquer les spécialistes de la santé au niveau des SN et des communautés</a:t>
            </a:r>
            <a:endParaRPr b="0" i="0" sz="30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5"/>
          <p:cNvSpPr txBox="1"/>
          <p:nvPr/>
        </p:nvSpPr>
        <p:spPr>
          <a:xfrm>
            <a:off x="702734" y="1598025"/>
            <a:ext cx="15251018" cy="3831818"/>
          </a:xfrm>
          <a:prstGeom prst="rect">
            <a:avLst/>
          </a:prstGeom>
          <a:noFill/>
          <a:ln>
            <a:noFill/>
          </a:ln>
        </p:spPr>
        <p:txBody>
          <a:bodyPr anchorCtr="0" anchor="t" bIns="68575" lIns="137150" spcFirstLastPara="1" rIns="137150" wrap="square" tIns="68575">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97D46A"/>
                </a:solidFill>
                <a:latin typeface="Calibri"/>
                <a:ea typeface="Calibri"/>
                <a:cs typeface="Calibri"/>
                <a:sym typeface="Calibri"/>
              </a:rPr>
              <a:t>Étape 2 : Comprendre les risques et la résilience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p:txBody>
      </p:sp>
      <p:pic>
        <p:nvPicPr>
          <p:cNvPr descr="Timeline&#10;&#10;Description automatically generated" id="61" name="Google Shape;61;p5"/>
          <p:cNvPicPr preferRelativeResize="0"/>
          <p:nvPr/>
        </p:nvPicPr>
        <p:blipFill rotWithShape="1">
          <a:blip r:embed="rId3">
            <a:alphaModFix/>
          </a:blip>
          <a:srcRect b="0" l="0" r="0" t="0"/>
          <a:stretch/>
        </p:blipFill>
        <p:spPr>
          <a:xfrm>
            <a:off x="702734" y="2354147"/>
            <a:ext cx="11277434" cy="3441967"/>
          </a:xfrm>
          <a:prstGeom prst="rect">
            <a:avLst/>
          </a:prstGeom>
          <a:noFill/>
          <a:ln>
            <a:noFill/>
          </a:ln>
        </p:spPr>
      </p:pic>
      <p:sp>
        <p:nvSpPr>
          <p:cNvPr id="62" name="Google Shape;62;p5"/>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En pratique - Étape 2</a:t>
            </a:r>
            <a:endParaRPr b="1" i="0" sz="4800" u="none" cap="none" strike="noStrike">
              <a:solidFill>
                <a:srgbClr val="F5333F"/>
              </a:solidFill>
              <a:latin typeface="Calibri"/>
              <a:ea typeface="Calibri"/>
              <a:cs typeface="Calibri"/>
              <a:sym typeface="Calibri"/>
            </a:endParaRPr>
          </a:p>
        </p:txBody>
      </p:sp>
      <p:sp>
        <p:nvSpPr>
          <p:cNvPr id="63" name="Google Shape;63;p5"/>
          <p:cNvSpPr/>
          <p:nvPr/>
        </p:nvSpPr>
        <p:spPr>
          <a:xfrm>
            <a:off x="702734" y="5796115"/>
            <a:ext cx="5087493" cy="3821288"/>
          </a:xfrm>
          <a:prstGeom prst="rect">
            <a:avLst/>
          </a:prstGeom>
          <a:solidFill>
            <a:srgbClr val="92D050">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500" u="none" cap="none" strike="noStrike">
                <a:solidFill>
                  <a:srgbClr val="011E41"/>
                </a:solidFill>
                <a:latin typeface="Calibri"/>
                <a:ea typeface="Calibri"/>
                <a:cs typeface="Calibri"/>
                <a:sym typeface="Calibri"/>
              </a:rPr>
              <a:t>Approche</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1700" u="none" cap="none" strike="noStrike">
              <a:solidFill>
                <a:schemeClr val="dk1"/>
              </a:solidFill>
              <a:latin typeface="Calibri"/>
              <a:ea typeface="Calibri"/>
              <a:cs typeface="Calibri"/>
              <a:sym typeface="Calibri"/>
            </a:endParaRPr>
          </a:p>
          <a:p>
            <a:pPr indent="-495300" lvl="0" marL="514350" marR="0" rtl="0" algn="l">
              <a:lnSpc>
                <a:spcPct val="100000"/>
              </a:lnSpc>
              <a:spcBef>
                <a:spcPts val="0"/>
              </a:spcBef>
              <a:spcAft>
                <a:spcPts val="0"/>
              </a:spcAft>
              <a:buClr>
                <a:srgbClr val="011E41"/>
              </a:buClr>
              <a:buSzPts val="2500"/>
              <a:buFont typeface="Arial"/>
              <a:buChar char="•"/>
            </a:pPr>
            <a:r>
              <a:rPr b="0" i="0" lang="en-US" sz="2500" u="none" cap="none" strike="noStrike">
                <a:solidFill>
                  <a:srgbClr val="011E41"/>
                </a:solidFill>
                <a:latin typeface="Calibri"/>
                <a:ea typeface="Calibri"/>
                <a:cs typeface="Calibri"/>
                <a:sym typeface="Calibri"/>
              </a:rPr>
              <a:t>Similaire au </a:t>
            </a:r>
            <a:r>
              <a:rPr b="1" i="0" lang="en-US" sz="2500" u="none" cap="none" strike="noStrike">
                <a:solidFill>
                  <a:srgbClr val="011E41"/>
                </a:solidFill>
                <a:latin typeface="Calibri"/>
                <a:ea typeface="Calibri"/>
                <a:cs typeface="Calibri"/>
                <a:sym typeface="Calibri"/>
              </a:rPr>
              <a:t>processus d'EVC</a:t>
            </a:r>
            <a:endParaRPr b="0" i="0" sz="1100" u="none" cap="none" strike="noStrike">
              <a:solidFill>
                <a:srgbClr val="000000"/>
              </a:solidFill>
              <a:latin typeface="Arial"/>
              <a:ea typeface="Arial"/>
              <a:cs typeface="Arial"/>
              <a:sym typeface="Arial"/>
            </a:endParaRPr>
          </a:p>
          <a:p>
            <a:pPr indent="-495300" lvl="0" marL="514350" marR="0" rtl="0" algn="l">
              <a:lnSpc>
                <a:spcPct val="100000"/>
              </a:lnSpc>
              <a:spcBef>
                <a:spcPts val="0"/>
              </a:spcBef>
              <a:spcAft>
                <a:spcPts val="0"/>
              </a:spcAft>
              <a:buClr>
                <a:srgbClr val="011E41"/>
              </a:buClr>
              <a:buSzPts val="2500"/>
              <a:buFont typeface="Arial"/>
              <a:buChar char="•"/>
            </a:pPr>
            <a:r>
              <a:rPr b="0" i="0" lang="en-US" sz="2500" u="none" cap="none" strike="noStrike">
                <a:solidFill>
                  <a:srgbClr val="011E41"/>
                </a:solidFill>
                <a:latin typeface="Calibri"/>
                <a:ea typeface="Calibri"/>
                <a:cs typeface="Calibri"/>
                <a:sym typeface="Calibri"/>
              </a:rPr>
              <a:t>Préparer et mettre en œuvre des </a:t>
            </a:r>
            <a:r>
              <a:rPr b="1" i="0" lang="en-US" sz="2500" u="none" cap="none" strike="noStrike">
                <a:solidFill>
                  <a:srgbClr val="011E41"/>
                </a:solidFill>
                <a:latin typeface="Calibri"/>
                <a:ea typeface="Calibri"/>
                <a:cs typeface="Calibri"/>
                <a:sym typeface="Calibri"/>
              </a:rPr>
              <a:t>sessions d'échange </a:t>
            </a:r>
            <a:r>
              <a:rPr b="0" i="0" lang="en-US" sz="2500" u="none" cap="none" strike="noStrike">
                <a:solidFill>
                  <a:srgbClr val="011E41"/>
                </a:solidFill>
                <a:latin typeface="Calibri"/>
                <a:ea typeface="Calibri"/>
                <a:cs typeface="Calibri"/>
                <a:sym typeface="Calibri"/>
              </a:rPr>
              <a:t>avec la communauté  </a:t>
            </a:r>
            <a:endParaRPr b="0" i="0" sz="1100" u="none" cap="none" strike="noStrike">
              <a:solidFill>
                <a:srgbClr val="000000"/>
              </a:solidFill>
              <a:latin typeface="Arial"/>
              <a:ea typeface="Arial"/>
              <a:cs typeface="Arial"/>
              <a:sym typeface="Arial"/>
            </a:endParaRPr>
          </a:p>
          <a:p>
            <a:pPr indent="-495300" lvl="0" marL="514350" marR="0" rtl="0" algn="l">
              <a:lnSpc>
                <a:spcPct val="100000"/>
              </a:lnSpc>
              <a:spcBef>
                <a:spcPts val="0"/>
              </a:spcBef>
              <a:spcAft>
                <a:spcPts val="0"/>
              </a:spcAft>
              <a:buClr>
                <a:srgbClr val="011E41"/>
              </a:buClr>
              <a:buSzPts val="2500"/>
              <a:buFont typeface="Arial"/>
              <a:buChar char="•"/>
            </a:pPr>
            <a:r>
              <a:rPr b="0" i="0" lang="en-US" sz="2500" u="none" cap="none" strike="noStrike">
                <a:solidFill>
                  <a:srgbClr val="011E41"/>
                </a:solidFill>
                <a:latin typeface="Calibri"/>
                <a:ea typeface="Calibri"/>
                <a:cs typeface="Calibri"/>
                <a:sym typeface="Calibri"/>
              </a:rPr>
              <a:t>Comprendre les </a:t>
            </a:r>
            <a:r>
              <a:rPr b="1" i="0" lang="en-US" sz="2500" u="none" cap="none" strike="noStrike">
                <a:solidFill>
                  <a:srgbClr val="011E41"/>
                </a:solidFill>
                <a:latin typeface="Calibri"/>
                <a:ea typeface="Calibri"/>
                <a:cs typeface="Calibri"/>
                <a:sym typeface="Calibri"/>
              </a:rPr>
              <a:t>risques auxquels </a:t>
            </a:r>
            <a:r>
              <a:rPr b="0" i="0" lang="en-US" sz="2500" u="none" cap="none" strike="noStrike">
                <a:solidFill>
                  <a:srgbClr val="011E41"/>
                </a:solidFill>
                <a:latin typeface="Calibri"/>
                <a:ea typeface="Calibri"/>
                <a:cs typeface="Calibri"/>
                <a:sym typeface="Calibri"/>
              </a:rPr>
              <a:t>la communauté est confrontée et évaluer sa résilience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1700" u="none" cap="none" strike="noStrike">
              <a:solidFill>
                <a:schemeClr val="dk1"/>
              </a:solidFill>
              <a:latin typeface="Calibri"/>
              <a:ea typeface="Calibri"/>
              <a:cs typeface="Calibri"/>
              <a:sym typeface="Calibri"/>
            </a:endParaRPr>
          </a:p>
        </p:txBody>
      </p:sp>
      <p:sp>
        <p:nvSpPr>
          <p:cNvPr id="64" name="Google Shape;64;p5"/>
          <p:cNvSpPr/>
          <p:nvPr/>
        </p:nvSpPr>
        <p:spPr>
          <a:xfrm>
            <a:off x="6254448" y="5796115"/>
            <a:ext cx="10727266" cy="3821287"/>
          </a:xfrm>
          <a:prstGeom prst="rect">
            <a:avLst/>
          </a:prstGeom>
          <a:solidFill>
            <a:srgbClr val="92D050">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lang="en-US" sz="2600">
                <a:solidFill>
                  <a:srgbClr val="011E41"/>
                </a:solidFill>
                <a:latin typeface="Calibri"/>
                <a:ea typeface="Calibri"/>
                <a:cs typeface="Calibri"/>
                <a:sym typeface="Calibri"/>
              </a:rPr>
              <a:t>Modification</a:t>
            </a:r>
            <a:r>
              <a:rPr b="1" i="0" lang="en-US" sz="2600" u="none" cap="none" strike="noStrike">
                <a:solidFill>
                  <a:srgbClr val="011E41"/>
                </a:solidFill>
                <a:latin typeface="Calibri"/>
                <a:ea typeface="Calibri"/>
                <a:cs typeface="Calibri"/>
                <a:sym typeface="Calibri"/>
              </a:rPr>
              <a:t> de l'épidémie</a:t>
            </a:r>
            <a:endParaRPr b="1" i="0" sz="26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1" i="0" sz="2200" u="none" cap="none" strike="noStrike">
              <a:solidFill>
                <a:schemeClr val="dk1"/>
              </a:solidFill>
              <a:latin typeface="Calibri"/>
              <a:ea typeface="Calibri"/>
              <a:cs typeface="Calibri"/>
              <a:sym typeface="Calibri"/>
            </a:endParaRPr>
          </a:p>
          <a:p>
            <a:pPr indent="-501650" lvl="0" marL="514350" marR="0" rtl="0" algn="l">
              <a:lnSpc>
                <a:spcPct val="100000"/>
              </a:lnSpc>
              <a:spcBef>
                <a:spcPts val="0"/>
              </a:spcBef>
              <a:spcAft>
                <a:spcPts val="0"/>
              </a:spcAft>
              <a:buClr>
                <a:srgbClr val="011E41"/>
              </a:buClr>
              <a:buSzPts val="2200"/>
              <a:buFont typeface="Arial"/>
              <a:buChar char="•"/>
            </a:pPr>
            <a:r>
              <a:rPr lang="en-US" sz="2200">
                <a:solidFill>
                  <a:srgbClr val="011E41"/>
                </a:solidFill>
                <a:latin typeface="Calibri"/>
                <a:ea typeface="Calibri"/>
                <a:cs typeface="Calibri"/>
                <a:sym typeface="Calibri"/>
              </a:rPr>
              <a:t>Faire en sorte que les membres de l’équip et de la communauté aient </a:t>
            </a:r>
            <a:r>
              <a:rPr b="1" lang="en-US" sz="2200">
                <a:solidFill>
                  <a:srgbClr val="011E41"/>
                </a:solidFill>
                <a:latin typeface="Calibri"/>
                <a:ea typeface="Calibri"/>
                <a:cs typeface="Calibri"/>
                <a:sym typeface="Calibri"/>
              </a:rPr>
              <a:t>une vision commune</a:t>
            </a:r>
            <a:r>
              <a:rPr lang="en-US" sz="2200">
                <a:solidFill>
                  <a:srgbClr val="011E41"/>
                </a:solidFill>
                <a:latin typeface="Calibri"/>
                <a:ea typeface="Calibri"/>
                <a:cs typeface="Calibri"/>
                <a:sym typeface="Calibri"/>
              </a:rPr>
              <a:t> de la situation</a:t>
            </a:r>
            <a:endParaRPr i="0" sz="2200" u="none" cap="none" strike="noStrike">
              <a:solidFill>
                <a:srgbClr val="011E41"/>
              </a:solidFill>
              <a:latin typeface="Calibri"/>
              <a:ea typeface="Calibri"/>
              <a:cs typeface="Calibri"/>
              <a:sym typeface="Calibri"/>
            </a:endParaRPr>
          </a:p>
          <a:p>
            <a:pPr indent="-501650" lvl="1" marL="1201967" marR="0" rtl="0" algn="l">
              <a:lnSpc>
                <a:spcPct val="100000"/>
              </a:lnSpc>
              <a:spcBef>
                <a:spcPts val="0"/>
              </a:spcBef>
              <a:spcAft>
                <a:spcPts val="0"/>
              </a:spcAft>
              <a:buClr>
                <a:srgbClr val="011E41"/>
              </a:buClr>
              <a:buSzPts val="2200"/>
              <a:buFont typeface="Courier New"/>
              <a:buChar char="o"/>
            </a:pPr>
            <a:r>
              <a:rPr b="0" i="0" lang="en-US" sz="2200" u="none" cap="none" strike="noStrike">
                <a:solidFill>
                  <a:srgbClr val="011E41"/>
                </a:solidFill>
                <a:latin typeface="Calibri"/>
                <a:ea typeface="Calibri"/>
                <a:cs typeface="Calibri"/>
                <a:sym typeface="Calibri"/>
              </a:rPr>
              <a:t>Inclure des experts en santé dans l'équipe pour la facilitation et l'analyse</a:t>
            </a:r>
            <a:endParaRPr b="0" i="0" sz="1200" u="none" cap="none" strike="noStrike">
              <a:solidFill>
                <a:srgbClr val="000000"/>
              </a:solidFill>
              <a:latin typeface="Arial"/>
              <a:ea typeface="Arial"/>
              <a:cs typeface="Arial"/>
              <a:sym typeface="Arial"/>
            </a:endParaRPr>
          </a:p>
          <a:p>
            <a:pPr indent="-501650" lvl="1" marL="1201967" marR="0" rtl="0" algn="l">
              <a:lnSpc>
                <a:spcPct val="100000"/>
              </a:lnSpc>
              <a:spcBef>
                <a:spcPts val="0"/>
              </a:spcBef>
              <a:spcAft>
                <a:spcPts val="0"/>
              </a:spcAft>
              <a:buClr>
                <a:srgbClr val="011E41"/>
              </a:buClr>
              <a:buSzPts val="2200"/>
              <a:buFont typeface="Courier New"/>
              <a:buChar char="o"/>
            </a:pPr>
            <a:r>
              <a:rPr b="0" i="0" lang="en-US" sz="2200" u="none" cap="none" strike="noStrike">
                <a:solidFill>
                  <a:srgbClr val="011E41"/>
                </a:solidFill>
                <a:latin typeface="Calibri"/>
                <a:ea typeface="Calibri"/>
                <a:cs typeface="Calibri"/>
                <a:sym typeface="Calibri"/>
              </a:rPr>
              <a:t>Définir les termes clés de l'épidémie et former les équipes si nécessaire</a:t>
            </a:r>
            <a:endParaRPr b="0" i="0" sz="1200" u="none" cap="none" strike="noStrike">
              <a:solidFill>
                <a:srgbClr val="000000"/>
              </a:solidFill>
              <a:latin typeface="Arial"/>
              <a:ea typeface="Arial"/>
              <a:cs typeface="Arial"/>
              <a:sym typeface="Arial"/>
            </a:endParaRPr>
          </a:p>
          <a:p>
            <a:pPr indent="-501650" lvl="1" marL="1201967" marR="0" rtl="0" algn="l">
              <a:lnSpc>
                <a:spcPct val="100000"/>
              </a:lnSpc>
              <a:spcBef>
                <a:spcPts val="0"/>
              </a:spcBef>
              <a:spcAft>
                <a:spcPts val="0"/>
              </a:spcAft>
              <a:buClr>
                <a:srgbClr val="011E41"/>
              </a:buClr>
              <a:buSzPts val="2200"/>
              <a:buFont typeface="Courier New"/>
              <a:buChar char="o"/>
            </a:pPr>
            <a:r>
              <a:rPr b="0" i="0" lang="en-US" sz="2200" u="none" cap="none" strike="noStrike">
                <a:solidFill>
                  <a:srgbClr val="011E41"/>
                </a:solidFill>
                <a:latin typeface="Calibri"/>
                <a:ea typeface="Calibri"/>
                <a:cs typeface="Calibri"/>
                <a:sym typeface="Calibri"/>
              </a:rPr>
              <a:t>Veiller à ce que la communauté comprenne le risque</a:t>
            </a:r>
            <a:endParaRPr b="0" i="0" sz="2200" u="none" cap="none" strike="noStrike">
              <a:solidFill>
                <a:srgbClr val="011E41"/>
              </a:solidFill>
              <a:latin typeface="Calibri"/>
              <a:ea typeface="Calibri"/>
              <a:cs typeface="Calibri"/>
              <a:sym typeface="Calibri"/>
            </a:endParaRPr>
          </a:p>
          <a:p>
            <a:pPr indent="-501650" lvl="0" marL="514350" marR="0" rtl="0" algn="l">
              <a:lnSpc>
                <a:spcPct val="100000"/>
              </a:lnSpc>
              <a:spcBef>
                <a:spcPts val="0"/>
              </a:spcBef>
              <a:spcAft>
                <a:spcPts val="0"/>
              </a:spcAft>
              <a:buClr>
                <a:srgbClr val="011E41"/>
              </a:buClr>
              <a:buSzPts val="2200"/>
              <a:buFont typeface="Arial"/>
              <a:buChar char="•"/>
            </a:pPr>
            <a:r>
              <a:rPr b="0" i="0" lang="en-US" sz="2200" u="none" cap="none" strike="noStrike">
                <a:solidFill>
                  <a:srgbClr val="011E41"/>
                </a:solidFill>
                <a:latin typeface="Calibri"/>
                <a:ea typeface="Calibri"/>
                <a:cs typeface="Calibri"/>
                <a:sym typeface="Calibri"/>
              </a:rPr>
              <a:t>Définir les </a:t>
            </a:r>
            <a:r>
              <a:rPr b="1" i="0" lang="en-US" sz="2200" u="none" cap="none" strike="noStrike">
                <a:solidFill>
                  <a:srgbClr val="011E41"/>
                </a:solidFill>
                <a:latin typeface="Calibri"/>
                <a:ea typeface="Calibri"/>
                <a:cs typeface="Calibri"/>
                <a:sym typeface="Calibri"/>
              </a:rPr>
              <a:t>critères/caractéristiques </a:t>
            </a:r>
            <a:r>
              <a:rPr b="0" i="0" lang="en-US" sz="2200" u="none" cap="none" strike="noStrike">
                <a:solidFill>
                  <a:srgbClr val="011E41"/>
                </a:solidFill>
                <a:latin typeface="Calibri"/>
                <a:ea typeface="Calibri"/>
                <a:cs typeface="Calibri"/>
                <a:sym typeface="Calibri"/>
              </a:rPr>
              <a:t>permettant d'évaluer les vulnérabilités et les capacités de la communauté : </a:t>
            </a:r>
            <a:endParaRPr b="0" i="0" sz="2200" u="none" cap="none" strike="noStrike">
              <a:solidFill>
                <a:srgbClr val="011E41"/>
              </a:solidFill>
              <a:latin typeface="Calibri"/>
              <a:ea typeface="Calibri"/>
              <a:cs typeface="Calibri"/>
              <a:sym typeface="Calibri"/>
            </a:endParaRPr>
          </a:p>
          <a:p>
            <a:pPr indent="-501650" lvl="1" marL="1201967" marR="0" rtl="0" algn="l">
              <a:lnSpc>
                <a:spcPct val="100000"/>
              </a:lnSpc>
              <a:spcBef>
                <a:spcPts val="0"/>
              </a:spcBef>
              <a:spcAft>
                <a:spcPts val="0"/>
              </a:spcAft>
              <a:buClr>
                <a:srgbClr val="011E41"/>
              </a:buClr>
              <a:buSzPts val="2200"/>
              <a:buFont typeface="Courier New"/>
              <a:buChar char="o"/>
            </a:pPr>
            <a:r>
              <a:rPr b="0" i="0" lang="en-US" sz="2200" u="none" cap="none" strike="noStrike">
                <a:solidFill>
                  <a:srgbClr val="011E41"/>
                </a:solidFill>
                <a:latin typeface="Calibri"/>
                <a:ea typeface="Calibri"/>
                <a:cs typeface="Calibri"/>
                <a:sym typeface="Calibri"/>
              </a:rPr>
              <a:t>Comprendre les voies de transmission pour identifier les vulnérabilités/capacités</a:t>
            </a:r>
            <a:endParaRPr b="0" i="0" sz="1200" u="none" cap="none" strike="noStrike">
              <a:solidFill>
                <a:srgbClr val="000000"/>
              </a:solidFill>
              <a:latin typeface="Arial"/>
              <a:ea typeface="Arial"/>
              <a:cs typeface="Arial"/>
              <a:sym typeface="Arial"/>
            </a:endParaRPr>
          </a:p>
          <a:p>
            <a:pPr indent="-501650" lvl="1" marL="1201967" marR="0" rtl="0" algn="l">
              <a:lnSpc>
                <a:spcPct val="100000"/>
              </a:lnSpc>
              <a:spcBef>
                <a:spcPts val="0"/>
              </a:spcBef>
              <a:spcAft>
                <a:spcPts val="0"/>
              </a:spcAft>
              <a:buClr>
                <a:srgbClr val="011E41"/>
              </a:buClr>
              <a:buSzPts val="2200"/>
              <a:buFont typeface="Courier New"/>
              <a:buChar char="o"/>
            </a:pPr>
            <a:r>
              <a:rPr b="0" i="0" lang="en-US" sz="2200" u="none" cap="none" strike="noStrike">
                <a:solidFill>
                  <a:srgbClr val="011E41"/>
                </a:solidFill>
                <a:latin typeface="Calibri"/>
                <a:ea typeface="Calibri"/>
                <a:cs typeface="Calibri"/>
                <a:sym typeface="Calibri"/>
              </a:rPr>
              <a:t>Définir ce </a:t>
            </a:r>
            <a:r>
              <a:rPr lang="en-US" sz="2200">
                <a:solidFill>
                  <a:srgbClr val="011E41"/>
                </a:solidFill>
                <a:latin typeface="Calibri"/>
                <a:ea typeface="Calibri"/>
                <a:cs typeface="Calibri"/>
                <a:sym typeface="Calibri"/>
              </a:rPr>
              <a:t>que signifie</a:t>
            </a:r>
            <a:r>
              <a:rPr b="0" i="0" lang="en-US" sz="2200" u="none" cap="none" strike="noStrike">
                <a:solidFill>
                  <a:srgbClr val="011E41"/>
                </a:solidFill>
                <a:latin typeface="Calibri"/>
                <a:ea typeface="Calibri"/>
                <a:cs typeface="Calibri"/>
                <a:sym typeface="Calibri"/>
              </a:rPr>
              <a:t> une épidémie pour chaque communauté (déclencheurs)</a:t>
            </a:r>
            <a:endParaRPr b="0" i="0" sz="2200" u="none" cap="none" strike="noStrike">
              <a:solidFill>
                <a:srgbClr val="011E41"/>
              </a:solidFill>
              <a:latin typeface="Calibri"/>
              <a:ea typeface="Calibri"/>
              <a:cs typeface="Calibri"/>
              <a:sym typeface="Calibri"/>
            </a:endParaRPr>
          </a:p>
          <a:p>
            <a:pPr indent="-361950" lvl="0" marL="514350" marR="0" rtl="0" algn="l">
              <a:lnSpc>
                <a:spcPct val="100000"/>
              </a:lnSpc>
              <a:spcBef>
                <a:spcPts val="0"/>
              </a:spcBef>
              <a:spcAft>
                <a:spcPts val="0"/>
              </a:spcAft>
              <a:buClr>
                <a:schemeClr val="dk1"/>
              </a:buClr>
              <a:buSzPts val="2400"/>
              <a:buFont typeface="Arial"/>
              <a:buNone/>
            </a:pPr>
            <a:r>
              <a:t/>
            </a:r>
            <a:endParaRPr b="0" i="0" sz="22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t/>
            </a:r>
            <a:endParaRPr b="1" i="0" sz="1800" u="none" cap="none" strike="noStrike">
              <a:solidFill>
                <a:schemeClr val="dk1"/>
              </a:solidFill>
              <a:latin typeface="Calibri"/>
              <a:ea typeface="Calibri"/>
              <a:cs typeface="Calibri"/>
              <a:sym typeface="Calibri"/>
            </a:endParaRPr>
          </a:p>
        </p:txBody>
      </p:sp>
      <p:sp>
        <p:nvSpPr>
          <p:cNvPr id="65" name="Google Shape;65;p5"/>
          <p:cNvSpPr/>
          <p:nvPr/>
        </p:nvSpPr>
        <p:spPr>
          <a:xfrm>
            <a:off x="13106400" y="2937164"/>
            <a:ext cx="3875314" cy="2275931"/>
          </a:xfrm>
          <a:prstGeom prst="rect">
            <a:avLst/>
          </a:prstGeom>
          <a:solidFill>
            <a:srgbClr val="D0D3E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1" i="0" lang="en-US" sz="3200" u="none" cap="none" strike="noStrike">
                <a:solidFill>
                  <a:srgbClr val="011E41"/>
                </a:solidFill>
                <a:latin typeface="Calibri"/>
                <a:ea typeface="Calibri"/>
                <a:cs typeface="Calibri"/>
                <a:sym typeface="Calibri"/>
              </a:rPr>
              <a:t>Comprendre les voies de transmission des épidémies</a:t>
            </a:r>
            <a:endParaRPr b="0" i="0" sz="32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6"/>
          <p:cNvSpPr txBox="1"/>
          <p:nvPr/>
        </p:nvSpPr>
        <p:spPr>
          <a:xfrm>
            <a:off x="702734" y="788293"/>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En pratique - Cartographie</a:t>
            </a:r>
            <a:endParaRPr b="1" i="0" sz="4800" u="none" cap="none" strike="noStrike">
              <a:solidFill>
                <a:srgbClr val="F5333F"/>
              </a:solidFill>
              <a:latin typeface="Calibri"/>
              <a:ea typeface="Calibri"/>
              <a:cs typeface="Calibri"/>
              <a:sym typeface="Calibri"/>
            </a:endParaRPr>
          </a:p>
        </p:txBody>
      </p:sp>
      <p:sp>
        <p:nvSpPr>
          <p:cNvPr id="72" name="Google Shape;72;p6"/>
          <p:cNvSpPr txBox="1"/>
          <p:nvPr/>
        </p:nvSpPr>
        <p:spPr>
          <a:xfrm>
            <a:off x="683770" y="2601918"/>
            <a:ext cx="5060537"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rgbClr val="011E41"/>
                </a:solidFill>
                <a:latin typeface="Calibri"/>
                <a:ea typeface="Calibri"/>
                <a:cs typeface="Calibri"/>
                <a:sym typeface="Calibri"/>
              </a:rPr>
              <a:t>Utiliser la cartographie pour identifier les voies de transmission potentielles</a:t>
            </a:r>
            <a:endParaRPr b="0" i="0" sz="2800" u="none" cap="none" strike="noStrike">
              <a:solidFill>
                <a:srgbClr val="011E41"/>
              </a:solidFill>
              <a:latin typeface="Calibri"/>
              <a:ea typeface="Calibri"/>
              <a:cs typeface="Calibri"/>
              <a:sym typeface="Calibri"/>
            </a:endParaRPr>
          </a:p>
        </p:txBody>
      </p:sp>
      <p:sp>
        <p:nvSpPr>
          <p:cNvPr id="73" name="Google Shape;73;p6"/>
          <p:cNvSpPr txBox="1"/>
          <p:nvPr/>
        </p:nvSpPr>
        <p:spPr>
          <a:xfrm>
            <a:off x="702734" y="1734813"/>
            <a:ext cx="6993467"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rgbClr val="011E41"/>
                </a:solidFill>
                <a:latin typeface="Calibri"/>
                <a:ea typeface="Calibri"/>
                <a:cs typeface="Calibri"/>
                <a:sym typeface="Calibri"/>
              </a:rPr>
              <a:t>Adaptations</a:t>
            </a:r>
            <a:endParaRPr b="0" i="0" sz="1400" u="none" cap="none" strike="noStrike">
              <a:solidFill>
                <a:srgbClr val="000000"/>
              </a:solidFill>
              <a:latin typeface="Arial"/>
              <a:ea typeface="Arial"/>
              <a:cs typeface="Arial"/>
              <a:sym typeface="Arial"/>
            </a:endParaRPr>
          </a:p>
        </p:txBody>
      </p:sp>
      <p:sp>
        <p:nvSpPr>
          <p:cNvPr id="74" name="Google Shape;74;p6"/>
          <p:cNvSpPr txBox="1"/>
          <p:nvPr/>
        </p:nvSpPr>
        <p:spPr>
          <a:xfrm>
            <a:off x="683770" y="4049212"/>
            <a:ext cx="7831800" cy="5079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11E41"/>
              </a:buClr>
              <a:buSzPts val="3600"/>
              <a:buFont typeface="Arial"/>
              <a:buNone/>
            </a:pPr>
            <a:r>
              <a:rPr b="1" i="0" lang="en-US" sz="3600" u="none" cap="none" strike="noStrike">
                <a:solidFill>
                  <a:srgbClr val="011E41"/>
                </a:solidFill>
                <a:latin typeface="Calibri"/>
                <a:ea typeface="Calibri"/>
                <a:cs typeface="Calibri"/>
                <a:sym typeface="Calibri"/>
              </a:rPr>
              <a:t>Éléments à prendre en compte dans la cartographie du risque épidémique</a:t>
            </a:r>
            <a:endParaRPr b="1" i="0" sz="3600" u="none" cap="none" strike="noStrike">
              <a:solidFill>
                <a:srgbClr val="011E41"/>
              </a:solidFill>
              <a:latin typeface="Calibri"/>
              <a:ea typeface="Calibri"/>
              <a:cs typeface="Calibri"/>
              <a:sym typeface="Calibri"/>
            </a:endParaRPr>
          </a:p>
          <a:p>
            <a:pPr indent="-457200" lvl="0" marL="457200" marR="0" rtl="0" algn="l">
              <a:lnSpc>
                <a:spcPct val="100000"/>
              </a:lnSpc>
              <a:spcBef>
                <a:spcPts val="0"/>
              </a:spcBef>
              <a:spcAft>
                <a:spcPts val="0"/>
              </a:spcAft>
              <a:buClr>
                <a:srgbClr val="011E41"/>
              </a:buClr>
              <a:buSzPts val="2800"/>
              <a:buFont typeface="Arial"/>
              <a:buChar char="•"/>
            </a:pPr>
            <a:r>
              <a:rPr b="1" i="0" lang="en-US" sz="2800" u="none" cap="none" strike="noStrike">
                <a:solidFill>
                  <a:srgbClr val="011E41"/>
                </a:solidFill>
                <a:latin typeface="Calibri"/>
                <a:ea typeface="Calibri"/>
                <a:cs typeface="Calibri"/>
                <a:sym typeface="Calibri"/>
              </a:rPr>
              <a:t>Sources de contamination </a:t>
            </a:r>
            <a:r>
              <a:rPr b="0" i="0" lang="en-US" sz="2800" u="none" cap="none" strike="noStrike">
                <a:solidFill>
                  <a:srgbClr val="011E41"/>
                </a:solidFill>
                <a:latin typeface="Calibri"/>
                <a:ea typeface="Calibri"/>
                <a:cs typeface="Calibri"/>
                <a:sym typeface="Calibri"/>
              </a:rPr>
              <a:t>(sites de défécation en plein air, latrines non fonctionnelles, sources d'eau exposées, etc.)</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Cartographie </a:t>
            </a:r>
            <a:r>
              <a:rPr lang="en-US" sz="2800">
                <a:solidFill>
                  <a:srgbClr val="011E41"/>
                </a:solidFill>
                <a:latin typeface="Calibri"/>
                <a:ea typeface="Calibri"/>
                <a:cs typeface="Calibri"/>
                <a:sym typeface="Calibri"/>
              </a:rPr>
              <a:t>d</a:t>
            </a:r>
            <a:r>
              <a:rPr b="0" i="0" lang="en-US" sz="2800" u="none" cap="none" strike="noStrike">
                <a:solidFill>
                  <a:srgbClr val="011E41"/>
                </a:solidFill>
                <a:latin typeface="Calibri"/>
                <a:ea typeface="Calibri"/>
                <a:cs typeface="Calibri"/>
                <a:sym typeface="Calibri"/>
              </a:rPr>
              <a:t>es </a:t>
            </a:r>
            <a:r>
              <a:rPr b="1" i="0" lang="en-US" sz="2800" u="none" cap="none" strike="noStrike">
                <a:solidFill>
                  <a:srgbClr val="011E41"/>
                </a:solidFill>
                <a:latin typeface="Calibri"/>
                <a:ea typeface="Calibri"/>
                <a:cs typeface="Calibri"/>
                <a:sym typeface="Calibri"/>
              </a:rPr>
              <a:t>masses d'eau </a:t>
            </a:r>
            <a:r>
              <a:rPr b="0" i="0" lang="en-US" sz="2800" u="none" cap="none" strike="noStrike">
                <a:solidFill>
                  <a:srgbClr val="011E41"/>
                </a:solidFill>
                <a:latin typeface="Calibri"/>
                <a:ea typeface="Calibri"/>
                <a:cs typeface="Calibri"/>
                <a:sym typeface="Calibri"/>
              </a:rPr>
              <a:t>(propres ou boueuses, stagnantes ou non)</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Cartographie du </a:t>
            </a:r>
            <a:r>
              <a:rPr b="1" i="0" lang="en-US" sz="2800" u="none" cap="none" strike="noStrike">
                <a:solidFill>
                  <a:srgbClr val="011E41"/>
                </a:solidFill>
                <a:latin typeface="Calibri"/>
                <a:ea typeface="Calibri"/>
                <a:cs typeface="Calibri"/>
                <a:sym typeface="Calibri"/>
              </a:rPr>
              <a:t>bétail </a:t>
            </a:r>
            <a:r>
              <a:rPr b="0" i="0" lang="en-US" sz="2800" u="none" cap="none" strike="noStrike">
                <a:solidFill>
                  <a:srgbClr val="011E41"/>
                </a:solidFill>
                <a:latin typeface="Calibri"/>
                <a:ea typeface="Calibri"/>
                <a:cs typeface="Calibri"/>
                <a:sym typeface="Calibri"/>
              </a:rPr>
              <a:t>(bovins, ovins, caprins, etc.)</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Zones de vulnérabilité accrue</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Capacités en matière de santé</a:t>
            </a:r>
            <a:endParaRPr b="0" i="0" sz="1400" u="none" cap="none" strike="noStrike">
              <a:solidFill>
                <a:srgbClr val="000000"/>
              </a:solidFill>
              <a:latin typeface="Arial"/>
              <a:ea typeface="Arial"/>
              <a:cs typeface="Arial"/>
              <a:sym typeface="Arial"/>
            </a:endParaRPr>
          </a:p>
        </p:txBody>
      </p:sp>
      <p:pic>
        <p:nvPicPr>
          <p:cNvPr id="75" name="Google Shape;75;p6"/>
          <p:cNvPicPr preferRelativeResize="0"/>
          <p:nvPr/>
        </p:nvPicPr>
        <p:blipFill rotWithShape="1">
          <a:blip r:embed="rId3">
            <a:alphaModFix/>
          </a:blip>
          <a:srcRect b="0" l="-678" r="0" t="0"/>
          <a:stretch/>
        </p:blipFill>
        <p:spPr>
          <a:xfrm>
            <a:off x="8739202" y="3078971"/>
            <a:ext cx="8175596" cy="398645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En pratique - Profil historique</a:t>
            </a:r>
            <a:endParaRPr b="1" i="0" sz="4800" u="none" cap="none" strike="noStrike">
              <a:solidFill>
                <a:srgbClr val="F5333F"/>
              </a:solidFill>
              <a:latin typeface="Calibri"/>
              <a:ea typeface="Calibri"/>
              <a:cs typeface="Calibri"/>
              <a:sym typeface="Calibri"/>
            </a:endParaRPr>
          </a:p>
        </p:txBody>
      </p:sp>
      <p:sp>
        <p:nvSpPr>
          <p:cNvPr id="82" name="Google Shape;82;p7"/>
          <p:cNvSpPr txBox="1"/>
          <p:nvPr/>
        </p:nvSpPr>
        <p:spPr>
          <a:xfrm>
            <a:off x="702734" y="1734813"/>
            <a:ext cx="6993600" cy="5325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en-US" sz="3500" u="none" cap="none" strike="noStrike">
                <a:solidFill>
                  <a:srgbClr val="011E41"/>
                </a:solidFill>
                <a:latin typeface="Calibri"/>
                <a:ea typeface="Calibri"/>
                <a:cs typeface="Calibri"/>
                <a:sym typeface="Calibri"/>
              </a:rPr>
              <a:t>Adaptations</a:t>
            </a:r>
            <a:endParaRPr b="0" i="0" sz="1300" u="none" cap="none" strike="noStrike">
              <a:solidFill>
                <a:srgbClr val="000000"/>
              </a:solidFill>
              <a:latin typeface="Arial"/>
              <a:ea typeface="Arial"/>
              <a:cs typeface="Arial"/>
              <a:sym typeface="Arial"/>
            </a:endParaRPr>
          </a:p>
          <a:p>
            <a:pPr indent="-336550" lvl="1" marL="342900" marR="0" rtl="0" algn="l">
              <a:lnSpc>
                <a:spcPct val="100000"/>
              </a:lnSpc>
              <a:spcBef>
                <a:spcPts val="0"/>
              </a:spcBef>
              <a:spcAft>
                <a:spcPts val="0"/>
              </a:spcAft>
              <a:buClr>
                <a:srgbClr val="011E41"/>
              </a:buClr>
              <a:buSzPts val="2700"/>
              <a:buFont typeface="Arial"/>
              <a:buChar char="•"/>
            </a:pPr>
            <a:r>
              <a:rPr b="0" i="0" lang="en-US" sz="2700" u="none" cap="none" strike="noStrike">
                <a:solidFill>
                  <a:srgbClr val="011E41"/>
                </a:solidFill>
                <a:latin typeface="Calibri"/>
                <a:ea typeface="Calibri"/>
                <a:cs typeface="Calibri"/>
                <a:sym typeface="Calibri"/>
              </a:rPr>
              <a:t>Inclure les professionnels de la santé dans l'animation et la discussion</a:t>
            </a:r>
            <a:endParaRPr sz="2700">
              <a:solidFill>
                <a:srgbClr val="011E41"/>
              </a:solidFill>
              <a:latin typeface="Calibri"/>
              <a:ea typeface="Calibri"/>
              <a:cs typeface="Calibri"/>
              <a:sym typeface="Calibri"/>
            </a:endParaRPr>
          </a:p>
          <a:p>
            <a:pPr indent="0" lvl="0" marL="914400" marR="0" rtl="0" algn="l">
              <a:lnSpc>
                <a:spcPct val="100000"/>
              </a:lnSpc>
              <a:spcBef>
                <a:spcPts val="0"/>
              </a:spcBef>
              <a:spcAft>
                <a:spcPts val="0"/>
              </a:spcAft>
              <a:buNone/>
            </a:pPr>
            <a:r>
              <a:t/>
            </a:r>
            <a:endParaRPr sz="2700">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11E41"/>
              </a:buClr>
              <a:buSzPts val="3600"/>
              <a:buFont typeface="Arial"/>
              <a:buNone/>
            </a:pPr>
            <a:r>
              <a:rPr b="1" i="0" lang="en-US" sz="3500" u="none" cap="none" strike="noStrike">
                <a:solidFill>
                  <a:srgbClr val="011E41"/>
                </a:solidFill>
                <a:latin typeface="Calibri"/>
                <a:ea typeface="Calibri"/>
                <a:cs typeface="Calibri"/>
                <a:sym typeface="Calibri"/>
              </a:rPr>
              <a:t>Questions </a:t>
            </a:r>
            <a:r>
              <a:rPr b="1" lang="en-US" sz="3500">
                <a:solidFill>
                  <a:srgbClr val="011E41"/>
                </a:solidFill>
                <a:latin typeface="Calibri"/>
                <a:ea typeface="Calibri"/>
                <a:cs typeface="Calibri"/>
                <a:sym typeface="Calibri"/>
              </a:rPr>
              <a:t>pour l’animation</a:t>
            </a:r>
            <a:endParaRPr b="0" i="0" sz="1300" u="none" cap="none" strike="noStrike">
              <a:solidFill>
                <a:srgbClr val="000000"/>
              </a:solidFill>
              <a:latin typeface="Arial"/>
              <a:ea typeface="Arial"/>
              <a:cs typeface="Arial"/>
              <a:sym typeface="Arial"/>
            </a:endParaRPr>
          </a:p>
          <a:p>
            <a:pPr indent="-450850" lvl="0" marL="457200" marR="0" rtl="0" algn="l">
              <a:lnSpc>
                <a:spcPct val="100000"/>
              </a:lnSpc>
              <a:spcBef>
                <a:spcPts val="0"/>
              </a:spcBef>
              <a:spcAft>
                <a:spcPts val="0"/>
              </a:spcAft>
              <a:buClr>
                <a:srgbClr val="011E41"/>
              </a:buClr>
              <a:buSzPts val="2700"/>
              <a:buFont typeface="Arial"/>
              <a:buChar char="•"/>
            </a:pPr>
            <a:r>
              <a:rPr b="0" i="0" lang="en-US" sz="2700" u="none" cap="none" strike="noStrike">
                <a:solidFill>
                  <a:srgbClr val="011E41"/>
                </a:solidFill>
                <a:latin typeface="Calibri"/>
                <a:ea typeface="Calibri"/>
                <a:cs typeface="Calibri"/>
                <a:sym typeface="Calibri"/>
              </a:rPr>
              <a:t>Avez-vous constaté que certaines maladies ont augmenté ou diminué au cours des 5 à 15 dernières années ?</a:t>
            </a:r>
            <a:endParaRPr b="0" i="0" sz="2700" u="none" cap="none" strike="noStrike">
              <a:solidFill>
                <a:srgbClr val="011E41"/>
              </a:solidFill>
              <a:latin typeface="Calibri"/>
              <a:ea typeface="Calibri"/>
              <a:cs typeface="Calibri"/>
              <a:sym typeface="Calibri"/>
            </a:endParaRPr>
          </a:p>
          <a:p>
            <a:pPr indent="-336550" lvl="1" marL="342900" marR="0" rtl="0" algn="l">
              <a:lnSpc>
                <a:spcPct val="100000"/>
              </a:lnSpc>
              <a:spcBef>
                <a:spcPts val="0"/>
              </a:spcBef>
              <a:spcAft>
                <a:spcPts val="0"/>
              </a:spcAft>
              <a:buClr>
                <a:srgbClr val="011E41"/>
              </a:buClr>
              <a:buSzPts val="2700"/>
              <a:buFont typeface="Arial"/>
              <a:buChar char="•"/>
            </a:pPr>
            <a:r>
              <a:rPr b="0" i="0" lang="en-US" sz="2700" u="none" cap="none" strike="noStrike">
                <a:solidFill>
                  <a:srgbClr val="011E41"/>
                </a:solidFill>
                <a:latin typeface="Calibri"/>
                <a:ea typeface="Calibri"/>
                <a:cs typeface="Calibri"/>
                <a:sym typeface="Calibri"/>
              </a:rPr>
              <a:t>Quel a été leur impact sur la </a:t>
            </a:r>
            <a:r>
              <a:rPr b="1" i="0" lang="en-US" sz="2700" u="none" cap="none" strike="noStrike">
                <a:solidFill>
                  <a:srgbClr val="011E41"/>
                </a:solidFill>
                <a:latin typeface="Calibri"/>
                <a:ea typeface="Calibri"/>
                <a:cs typeface="Calibri"/>
                <a:sym typeface="Calibri"/>
              </a:rPr>
              <a:t>communauté </a:t>
            </a:r>
            <a:r>
              <a:rPr b="0" i="0" lang="en-US" sz="2700" u="none" cap="none" strike="noStrike">
                <a:solidFill>
                  <a:srgbClr val="011E41"/>
                </a:solidFill>
                <a:latin typeface="Calibri"/>
                <a:ea typeface="Calibri"/>
                <a:cs typeface="Calibri"/>
                <a:sym typeface="Calibri"/>
              </a:rPr>
              <a:t>? </a:t>
            </a:r>
            <a:endParaRPr b="0" i="0" sz="1300" u="none" cap="none" strike="noStrike">
              <a:solidFill>
                <a:srgbClr val="000000"/>
              </a:solidFill>
              <a:latin typeface="Arial"/>
              <a:ea typeface="Arial"/>
              <a:cs typeface="Arial"/>
              <a:sym typeface="Arial"/>
            </a:endParaRPr>
          </a:p>
          <a:p>
            <a:pPr indent="-336550" lvl="1" marL="342900" marR="0" rtl="0" algn="l">
              <a:lnSpc>
                <a:spcPct val="100000"/>
              </a:lnSpc>
              <a:spcBef>
                <a:spcPts val="0"/>
              </a:spcBef>
              <a:spcAft>
                <a:spcPts val="0"/>
              </a:spcAft>
              <a:buClr>
                <a:srgbClr val="011E41"/>
              </a:buClr>
              <a:buSzPts val="2700"/>
              <a:buFont typeface="Arial"/>
              <a:buChar char="•"/>
            </a:pPr>
            <a:r>
              <a:rPr b="0" i="0" lang="en-US" sz="2700" u="none" cap="none" strike="noStrike">
                <a:solidFill>
                  <a:srgbClr val="011E41"/>
                </a:solidFill>
                <a:latin typeface="Calibri"/>
                <a:ea typeface="Calibri"/>
                <a:cs typeface="Calibri"/>
                <a:sym typeface="Calibri"/>
              </a:rPr>
              <a:t>Y a-t-il eu des </a:t>
            </a:r>
            <a:r>
              <a:rPr b="1" i="0" lang="en-US" sz="2700" u="none" cap="none" strike="noStrike">
                <a:solidFill>
                  <a:srgbClr val="011E41"/>
                </a:solidFill>
                <a:latin typeface="Calibri"/>
                <a:ea typeface="Calibri"/>
                <a:cs typeface="Calibri"/>
                <a:sym typeface="Calibri"/>
              </a:rPr>
              <a:t>changements de comportement </a:t>
            </a:r>
            <a:r>
              <a:rPr b="0" i="0" lang="en-US" sz="2700" u="none" cap="none" strike="noStrike">
                <a:solidFill>
                  <a:srgbClr val="011E41"/>
                </a:solidFill>
                <a:latin typeface="Calibri"/>
                <a:ea typeface="Calibri"/>
                <a:cs typeface="Calibri"/>
                <a:sym typeface="Calibri"/>
              </a:rPr>
              <a:t>(positifs ou négatifs) susceptibles d'influencer cette évolution ? </a:t>
            </a:r>
            <a:endParaRPr b="0" i="0" sz="2700" u="none" cap="none" strike="noStrike">
              <a:solidFill>
                <a:srgbClr val="011E41"/>
              </a:solidFill>
              <a:latin typeface="Calibri"/>
              <a:ea typeface="Calibri"/>
              <a:cs typeface="Calibri"/>
              <a:sym typeface="Calibri"/>
            </a:endParaRPr>
          </a:p>
        </p:txBody>
      </p:sp>
      <p:graphicFrame>
        <p:nvGraphicFramePr>
          <p:cNvPr id="83" name="Google Shape;83;p7"/>
          <p:cNvGraphicFramePr/>
          <p:nvPr/>
        </p:nvGraphicFramePr>
        <p:xfrm>
          <a:off x="8574648" y="2502581"/>
          <a:ext cx="3000000" cy="3000000"/>
        </p:xfrm>
        <a:graphic>
          <a:graphicData uri="http://schemas.openxmlformats.org/drawingml/2006/table">
            <a:tbl>
              <a:tblPr>
                <a:noFill/>
                <a:tableStyleId>{A66D6BA8-AC37-4AC0-A45F-F908D886C0A7}</a:tableStyleId>
              </a:tblPr>
              <a:tblGrid>
                <a:gridCol w="771925"/>
                <a:gridCol w="1655400"/>
                <a:gridCol w="745925"/>
                <a:gridCol w="1624850"/>
                <a:gridCol w="1903400"/>
                <a:gridCol w="1205575"/>
                <a:gridCol w="1330600"/>
              </a:tblGrid>
              <a:tr h="600225">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Année</a:t>
                      </a:r>
                      <a:endParaRPr b="1" i="0" sz="36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0070C0"/>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Catastrophes</a:t>
                      </a:r>
                      <a:endParaRPr b="1" i="0" sz="3600" u="none" cap="none" strike="noStrike">
                        <a:solidFill>
                          <a:srgbClr val="FFFFFF"/>
                        </a:solidFill>
                      </a:endParaRPr>
                    </a:p>
                  </a:txBody>
                  <a:tcPr marT="45725" marB="45725" marR="91450" marL="914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Santé</a:t>
                      </a:r>
                      <a:endParaRPr b="1" i="0" sz="3600" u="none" cap="none" strike="noStrike">
                        <a:solidFill>
                          <a:srgbClr val="FFFFFF"/>
                        </a:solidFill>
                      </a:endParaRPr>
                    </a:p>
                  </a:txBody>
                  <a:tcPr marT="45725" marB="45725" marR="91450" marL="914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Moyens de subsistance</a:t>
                      </a:r>
                      <a:endParaRPr b="1" i="0" sz="3600" u="none" cap="none" strike="noStrike">
                        <a:solidFill>
                          <a:srgbClr val="FFFFFF"/>
                        </a:solidFill>
                      </a:endParaRPr>
                    </a:p>
                  </a:txBody>
                  <a:tcPr marT="45725" marB="45725" marR="91450" marL="914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Développement</a:t>
                      </a:r>
                      <a:endParaRPr b="1" i="0" sz="3600" u="none" cap="none" strike="noStrike">
                        <a:solidFill>
                          <a:srgbClr val="FFFFFF"/>
                        </a:solidFill>
                      </a:endParaRPr>
                    </a:p>
                  </a:txBody>
                  <a:tcPr marT="45725" marB="45725" marR="91450" marL="914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Social</a:t>
                      </a:r>
                      <a:endParaRPr b="1" i="0" sz="3600" u="none" cap="none" strike="noStrike">
                        <a:solidFill>
                          <a:srgbClr val="FFFFFF"/>
                        </a:solidFill>
                      </a:endParaRPr>
                    </a:p>
                  </a:txBody>
                  <a:tcPr marT="45725" marB="45725" marR="91450" marL="914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Xxx</a:t>
                      </a:r>
                      <a:endParaRPr b="1" i="0" sz="3600" u="none" cap="none" strike="noStrike">
                        <a:solidFill>
                          <a:srgbClr val="FFFFFF"/>
                        </a:solidFill>
                      </a:endParaRPr>
                    </a:p>
                  </a:txBody>
                  <a:tcPr marT="45725" marB="45725" marR="91450" marL="914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FF0000"/>
                    </a:solidFill>
                  </a:tcPr>
                </a:tc>
              </a:tr>
              <a:tr h="235850">
                <a:tc>
                  <a:txBody>
                    <a:bodyPr/>
                    <a:lstStyle/>
                    <a:p>
                      <a:pPr indent="0" lvl="0" marL="0" marR="0" rtl="0" algn="l">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 19xx</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235850">
                <a:tc>
                  <a:txBody>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FFFFF"/>
                          </a:solidFill>
                          <a:latin typeface="Arial"/>
                          <a:ea typeface="Arial"/>
                          <a:cs typeface="Arial"/>
                          <a:sym typeface="Arial"/>
                        </a:rPr>
                        <a:t> 2021</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235850">
                <a:tc>
                  <a:txBody>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FFFFF"/>
                          </a:solidFill>
                          <a:latin typeface="Arial"/>
                          <a:ea typeface="Arial"/>
                          <a:cs typeface="Arial"/>
                          <a:sym typeface="Arial"/>
                        </a:rPr>
                        <a:t> 2022</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305200">
                <a:tc>
                  <a:txBody>
                    <a:bodyPr/>
                    <a:lstStyle/>
                    <a:p>
                      <a:pPr indent="0" lvl="0" marL="0" marR="0" rtl="0" algn="l">
                        <a:lnSpc>
                          <a:spcPct val="100000"/>
                        </a:lnSpc>
                        <a:spcBef>
                          <a:spcPts val="0"/>
                        </a:spcBef>
                        <a:spcAft>
                          <a:spcPts val="0"/>
                        </a:spcAft>
                        <a:buClr>
                          <a:srgbClr val="000000"/>
                        </a:buClr>
                        <a:buSzPts val="2700"/>
                        <a:buFont typeface="Arial"/>
                        <a:buNone/>
                      </a:pPr>
                      <a:r>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305200">
                <a:tc>
                  <a:txBody>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FFFFF"/>
                          </a:solidFill>
                          <a:latin typeface="Arial"/>
                          <a:ea typeface="Arial"/>
                          <a:cs typeface="Arial"/>
                          <a:sym typeface="Arial"/>
                        </a:rPr>
                        <a:t>20xx</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bl>
          </a:graphicData>
        </a:graphic>
      </p:graphicFrame>
      <p:pic>
        <p:nvPicPr>
          <p:cNvPr id="84" name="Google Shape;84;p7"/>
          <p:cNvPicPr preferRelativeResize="0"/>
          <p:nvPr/>
        </p:nvPicPr>
        <p:blipFill rotWithShape="1">
          <a:blip r:embed="rId3">
            <a:alphaModFix/>
          </a:blip>
          <a:srcRect b="0" l="0" r="0" t="0"/>
          <a:stretch/>
        </p:blipFill>
        <p:spPr>
          <a:xfrm>
            <a:off x="10880188" y="4007100"/>
            <a:ext cx="5982026" cy="4652686"/>
          </a:xfrm>
          <a:prstGeom prst="rect">
            <a:avLst/>
          </a:prstGeom>
          <a:noFill/>
          <a:ln>
            <a:noFill/>
          </a:ln>
        </p:spPr>
      </p:pic>
      <p:sp>
        <p:nvSpPr>
          <p:cNvPr id="85" name="Google Shape;85;p7"/>
          <p:cNvSpPr/>
          <p:nvPr/>
        </p:nvSpPr>
        <p:spPr>
          <a:xfrm>
            <a:off x="589691" y="7367125"/>
            <a:ext cx="8484000" cy="2370000"/>
          </a:xfrm>
          <a:prstGeom prst="rect">
            <a:avLst/>
          </a:prstGeom>
          <a:noFill/>
          <a:ln>
            <a:noFill/>
          </a:ln>
        </p:spPr>
        <p:txBody>
          <a:bodyPr anchorCtr="0" anchor="t" bIns="45700" lIns="91425" spcFirstLastPara="1" rIns="91425" wrap="square" tIns="45700">
            <a:spAutoFit/>
          </a:bodyPr>
          <a:lstStyle/>
          <a:p>
            <a:pPr indent="0" lvl="1" marL="0" marR="0" rtl="0" algn="l">
              <a:lnSpc>
                <a:spcPct val="100000"/>
              </a:lnSpc>
              <a:spcBef>
                <a:spcPts val="0"/>
              </a:spcBef>
              <a:spcAft>
                <a:spcPts val="0"/>
              </a:spcAft>
              <a:buClr>
                <a:srgbClr val="000000"/>
              </a:buClr>
              <a:buSzPts val="3600"/>
              <a:buFont typeface="Arial"/>
              <a:buNone/>
            </a:pPr>
            <a:r>
              <a:rPr b="1" i="0" lang="en-US" sz="3500" u="none" cap="none" strike="noStrike">
                <a:solidFill>
                  <a:srgbClr val="011E41"/>
                </a:solidFill>
                <a:latin typeface="Calibri"/>
                <a:ea typeface="Calibri"/>
                <a:cs typeface="Calibri"/>
                <a:sym typeface="Calibri"/>
              </a:rPr>
              <a:t>Recommandations :</a:t>
            </a:r>
            <a:endParaRPr b="0" i="0" sz="1300" u="none" cap="none" strike="noStrike">
              <a:solidFill>
                <a:srgbClr val="000000"/>
              </a:solidFill>
              <a:latin typeface="Arial"/>
              <a:ea typeface="Arial"/>
              <a:cs typeface="Arial"/>
              <a:sym typeface="Arial"/>
            </a:endParaRPr>
          </a:p>
          <a:p>
            <a:pPr indent="-450850" lvl="1" marL="457200" marR="0" rtl="0" algn="l">
              <a:lnSpc>
                <a:spcPct val="100000"/>
              </a:lnSpc>
              <a:spcBef>
                <a:spcPts val="0"/>
              </a:spcBef>
              <a:spcAft>
                <a:spcPts val="0"/>
              </a:spcAft>
              <a:buClr>
                <a:srgbClr val="011E41"/>
              </a:buClr>
              <a:buSzPts val="2700"/>
              <a:buFont typeface="Arial"/>
              <a:buChar char="•"/>
            </a:pPr>
            <a:r>
              <a:rPr b="0" i="0" lang="en-US" sz="2700" u="none" cap="none" strike="noStrike">
                <a:solidFill>
                  <a:srgbClr val="011E41"/>
                </a:solidFill>
                <a:latin typeface="Calibri"/>
                <a:ea typeface="Calibri"/>
                <a:cs typeface="Calibri"/>
                <a:sym typeface="Calibri"/>
              </a:rPr>
              <a:t>Soyez précis lors de l'enregistrement</a:t>
            </a:r>
            <a:endParaRPr b="0" i="0" sz="1300" u="none" cap="none" strike="noStrike">
              <a:solidFill>
                <a:srgbClr val="000000"/>
              </a:solidFill>
              <a:latin typeface="Arial"/>
              <a:ea typeface="Arial"/>
              <a:cs typeface="Arial"/>
              <a:sym typeface="Arial"/>
            </a:endParaRPr>
          </a:p>
          <a:p>
            <a:pPr indent="-450850" lvl="1" marL="457200" marR="0" rtl="0" algn="l">
              <a:lnSpc>
                <a:spcPct val="100000"/>
              </a:lnSpc>
              <a:spcBef>
                <a:spcPts val="0"/>
              </a:spcBef>
              <a:spcAft>
                <a:spcPts val="0"/>
              </a:spcAft>
              <a:buClr>
                <a:srgbClr val="011E41"/>
              </a:buClr>
              <a:buSzPts val="2700"/>
              <a:buFont typeface="Arial"/>
              <a:buChar char="•"/>
            </a:pPr>
            <a:r>
              <a:rPr b="0" i="0" lang="en-US" sz="2700" u="none" cap="none" strike="noStrike">
                <a:solidFill>
                  <a:srgbClr val="011E41"/>
                </a:solidFill>
                <a:latin typeface="Calibri"/>
                <a:ea typeface="Calibri"/>
                <a:cs typeface="Calibri"/>
                <a:sym typeface="Calibri"/>
              </a:rPr>
              <a:t>Clarifier les termes utilisés</a:t>
            </a:r>
            <a:endParaRPr b="0" i="0" sz="1300" u="none" cap="none" strike="noStrike">
              <a:solidFill>
                <a:srgbClr val="000000"/>
              </a:solidFill>
              <a:latin typeface="Arial"/>
              <a:ea typeface="Arial"/>
              <a:cs typeface="Arial"/>
              <a:sym typeface="Arial"/>
            </a:endParaRPr>
          </a:p>
          <a:p>
            <a:pPr indent="-450850" lvl="1" marL="457200" marR="0" rtl="0" algn="l">
              <a:lnSpc>
                <a:spcPct val="100000"/>
              </a:lnSpc>
              <a:spcBef>
                <a:spcPts val="0"/>
              </a:spcBef>
              <a:spcAft>
                <a:spcPts val="0"/>
              </a:spcAft>
              <a:buClr>
                <a:srgbClr val="011E41"/>
              </a:buClr>
              <a:buSzPts val="2700"/>
              <a:buFont typeface="Arial"/>
              <a:buChar char="•"/>
            </a:pPr>
            <a:r>
              <a:rPr b="0" i="0" lang="en-US" sz="2700" u="none" cap="none" strike="noStrike">
                <a:solidFill>
                  <a:srgbClr val="011E41"/>
                </a:solidFill>
                <a:latin typeface="Calibri"/>
                <a:ea typeface="Calibri"/>
                <a:cs typeface="Calibri"/>
                <a:sym typeface="Calibri"/>
              </a:rPr>
              <a:t>Lien avec les autorités sanitaires</a:t>
            </a:r>
            <a:endParaRPr b="0" i="0" sz="1300" u="none" cap="none" strike="noStrike">
              <a:solidFill>
                <a:srgbClr val="000000"/>
              </a:solidFill>
              <a:latin typeface="Arial"/>
              <a:ea typeface="Arial"/>
              <a:cs typeface="Arial"/>
              <a:sym typeface="Arial"/>
            </a:endParaRPr>
          </a:p>
          <a:p>
            <a:pPr indent="-450850" lvl="1" marL="457200" marR="0" rtl="0" algn="l">
              <a:lnSpc>
                <a:spcPct val="100000"/>
              </a:lnSpc>
              <a:spcBef>
                <a:spcPts val="0"/>
              </a:spcBef>
              <a:spcAft>
                <a:spcPts val="0"/>
              </a:spcAft>
              <a:buClr>
                <a:srgbClr val="011E41"/>
              </a:buClr>
              <a:buSzPts val="2700"/>
              <a:buFont typeface="Arial"/>
              <a:buChar char="•"/>
            </a:pPr>
            <a:r>
              <a:rPr b="0" i="0" lang="en-US" sz="2700" u="none" cap="none" strike="noStrike">
                <a:solidFill>
                  <a:srgbClr val="011E41"/>
                </a:solidFill>
                <a:latin typeface="Calibri"/>
                <a:ea typeface="Calibri"/>
                <a:cs typeface="Calibri"/>
                <a:sym typeface="Calibri"/>
              </a:rPr>
              <a:t>Ne suscitez pas de craintes.</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8"/>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En pratique - Calendrier saisonnier</a:t>
            </a:r>
            <a:endParaRPr b="1" i="0" sz="4800" u="none" cap="none" strike="noStrike">
              <a:solidFill>
                <a:srgbClr val="F5333F"/>
              </a:solidFill>
              <a:latin typeface="Calibri"/>
              <a:ea typeface="Calibri"/>
              <a:cs typeface="Calibri"/>
              <a:sym typeface="Calibri"/>
            </a:endParaRPr>
          </a:p>
        </p:txBody>
      </p:sp>
      <p:sp>
        <p:nvSpPr>
          <p:cNvPr id="92" name="Google Shape;92;p8"/>
          <p:cNvSpPr txBox="1"/>
          <p:nvPr/>
        </p:nvSpPr>
        <p:spPr>
          <a:xfrm>
            <a:off x="702734" y="1734813"/>
            <a:ext cx="6446100" cy="7542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en-US" sz="3500" u="none" cap="none" strike="noStrike">
                <a:solidFill>
                  <a:srgbClr val="011E41"/>
                </a:solidFill>
                <a:latin typeface="Calibri"/>
                <a:ea typeface="Calibri"/>
                <a:cs typeface="Calibri"/>
                <a:sym typeface="Calibri"/>
              </a:rPr>
              <a:t>Adaptations</a:t>
            </a:r>
            <a:endParaRPr b="0" i="0" sz="1300" u="none" cap="none" strike="noStrike">
              <a:solidFill>
                <a:srgbClr val="000000"/>
              </a:solidFill>
              <a:latin typeface="Arial"/>
              <a:ea typeface="Arial"/>
              <a:cs typeface="Arial"/>
              <a:sym typeface="Arial"/>
            </a:endParaRPr>
          </a:p>
          <a:p>
            <a:pPr indent="-336550" lvl="1" marL="342900" marR="0" rtl="0" algn="l">
              <a:lnSpc>
                <a:spcPct val="100000"/>
              </a:lnSpc>
              <a:spcBef>
                <a:spcPts val="0"/>
              </a:spcBef>
              <a:spcAft>
                <a:spcPts val="0"/>
              </a:spcAft>
              <a:buClr>
                <a:srgbClr val="011E41"/>
              </a:buClr>
              <a:buSzPts val="2300"/>
              <a:buFont typeface="Arial"/>
              <a:buChar char="•"/>
            </a:pPr>
            <a:r>
              <a:rPr b="0" i="0" lang="en-US" sz="2300" u="none" cap="none" strike="noStrike">
                <a:solidFill>
                  <a:srgbClr val="011E41"/>
                </a:solidFill>
                <a:latin typeface="Calibri"/>
                <a:ea typeface="Calibri"/>
                <a:cs typeface="Calibri"/>
                <a:sym typeface="Calibri"/>
              </a:rPr>
              <a:t>Inclure les professionnels de la santé dans l'animation et la discussion</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2400"/>
              <a:buFont typeface="Arial"/>
              <a:buNone/>
            </a:pPr>
            <a:r>
              <a:t/>
            </a:r>
            <a:endParaRPr b="1" i="0" sz="23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11E41"/>
              </a:buClr>
              <a:buSzPts val="3600"/>
              <a:buFont typeface="Arial"/>
              <a:buNone/>
            </a:pPr>
            <a:r>
              <a:rPr b="1" i="0" lang="en-US" sz="3500" u="none" cap="none" strike="noStrike">
                <a:solidFill>
                  <a:srgbClr val="011E41"/>
                </a:solidFill>
                <a:latin typeface="Calibri"/>
                <a:ea typeface="Calibri"/>
                <a:cs typeface="Calibri"/>
                <a:sym typeface="Calibri"/>
              </a:rPr>
              <a:t>Questions </a:t>
            </a:r>
            <a:r>
              <a:rPr b="1" lang="en-US" sz="3500">
                <a:solidFill>
                  <a:srgbClr val="011E41"/>
                </a:solidFill>
                <a:latin typeface="Calibri"/>
                <a:ea typeface="Calibri"/>
                <a:cs typeface="Calibri"/>
                <a:sym typeface="Calibri"/>
              </a:rPr>
              <a:t>pour l’animation</a:t>
            </a:r>
            <a:r>
              <a:rPr b="1" i="0" lang="en-US" sz="3500" u="none" cap="none" strike="noStrike">
                <a:solidFill>
                  <a:srgbClr val="011E41"/>
                </a:solidFill>
                <a:latin typeface="Calibri"/>
                <a:ea typeface="Calibri"/>
                <a:cs typeface="Calibri"/>
                <a:sym typeface="Calibri"/>
              </a:rPr>
              <a:t> </a:t>
            </a:r>
            <a:endParaRPr b="1" i="0" sz="3500" u="none" cap="none" strike="noStrike">
              <a:solidFill>
                <a:srgbClr val="011E41"/>
              </a:solidFill>
              <a:latin typeface="Calibri"/>
              <a:ea typeface="Calibri"/>
              <a:cs typeface="Calibri"/>
              <a:sym typeface="Calibri"/>
            </a:endParaRPr>
          </a:p>
          <a:p>
            <a:pPr indent="-336550" lvl="1" marL="342900" marR="0" rtl="0" algn="l">
              <a:lnSpc>
                <a:spcPct val="100000"/>
              </a:lnSpc>
              <a:spcBef>
                <a:spcPts val="0"/>
              </a:spcBef>
              <a:spcAft>
                <a:spcPts val="0"/>
              </a:spcAft>
              <a:buClr>
                <a:srgbClr val="011E41"/>
              </a:buClr>
              <a:buSzPts val="2300"/>
              <a:buFont typeface="Arial"/>
              <a:buChar char="•"/>
            </a:pPr>
            <a:r>
              <a:rPr b="0" i="0" lang="en-US" sz="2300" u="none" cap="none" strike="noStrike">
                <a:solidFill>
                  <a:srgbClr val="011E41"/>
                </a:solidFill>
                <a:latin typeface="Calibri"/>
                <a:ea typeface="Calibri"/>
                <a:cs typeface="Calibri"/>
                <a:sym typeface="Calibri"/>
              </a:rPr>
              <a:t>Risque : Quelles sont les périodes de l'année où les risques pour la santé et la vie des personnes sont les plus faibles ? Risques plus élevés ?</a:t>
            </a:r>
            <a:endParaRPr b="0" i="0" sz="2300" u="none" cap="none" strike="noStrike">
              <a:solidFill>
                <a:srgbClr val="011E41"/>
              </a:solidFill>
              <a:latin typeface="Calibri"/>
              <a:ea typeface="Calibri"/>
              <a:cs typeface="Calibri"/>
              <a:sym typeface="Calibri"/>
            </a:endParaRPr>
          </a:p>
          <a:p>
            <a:pPr indent="-336550" lvl="1" marL="342900" marR="0" rtl="0" algn="l">
              <a:lnSpc>
                <a:spcPct val="100000"/>
              </a:lnSpc>
              <a:spcBef>
                <a:spcPts val="0"/>
              </a:spcBef>
              <a:spcAft>
                <a:spcPts val="0"/>
              </a:spcAft>
              <a:buClr>
                <a:srgbClr val="011E41"/>
              </a:buClr>
              <a:buSzPts val="2300"/>
              <a:buFont typeface="Arial"/>
              <a:buChar char="•"/>
            </a:pPr>
            <a:r>
              <a:rPr b="0" i="0" lang="en-US" sz="2300" u="none" cap="none" strike="noStrike">
                <a:solidFill>
                  <a:srgbClr val="011E41"/>
                </a:solidFill>
                <a:latin typeface="Calibri"/>
                <a:ea typeface="Calibri"/>
                <a:cs typeface="Calibri"/>
                <a:sym typeface="Calibri"/>
              </a:rPr>
              <a:t>Actions possibles : Quelles sont les actions à envisager dans les mois à risque faible ou élevé ?</a:t>
            </a:r>
            <a:endParaRPr b="0" i="0" sz="2300" u="none" cap="none" strike="noStrike">
              <a:solidFill>
                <a:srgbClr val="011E41"/>
              </a:solidFill>
              <a:latin typeface="Calibri"/>
              <a:ea typeface="Calibri"/>
              <a:cs typeface="Calibri"/>
              <a:sym typeface="Calibri"/>
            </a:endParaRPr>
          </a:p>
          <a:p>
            <a:pPr indent="-336550" lvl="1" marL="342900" marR="0" rtl="0" algn="l">
              <a:lnSpc>
                <a:spcPct val="100000"/>
              </a:lnSpc>
              <a:spcBef>
                <a:spcPts val="0"/>
              </a:spcBef>
              <a:spcAft>
                <a:spcPts val="0"/>
              </a:spcAft>
              <a:buClr>
                <a:srgbClr val="011E41"/>
              </a:buClr>
              <a:buSzPts val="2300"/>
              <a:buFont typeface="Arial"/>
              <a:buChar char="•"/>
            </a:pPr>
            <a:r>
              <a:rPr b="0" i="0" lang="en-US" sz="2300" u="none" cap="none" strike="noStrike">
                <a:solidFill>
                  <a:srgbClr val="011E41"/>
                </a:solidFill>
                <a:latin typeface="Calibri"/>
                <a:ea typeface="Calibri"/>
                <a:cs typeface="Calibri"/>
                <a:sym typeface="Calibri"/>
              </a:rPr>
              <a:t>Changement de fréquence : Y a-t-il eu un changement dans le calendrier des événements au cours des dernières années ? De quelle manière ?</a:t>
            </a:r>
            <a:endParaRPr b="0" i="0" sz="2300" u="none" cap="none" strike="noStrike">
              <a:solidFill>
                <a:srgbClr val="011E41"/>
              </a:solidFill>
              <a:latin typeface="Calibri"/>
              <a:ea typeface="Calibri"/>
              <a:cs typeface="Calibri"/>
              <a:sym typeface="Calibri"/>
            </a:endParaRPr>
          </a:p>
          <a:p>
            <a:pPr indent="-336550" lvl="1" marL="342900" marR="0" rtl="0" algn="l">
              <a:lnSpc>
                <a:spcPct val="100000"/>
              </a:lnSpc>
              <a:spcBef>
                <a:spcPts val="0"/>
              </a:spcBef>
              <a:spcAft>
                <a:spcPts val="0"/>
              </a:spcAft>
              <a:buClr>
                <a:srgbClr val="011E41"/>
              </a:buClr>
              <a:buSzPts val="2300"/>
              <a:buFont typeface="Arial"/>
              <a:buChar char="•"/>
            </a:pPr>
            <a:r>
              <a:rPr b="0" i="0" lang="en-US" sz="2300" u="none" cap="none" strike="noStrike">
                <a:solidFill>
                  <a:srgbClr val="011E41"/>
                </a:solidFill>
                <a:latin typeface="Calibri"/>
                <a:ea typeface="Calibri"/>
                <a:cs typeface="Calibri"/>
                <a:sym typeface="Calibri"/>
              </a:rPr>
              <a:t>Impact des changements : Quels effets ces changements ont-ils eu sur votre ménage et/ou votre communauté ?</a:t>
            </a:r>
            <a:endParaRPr b="0" i="0" sz="2300" u="none" cap="none" strike="noStrike">
              <a:solidFill>
                <a:srgbClr val="011E41"/>
              </a:solidFill>
              <a:latin typeface="Calibri"/>
              <a:ea typeface="Calibri"/>
              <a:cs typeface="Calibri"/>
              <a:sym typeface="Calibri"/>
            </a:endParaRPr>
          </a:p>
          <a:p>
            <a:pPr indent="-336550" lvl="1" marL="342900" marR="0" rtl="0" algn="l">
              <a:lnSpc>
                <a:spcPct val="100000"/>
              </a:lnSpc>
              <a:spcBef>
                <a:spcPts val="0"/>
              </a:spcBef>
              <a:spcAft>
                <a:spcPts val="0"/>
              </a:spcAft>
              <a:buClr>
                <a:srgbClr val="011E41"/>
              </a:buClr>
              <a:buSzPts val="2300"/>
              <a:buFont typeface="Arial"/>
              <a:buChar char="•"/>
            </a:pPr>
            <a:r>
              <a:rPr b="0" i="0" lang="en-US" sz="2300" u="none" cap="none" strike="noStrike">
                <a:solidFill>
                  <a:srgbClr val="011E41"/>
                </a:solidFill>
                <a:latin typeface="Calibri"/>
                <a:ea typeface="Calibri"/>
                <a:cs typeface="Calibri"/>
                <a:sym typeface="Calibri"/>
              </a:rPr>
              <a:t>Autres questions : Le facilitateur doit noter d'autres événements importants et en discuter avec le groupe.</a:t>
            </a:r>
            <a:endParaRPr b="0" i="0" sz="2300" u="none" cap="none" strike="noStrike">
              <a:solidFill>
                <a:srgbClr val="011E41"/>
              </a:solidFill>
              <a:latin typeface="Calibri"/>
              <a:ea typeface="Calibri"/>
              <a:cs typeface="Calibri"/>
              <a:sym typeface="Calibri"/>
            </a:endParaRPr>
          </a:p>
        </p:txBody>
      </p:sp>
      <p:graphicFrame>
        <p:nvGraphicFramePr>
          <p:cNvPr id="93" name="Google Shape;93;p8"/>
          <p:cNvGraphicFramePr/>
          <p:nvPr/>
        </p:nvGraphicFramePr>
        <p:xfrm>
          <a:off x="7481457" y="2280569"/>
          <a:ext cx="3000000" cy="3000000"/>
        </p:xfrm>
        <a:graphic>
          <a:graphicData uri="http://schemas.openxmlformats.org/drawingml/2006/table">
            <a:tbl>
              <a:tblPr>
                <a:noFill/>
                <a:tableStyleId>{A66D6BA8-AC37-4AC0-A45F-F908D886C0A7}</a:tableStyleId>
              </a:tblPr>
              <a:tblGrid>
                <a:gridCol w="1139150"/>
                <a:gridCol w="1185275"/>
                <a:gridCol w="536325"/>
                <a:gridCol w="556725"/>
                <a:gridCol w="582425"/>
                <a:gridCol w="608125"/>
                <a:gridCol w="650950"/>
                <a:gridCol w="650950"/>
                <a:gridCol w="565300"/>
                <a:gridCol w="582425"/>
                <a:gridCol w="582425"/>
                <a:gridCol w="539600"/>
                <a:gridCol w="565300"/>
                <a:gridCol w="565300"/>
              </a:tblGrid>
              <a:tr h="54982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Jan</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Fév</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Mar</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Avr</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Mai</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Juin</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Juil</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Août</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Sept</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Oct</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Nov</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Déc</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r>
              <a:tr h="471375">
                <a:tc rowSpan="6">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Risques</a:t>
                      </a:r>
                      <a:endParaRPr b="0" i="0" sz="2300" u="none" cap="none" strike="noStrike">
                        <a:solidFill>
                          <a:srgbClr val="000000"/>
                        </a:solidFill>
                      </a:endParaRPr>
                    </a:p>
                  </a:txBody>
                  <a:tcPr marT="38400" marB="38400" marR="76800" marL="768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Calibri"/>
                          <a:ea typeface="Calibri"/>
                          <a:cs typeface="Calibri"/>
                          <a:sym typeface="Calibri"/>
                        </a:rPr>
                        <a:t>Inondations présentes</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r>
              <a:tr h="643975">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FF0000"/>
                          </a:solidFill>
                          <a:latin typeface="Calibri"/>
                          <a:ea typeface="Calibri"/>
                          <a:cs typeface="Calibri"/>
                          <a:sym typeface="Calibri"/>
                        </a:rPr>
                        <a:t>Passé (&gt;20 ans</a:t>
                      </a:r>
                      <a:r>
                        <a:rPr b="0" i="0" lang="en-US" sz="1300" u="none" cap="none" strike="noStrike">
                          <a:solidFill>
                            <a:srgbClr val="000000"/>
                          </a:solidFill>
                          <a:latin typeface="Calibri"/>
                          <a:ea typeface="Calibri"/>
                          <a:cs typeface="Calibri"/>
                          <a:sym typeface="Calibri"/>
                        </a:rPr>
                        <a:t>)</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r>
              <a:tr h="419675">
                <a:tc vMerge="1"/>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Jours secs</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r>
              <a:tr h="314450">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000000"/>
                          </a:solidFill>
                          <a:latin typeface="Calibri"/>
                          <a:ea typeface="Calibri"/>
                          <a:cs typeface="Calibri"/>
                          <a:sym typeface="Calibri"/>
                        </a:rPr>
                        <a:t>Par le passé</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r>
              <a:tr h="500875">
                <a:tc vMerge="1"/>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Température maximale</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r>
              <a:tr h="314450">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000000"/>
                          </a:solidFill>
                          <a:latin typeface="Calibri"/>
                          <a:ea typeface="Calibri"/>
                          <a:cs typeface="Calibri"/>
                          <a:sym typeface="Calibri"/>
                        </a:rPr>
                        <a:t>Par le passé</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r>
              <a:tr h="314450">
                <a:tc rowSpan="6">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Moyens</a:t>
                      </a:r>
                      <a:r>
                        <a:rPr b="1" i="0" lang="en-US" sz="1500" u="none" cap="none" strike="noStrike">
                          <a:solidFill>
                            <a:srgbClr val="000000"/>
                          </a:solidFill>
                          <a:latin typeface="Calibri"/>
                          <a:ea typeface="Calibri"/>
                          <a:cs typeface="Calibri"/>
                          <a:sym typeface="Calibri"/>
                        </a:rPr>
                        <a:t> de subsistance</a:t>
                      </a:r>
                      <a:endParaRPr b="0" i="0" sz="2300" u="none" cap="none" strike="noStrike">
                        <a:solidFill>
                          <a:srgbClr val="000000"/>
                        </a:solidFill>
                      </a:endParaRPr>
                    </a:p>
                  </a:txBody>
                  <a:tcPr marT="38400" marB="38400" marR="76800" marL="768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Pêche</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9D9D9"/>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9D9D9"/>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9D9D9"/>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9D9D9"/>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r>
              <a:tr h="314450">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000000"/>
                          </a:solidFill>
                          <a:latin typeface="Calibri"/>
                          <a:ea typeface="Calibri"/>
                          <a:cs typeface="Calibri"/>
                          <a:sym typeface="Calibri"/>
                        </a:rPr>
                        <a:t>Par le passé</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r>
              <a:tr h="549825">
                <a:tc vMerge="1"/>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Légumes</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r>
              <a:tr h="314450">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000000"/>
                          </a:solidFill>
                          <a:latin typeface="Calibri"/>
                          <a:ea typeface="Calibri"/>
                          <a:cs typeface="Calibri"/>
                          <a:sym typeface="Calibri"/>
                        </a:rPr>
                        <a:t>Par le passé</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r>
              <a:tr h="549825">
                <a:tc vMerge="1"/>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Artisanat</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r>
              <a:tr h="314450">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000000"/>
                          </a:solidFill>
                          <a:latin typeface="Calibri"/>
                          <a:ea typeface="Calibri"/>
                          <a:cs typeface="Calibri"/>
                          <a:sym typeface="Calibri"/>
                        </a:rPr>
                        <a:t>Par le passé</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r>
              <a:tr h="500875">
                <a:tc rowSpan="2">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Santé</a:t>
                      </a:r>
                      <a:endParaRPr b="0" i="0" sz="2300" u="none" cap="none" strike="noStrike">
                        <a:solidFill>
                          <a:srgbClr val="000000"/>
                        </a:solidFill>
                      </a:endParaRPr>
                    </a:p>
                  </a:txBody>
                  <a:tcPr marT="38400" marB="38400" marR="76800" marL="768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Dengue</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r>
              <a:tr h="314450">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000000"/>
                          </a:solidFill>
                          <a:latin typeface="Calibri"/>
                          <a:ea typeface="Calibri"/>
                          <a:cs typeface="Calibri"/>
                          <a:sym typeface="Calibri"/>
                        </a:rPr>
                        <a:t>Par le passé</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pic>
        <p:nvPicPr>
          <p:cNvPr id="99" name="Google Shape;99;p9"/>
          <p:cNvPicPr preferRelativeResize="0"/>
          <p:nvPr/>
        </p:nvPicPr>
        <p:blipFill rotWithShape="1">
          <a:blip r:embed="rId3">
            <a:alphaModFix/>
          </a:blip>
          <a:srcRect b="0" l="0" r="17819" t="0"/>
          <a:stretch/>
        </p:blipFill>
        <p:spPr>
          <a:xfrm>
            <a:off x="9265919" y="3667758"/>
            <a:ext cx="7550281" cy="3981211"/>
          </a:xfrm>
          <a:prstGeom prst="rect">
            <a:avLst/>
          </a:prstGeom>
          <a:noFill/>
          <a:ln>
            <a:noFill/>
          </a:ln>
        </p:spPr>
      </p:pic>
      <p:sp>
        <p:nvSpPr>
          <p:cNvPr id="100" name="Google Shape;100;p9"/>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En pratique - Discussion en groupe</a:t>
            </a:r>
            <a:endParaRPr b="1" i="0" sz="4800" u="none" cap="none" strike="noStrike">
              <a:solidFill>
                <a:srgbClr val="F5333F"/>
              </a:solidFill>
              <a:latin typeface="Calibri"/>
              <a:ea typeface="Calibri"/>
              <a:cs typeface="Calibri"/>
              <a:sym typeface="Calibri"/>
            </a:endParaRPr>
          </a:p>
        </p:txBody>
      </p:sp>
      <p:sp>
        <p:nvSpPr>
          <p:cNvPr id="101" name="Google Shape;101;p9"/>
          <p:cNvSpPr txBox="1"/>
          <p:nvPr/>
        </p:nvSpPr>
        <p:spPr>
          <a:xfrm>
            <a:off x="702734" y="2349766"/>
            <a:ext cx="8563200" cy="6711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en-US" sz="3500" u="none" cap="none" strike="noStrike">
                <a:solidFill>
                  <a:srgbClr val="011E41"/>
                </a:solidFill>
                <a:latin typeface="Calibri"/>
                <a:ea typeface="Calibri"/>
                <a:cs typeface="Calibri"/>
                <a:sym typeface="Calibri"/>
              </a:rPr>
              <a:t>Adaptations</a:t>
            </a:r>
            <a:endParaRPr b="0" i="0" sz="1300" u="none" cap="none" strike="noStrike">
              <a:solidFill>
                <a:srgbClr val="000000"/>
              </a:solidFill>
              <a:latin typeface="Arial"/>
              <a:ea typeface="Arial"/>
              <a:cs typeface="Arial"/>
              <a:sym typeface="Arial"/>
            </a:endParaRPr>
          </a:p>
          <a:p>
            <a:pPr indent="-336550" lvl="1" marL="342900" marR="0" rtl="0" algn="l">
              <a:lnSpc>
                <a:spcPct val="100000"/>
              </a:lnSpc>
              <a:spcBef>
                <a:spcPts val="0"/>
              </a:spcBef>
              <a:spcAft>
                <a:spcPts val="0"/>
              </a:spcAft>
              <a:buClr>
                <a:srgbClr val="011E41"/>
              </a:buClr>
              <a:buSzPts val="2700"/>
              <a:buFont typeface="Arial"/>
              <a:buChar char="•"/>
            </a:pPr>
            <a:r>
              <a:rPr b="0" i="0" lang="en-US" sz="2700" u="none" cap="none" strike="noStrike">
                <a:solidFill>
                  <a:srgbClr val="011E41"/>
                </a:solidFill>
                <a:latin typeface="Calibri"/>
                <a:ea typeface="Calibri"/>
                <a:cs typeface="Calibri"/>
                <a:sym typeface="Calibri"/>
              </a:rPr>
              <a:t>Inclure les professionnels de la santé dans l'animation et la discussion</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600"/>
              <a:buFont typeface="Arial"/>
              <a:buNone/>
            </a:pPr>
            <a:r>
              <a:t/>
            </a:r>
            <a:endParaRPr b="1" i="0" sz="35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11E41"/>
              </a:buClr>
              <a:buSzPts val="3600"/>
              <a:buFont typeface="Arial"/>
              <a:buNone/>
            </a:pPr>
            <a:r>
              <a:rPr b="1" i="0" lang="en-US" sz="3500" u="none" cap="none" strike="noStrike">
                <a:solidFill>
                  <a:srgbClr val="011E41"/>
                </a:solidFill>
                <a:latin typeface="Calibri"/>
                <a:ea typeface="Calibri"/>
                <a:cs typeface="Calibri"/>
                <a:sym typeface="Calibri"/>
              </a:rPr>
              <a:t>Questions </a:t>
            </a:r>
            <a:r>
              <a:rPr b="1" lang="en-US" sz="3500">
                <a:solidFill>
                  <a:srgbClr val="011E41"/>
                </a:solidFill>
                <a:latin typeface="Calibri"/>
                <a:ea typeface="Calibri"/>
                <a:cs typeface="Calibri"/>
                <a:sym typeface="Calibri"/>
              </a:rPr>
              <a:t>pour l’animation</a:t>
            </a:r>
            <a:endParaRPr b="0" i="0" sz="1300" u="none" cap="none" strike="noStrike">
              <a:solidFill>
                <a:srgbClr val="000000"/>
              </a:solidFill>
              <a:latin typeface="Arial"/>
              <a:ea typeface="Arial"/>
              <a:cs typeface="Arial"/>
              <a:sym typeface="Arial"/>
            </a:endParaRPr>
          </a:p>
          <a:p>
            <a:pPr indent="-336550" lvl="1" marL="342900" marR="0" rtl="0" algn="l">
              <a:lnSpc>
                <a:spcPct val="100000"/>
              </a:lnSpc>
              <a:spcBef>
                <a:spcPts val="0"/>
              </a:spcBef>
              <a:spcAft>
                <a:spcPts val="0"/>
              </a:spcAft>
              <a:buClr>
                <a:srgbClr val="011E41"/>
              </a:buClr>
              <a:buSzPts val="2300"/>
              <a:buFont typeface="Arial"/>
              <a:buChar char="•"/>
            </a:pPr>
            <a:r>
              <a:rPr b="0" i="0" lang="en-US" sz="2300" u="none" cap="none" strike="noStrike">
                <a:solidFill>
                  <a:srgbClr val="011E41"/>
                </a:solidFill>
                <a:latin typeface="Calibri"/>
                <a:ea typeface="Calibri"/>
                <a:cs typeface="Calibri"/>
                <a:sym typeface="Calibri"/>
              </a:rPr>
              <a:t>Certaines maladies sont-elles plus fréquentes lorsqu'il pleut ?</a:t>
            </a:r>
            <a:endParaRPr b="0" i="0" sz="2300" u="none" cap="none" strike="noStrike">
              <a:solidFill>
                <a:srgbClr val="011E41"/>
              </a:solidFill>
              <a:latin typeface="Calibri"/>
              <a:ea typeface="Calibri"/>
              <a:cs typeface="Calibri"/>
              <a:sym typeface="Calibri"/>
            </a:endParaRPr>
          </a:p>
          <a:p>
            <a:pPr indent="-336550" lvl="1" marL="342900" marR="0" rtl="0" algn="l">
              <a:lnSpc>
                <a:spcPct val="100000"/>
              </a:lnSpc>
              <a:spcBef>
                <a:spcPts val="0"/>
              </a:spcBef>
              <a:spcAft>
                <a:spcPts val="0"/>
              </a:spcAft>
              <a:buClr>
                <a:srgbClr val="011E41"/>
              </a:buClr>
              <a:buSzPts val="2300"/>
              <a:buFont typeface="Arial"/>
              <a:buChar char="•"/>
            </a:pPr>
            <a:r>
              <a:rPr b="0" i="0" lang="en-US" sz="2300" u="none" cap="none" strike="noStrike">
                <a:solidFill>
                  <a:srgbClr val="011E41"/>
                </a:solidFill>
                <a:latin typeface="Calibri"/>
                <a:ea typeface="Calibri"/>
                <a:cs typeface="Calibri"/>
                <a:sym typeface="Calibri"/>
              </a:rPr>
              <a:t>Certaines maladies sont-elles plus fréquentes par temps sec ?</a:t>
            </a:r>
            <a:endParaRPr b="0" i="0" sz="2300" u="none" cap="none" strike="noStrike">
              <a:solidFill>
                <a:srgbClr val="011E41"/>
              </a:solidFill>
              <a:latin typeface="Calibri"/>
              <a:ea typeface="Calibri"/>
              <a:cs typeface="Calibri"/>
              <a:sym typeface="Calibri"/>
            </a:endParaRPr>
          </a:p>
          <a:p>
            <a:pPr indent="-336550" lvl="1" marL="342900" marR="0" rtl="0" algn="l">
              <a:lnSpc>
                <a:spcPct val="100000"/>
              </a:lnSpc>
              <a:spcBef>
                <a:spcPts val="0"/>
              </a:spcBef>
              <a:spcAft>
                <a:spcPts val="0"/>
              </a:spcAft>
              <a:buClr>
                <a:srgbClr val="011E41"/>
              </a:buClr>
              <a:buSzPts val="2300"/>
              <a:buFont typeface="Arial"/>
              <a:buChar char="•"/>
            </a:pPr>
            <a:r>
              <a:rPr b="0" i="0" lang="en-US" sz="2300" u="none" cap="none" strike="noStrike">
                <a:solidFill>
                  <a:srgbClr val="011E41"/>
                </a:solidFill>
                <a:latin typeface="Calibri"/>
                <a:ea typeface="Calibri"/>
                <a:cs typeface="Calibri"/>
                <a:sym typeface="Calibri"/>
              </a:rPr>
              <a:t> Si la réponse est "oui" à l'une des questions ci-dessus, posez les questions suivantes :</a:t>
            </a:r>
            <a:endParaRPr b="0" i="0" sz="2300" u="none" cap="none" strike="noStrike">
              <a:solidFill>
                <a:srgbClr val="011E41"/>
              </a:solidFill>
              <a:latin typeface="Calibri"/>
              <a:ea typeface="Calibri"/>
              <a:cs typeface="Calibri"/>
              <a:sym typeface="Calibri"/>
            </a:endParaRPr>
          </a:p>
          <a:p>
            <a:pPr indent="-336550" lvl="2" marL="1030518" marR="0" rtl="0" algn="l">
              <a:lnSpc>
                <a:spcPct val="100000"/>
              </a:lnSpc>
              <a:spcBef>
                <a:spcPts val="0"/>
              </a:spcBef>
              <a:spcAft>
                <a:spcPts val="0"/>
              </a:spcAft>
              <a:buClr>
                <a:srgbClr val="011E41"/>
              </a:buClr>
              <a:buSzPts val="1900"/>
              <a:buFont typeface="Courier New"/>
              <a:buChar char="o"/>
            </a:pPr>
            <a:r>
              <a:rPr b="0" i="0" lang="en-US" sz="1900" u="none" cap="none" strike="noStrike">
                <a:solidFill>
                  <a:srgbClr val="011E41"/>
                </a:solidFill>
                <a:latin typeface="Calibri"/>
                <a:ea typeface="Calibri"/>
                <a:cs typeface="Calibri"/>
                <a:sym typeface="Calibri"/>
              </a:rPr>
              <a:t>Lesquelles ?</a:t>
            </a:r>
            <a:endParaRPr b="0" i="0" sz="1900" u="none" cap="none" strike="noStrike">
              <a:solidFill>
                <a:srgbClr val="011E41"/>
              </a:solidFill>
              <a:latin typeface="Calibri"/>
              <a:ea typeface="Calibri"/>
              <a:cs typeface="Calibri"/>
              <a:sym typeface="Calibri"/>
            </a:endParaRPr>
          </a:p>
          <a:p>
            <a:pPr indent="-336550" lvl="2" marL="1030518" marR="0" rtl="0" algn="l">
              <a:lnSpc>
                <a:spcPct val="100000"/>
              </a:lnSpc>
              <a:spcBef>
                <a:spcPts val="0"/>
              </a:spcBef>
              <a:spcAft>
                <a:spcPts val="0"/>
              </a:spcAft>
              <a:buClr>
                <a:srgbClr val="011E41"/>
              </a:buClr>
              <a:buSzPts val="1900"/>
              <a:buFont typeface="Courier New"/>
              <a:buChar char="o"/>
            </a:pPr>
            <a:r>
              <a:rPr b="0" i="0" lang="en-US" sz="1900" u="none" cap="none" strike="noStrike">
                <a:solidFill>
                  <a:srgbClr val="011E41"/>
                </a:solidFill>
                <a:latin typeface="Calibri"/>
                <a:ea typeface="Calibri"/>
                <a:cs typeface="Calibri"/>
                <a:sym typeface="Calibri"/>
              </a:rPr>
              <a:t>Pourquoi pensez-vous qu'il en soit ainsi ?</a:t>
            </a:r>
            <a:endParaRPr b="0" i="0" sz="1900" u="none" cap="none" strike="noStrike">
              <a:solidFill>
                <a:srgbClr val="011E41"/>
              </a:solidFill>
              <a:latin typeface="Calibri"/>
              <a:ea typeface="Calibri"/>
              <a:cs typeface="Calibri"/>
              <a:sym typeface="Calibri"/>
            </a:endParaRPr>
          </a:p>
          <a:p>
            <a:pPr indent="-336550" lvl="2" marL="1030518" marR="0" rtl="0" algn="l">
              <a:lnSpc>
                <a:spcPct val="100000"/>
              </a:lnSpc>
              <a:spcBef>
                <a:spcPts val="0"/>
              </a:spcBef>
              <a:spcAft>
                <a:spcPts val="0"/>
              </a:spcAft>
              <a:buClr>
                <a:srgbClr val="011E41"/>
              </a:buClr>
              <a:buSzPts val="1900"/>
              <a:buFont typeface="Courier New"/>
              <a:buChar char="o"/>
            </a:pPr>
            <a:r>
              <a:rPr b="0" i="0" lang="en-US" sz="1900" u="none" cap="none" strike="noStrike">
                <a:solidFill>
                  <a:srgbClr val="011E41"/>
                </a:solidFill>
                <a:latin typeface="Calibri"/>
                <a:ea typeface="Calibri"/>
                <a:cs typeface="Calibri"/>
                <a:sym typeface="Calibri"/>
              </a:rPr>
              <a:t>Qui est le plus touché ?</a:t>
            </a:r>
            <a:endParaRPr b="0" i="0" sz="1900" u="none" cap="none" strike="noStrike">
              <a:solidFill>
                <a:srgbClr val="011E41"/>
              </a:solidFill>
              <a:latin typeface="Calibri"/>
              <a:ea typeface="Calibri"/>
              <a:cs typeface="Calibri"/>
              <a:sym typeface="Calibri"/>
            </a:endParaRPr>
          </a:p>
          <a:p>
            <a:pPr indent="-336550" lvl="2" marL="1030518" marR="0" rtl="0" algn="l">
              <a:lnSpc>
                <a:spcPct val="100000"/>
              </a:lnSpc>
              <a:spcBef>
                <a:spcPts val="0"/>
              </a:spcBef>
              <a:spcAft>
                <a:spcPts val="0"/>
              </a:spcAft>
              <a:buClr>
                <a:srgbClr val="011E41"/>
              </a:buClr>
              <a:buSzPts val="1900"/>
              <a:buFont typeface="Courier New"/>
              <a:buChar char="o"/>
            </a:pPr>
            <a:r>
              <a:rPr b="0" i="0" lang="en-US" sz="1900" u="none" cap="none" strike="noStrike">
                <a:solidFill>
                  <a:srgbClr val="011E41"/>
                </a:solidFill>
                <a:latin typeface="Calibri"/>
                <a:ea typeface="Calibri"/>
                <a:cs typeface="Calibri"/>
                <a:sym typeface="Calibri"/>
              </a:rPr>
              <a:t>Quelles sont les actions entreprises par les personnes ou la communauté ?</a:t>
            </a:r>
            <a:endParaRPr b="0" i="0" sz="1900" u="none" cap="none" strike="noStrike">
              <a:solidFill>
                <a:srgbClr val="011E41"/>
              </a:solidFill>
              <a:latin typeface="Calibri"/>
              <a:ea typeface="Calibri"/>
              <a:cs typeface="Calibri"/>
              <a:sym typeface="Calibri"/>
            </a:endParaRPr>
          </a:p>
          <a:p>
            <a:pPr indent="-336550" lvl="2" marL="1030518" marR="0" rtl="0" algn="l">
              <a:lnSpc>
                <a:spcPct val="100000"/>
              </a:lnSpc>
              <a:spcBef>
                <a:spcPts val="0"/>
              </a:spcBef>
              <a:spcAft>
                <a:spcPts val="0"/>
              </a:spcAft>
              <a:buClr>
                <a:srgbClr val="011E41"/>
              </a:buClr>
              <a:buSzPts val="1900"/>
              <a:buFont typeface="Courier New"/>
              <a:buChar char="o"/>
            </a:pPr>
            <a:r>
              <a:rPr b="0" i="0" lang="en-US" sz="1900" u="none" cap="none" strike="noStrike">
                <a:solidFill>
                  <a:srgbClr val="011E41"/>
                </a:solidFill>
                <a:latin typeface="Calibri"/>
                <a:ea typeface="Calibri"/>
                <a:cs typeface="Calibri"/>
                <a:sym typeface="Calibri"/>
              </a:rPr>
              <a:t> Si vous savez qu'il va pleuvoir / qu'il va faire sec / qu'à l'approche d'une certaine saison, une maladie est plus fréquente - que faites-vous ?</a:t>
            </a:r>
            <a:endParaRPr b="0" i="0" sz="1900" u="none" cap="none" strike="noStrike">
              <a:solidFill>
                <a:srgbClr val="011E41"/>
              </a:solidFill>
              <a:latin typeface="Calibri"/>
              <a:ea typeface="Calibri"/>
              <a:cs typeface="Calibri"/>
              <a:sym typeface="Calibri"/>
            </a:endParaRPr>
          </a:p>
          <a:p>
            <a:pPr indent="-336550" lvl="2" marL="1030518" marR="0" rtl="0" algn="l">
              <a:lnSpc>
                <a:spcPct val="100000"/>
              </a:lnSpc>
              <a:spcBef>
                <a:spcPts val="0"/>
              </a:spcBef>
              <a:spcAft>
                <a:spcPts val="0"/>
              </a:spcAft>
              <a:buClr>
                <a:srgbClr val="011E41"/>
              </a:buClr>
              <a:buSzPts val="1900"/>
              <a:buFont typeface="Courier New"/>
              <a:buChar char="o"/>
            </a:pPr>
            <a:r>
              <a:rPr b="0" i="0" lang="en-US" sz="1900" u="none" cap="none" strike="noStrike">
                <a:solidFill>
                  <a:srgbClr val="011E41"/>
                </a:solidFill>
                <a:latin typeface="Calibri"/>
                <a:ea typeface="Calibri"/>
                <a:cs typeface="Calibri"/>
                <a:sym typeface="Calibri"/>
              </a:rPr>
              <a:t>Que pourriez-vous faire différemment ?</a:t>
            </a:r>
            <a:endParaRPr b="0" i="0" sz="1900" u="none" cap="none" strike="noStrike">
              <a:solidFill>
                <a:srgbClr val="011E41"/>
              </a:solidFill>
              <a:latin typeface="Calibri"/>
              <a:ea typeface="Calibri"/>
              <a:cs typeface="Calibri"/>
              <a:sym typeface="Calibri"/>
            </a:endParaRPr>
          </a:p>
          <a:p>
            <a:pPr indent="-336550" lvl="1" marL="342900" marR="0" rtl="0" algn="l">
              <a:lnSpc>
                <a:spcPct val="100000"/>
              </a:lnSpc>
              <a:spcBef>
                <a:spcPts val="0"/>
              </a:spcBef>
              <a:spcAft>
                <a:spcPts val="0"/>
              </a:spcAft>
              <a:buClr>
                <a:srgbClr val="011E41"/>
              </a:buClr>
              <a:buSzPts val="2300"/>
              <a:buFont typeface="Arial"/>
              <a:buChar char="•"/>
            </a:pPr>
            <a:r>
              <a:rPr lang="en-US" sz="2300">
                <a:solidFill>
                  <a:srgbClr val="011E41"/>
                </a:solidFill>
                <a:latin typeface="Calibri"/>
                <a:ea typeface="Calibri"/>
                <a:cs typeface="Calibri"/>
                <a:sym typeface="Calibri"/>
              </a:rPr>
              <a:t>Quelles sont vos sources d’information pour </a:t>
            </a:r>
            <a:r>
              <a:rPr b="0" i="0" lang="en-US" sz="2300" u="none" cap="none" strike="noStrike">
                <a:solidFill>
                  <a:srgbClr val="011E41"/>
                </a:solidFill>
                <a:latin typeface="Calibri"/>
                <a:ea typeface="Calibri"/>
                <a:cs typeface="Calibri"/>
                <a:sym typeface="Calibri"/>
              </a:rPr>
              <a:t>les problèmes de santé ?</a:t>
            </a:r>
            <a:endParaRPr b="0" i="0" sz="2300" u="none" cap="none" strike="noStrike">
              <a:solidFill>
                <a:srgbClr val="011E4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2022-06-08T10:21:43.0000000Z</dcterms:created>
  <dc:creator>Arnaud RAULIN</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af3f7fd-5cd4-4287-9002-aceb9af13c42_Enabled">
    <vt:lpwstr>true</vt:lpwstr>
  </property>
  <property fmtid="{D5CDD505-2E9C-101B-9397-08002B2CF9AE}" pid="3" name="MSIP_Label_caf3f7fd-5cd4-4287-9002-aceb9af13c42_SetDate">
    <vt:lpwstr>2022-06-08T11:17:42Z</vt:lpwstr>
  </property>
  <property fmtid="{D5CDD505-2E9C-101B-9397-08002B2CF9AE}" pid="4" name="MSIP_Label_caf3f7fd-5cd4-4287-9002-aceb9af13c42_Method">
    <vt:lpwstr>Privileged</vt:lpwstr>
  </property>
  <property fmtid="{D5CDD505-2E9C-101B-9397-08002B2CF9AE}" pid="5" name="MSIP_Label_caf3f7fd-5cd4-4287-9002-aceb9af13c42_Name">
    <vt:lpwstr>Public</vt:lpwstr>
  </property>
  <property fmtid="{D5CDD505-2E9C-101B-9397-08002B2CF9AE}" pid="6" name="MSIP_Label_caf3f7fd-5cd4-4287-9002-aceb9af13c42_SiteId">
    <vt:lpwstr>a2b53be5-734e-4e6c-ab0d-d184f60fd917</vt:lpwstr>
  </property>
  <property fmtid="{D5CDD505-2E9C-101B-9397-08002B2CF9AE}" pid="7" name="MSIP_Label_caf3f7fd-5cd4-4287-9002-aceb9af13c42_ActionId">
    <vt:lpwstr>8c2fd3ab-386e-41c9-ba41-838b0bfb32f4</vt:lpwstr>
  </property>
  <property fmtid="{D5CDD505-2E9C-101B-9397-08002B2CF9AE}" pid="8" name="MSIP_Label_caf3f7fd-5cd4-4287-9002-aceb9af13c42_ContentBits">
    <vt:lpwstr>2</vt:lpwstr>
  </property>
</Properties>
</file>