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63"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Lst>
  <p:sldSz cx="7559675" cy="10691813"/>
  <p:notesSz cx="6858000" cy="9144000"/>
  <p:embeddedFontLst>
    <p:embeddedFont>
      <p:font typeface="Comic Sans MS" panose="030F0902030302020204" pitchFamily="66" charset="0"/>
      <p:regular r:id="rId18"/>
    </p:embeddedFont>
    <p:embeddedFont>
      <p:font typeface="Gill Sans" panose="020B0502020104020203" pitchFamily="34" charset="-79"/>
      <p:regular r:id="rId19"/>
      <p:bold r:id="rId20"/>
    </p:embeddedFont>
    <p:embeddedFont>
      <p:font typeface="Montserrat" pitchFamily="2" charset="77"/>
      <p:regular r:id="rId21"/>
      <p:bold r:id="rId22"/>
      <p:italic r:id="rId23"/>
      <p:boldItalic r:id="rId24"/>
    </p:embeddedFont>
    <p:embeddedFont>
      <p:font typeface="Montserrat Medium" panose="00000600000000000000" pitchFamily="2" charset="77"/>
      <p:regular r:id="rId25"/>
      <p:bold r:id="rId26"/>
      <p:italic r:id="rId27"/>
      <p:boldItalic r:id="rId28"/>
    </p:embeddedFont>
    <p:embeddedFont>
      <p:font typeface="Montserrat SemiBold" panose="00000700000000000000" pitchFamily="2" charset="77"/>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Roboto Serif" pitchFamily="2" charset="77"/>
      <p:regular r:id="rId37"/>
      <p:bold r:id="rId38"/>
      <p:italic r:id="rId39"/>
      <p:boldItalic r:id="rId40"/>
    </p:embeddedFont>
    <p:embeddedFont>
      <p:font typeface="Roboto Slab" pitchFamily="2" charset="0"/>
      <p:regular r:id="rId41"/>
      <p:bold r:id="rId42"/>
    </p:embeddedFont>
    <p:embeddedFont>
      <p:font typeface="Roboto Slab Light" pitchFamily="2"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50">
          <p15:clr>
            <a:srgbClr val="747775"/>
          </p15:clr>
        </p15:guide>
        <p15:guide id="2" orient="horz" pos="622">
          <p15:clr>
            <a:srgbClr val="747775"/>
          </p15:clr>
        </p15:guide>
        <p15:guide id="3" orient="horz" pos="549">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N7B4XbZnkNt8Iofb+Eo3QCobY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ynur Kadihasanoglu"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6DC683-8829-47B0-8B02-2811016E75AA}">
  <a:tblStyle styleId="{306DC683-8829-47B0-8B02-2811016E75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9CA047C-DEA5-47C2-AC37-B9E12A16A28C}"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28575" cap="flat" cmpd="sng">
              <a:solidFill>
                <a:srgbClr val="000000"/>
              </a:solidFill>
              <a:prstDash val="solid"/>
              <a:round/>
              <a:headEnd type="none" w="sm" len="sm"/>
              <a:tailEnd type="none" w="sm" len="sm"/>
            </a:ln>
          </a:insideH>
          <a:insideV>
            <a:ln w="2857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74" d="100"/>
          <a:sy n="74" d="100"/>
        </p:scale>
        <p:origin x="3536" y="192"/>
      </p:cViewPr>
      <p:guideLst>
        <p:guide pos="350"/>
        <p:guide orient="horz" pos="622"/>
        <p:guide orient="horz" pos="5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59" Type="http://schemas.openxmlformats.org/officeDocument/2006/relationships/commentAuthors" Target="commentAuthors.xml"/><Relationship Id="rId20" Type="http://schemas.openxmlformats.org/officeDocument/2006/relationships/font" Target="fonts/font3.fntdata"/><Relationship Id="rId41" Type="http://schemas.openxmlformats.org/officeDocument/2006/relationships/font" Target="fonts/font2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eparecenter.org/story/city-wide-risk-assessment-a-system-centric-approach-for-building-resilient-coastal-cities-in-banglades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864df10b69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https://preparecenter.org/story/city-wide-risk-assessment-a-system-centric-approach-for-building-resilient-coastal-cities-in-bangladesh/</a:t>
            </a:r>
            <a:endParaRPr/>
          </a:p>
          <a:p>
            <a:pPr marL="0" lvl="0" indent="0" algn="l" rtl="0">
              <a:lnSpc>
                <a:spcPct val="100000"/>
              </a:lnSpc>
              <a:spcBef>
                <a:spcPts val="0"/>
              </a:spcBef>
              <a:spcAft>
                <a:spcPts val="0"/>
              </a:spcAft>
              <a:buSzPts val="1400"/>
              <a:buNone/>
            </a:pPr>
            <a:endParaRPr/>
          </a:p>
        </p:txBody>
      </p:sp>
      <p:sp>
        <p:nvSpPr>
          <p:cNvPr id="167" name="Google Shape;167;g3864df10b69_0_10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864df10b69_0_19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3864df10b69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864df10b69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864df10b69_0_20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864df10b69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864df10b69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864df10b69_0_20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864df10b69_0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864df10b69_0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864df10b69_0_22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864df10b69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3864df10b69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864df10b69_0_23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864df10b69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3864df10b69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864df10b69_0_23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864df10b69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3864df10b69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864df10b69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3864df10b69_0_1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864df10b69_0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3864df10b69_0_12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864df10b69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3864df10b69_0_12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864df10b69_0_12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864df10b6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3864df10b69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864df10b69_0_13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864df10b69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3864df10b69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864df10b69_0_14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864df10b69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3864df10b69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864df10b69_0_15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864df10b69_0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864df10b69_0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864df10b69_0_18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864df10b69_0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864df10b69_0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20"/>
          <p:cNvSpPr/>
          <p:nvPr/>
        </p:nvSpPr>
        <p:spPr>
          <a:xfrm>
            <a:off x="6943849" y="10367725"/>
            <a:ext cx="223500" cy="223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5"/>
              </a:highlight>
              <a:latin typeface="Gill Sans"/>
              <a:ea typeface="Gill Sans"/>
              <a:cs typeface="Gill Sans"/>
              <a:sym typeface="Gill Sans"/>
            </a:endParaRPr>
          </a:p>
        </p:txBody>
      </p:sp>
      <p:sp>
        <p:nvSpPr>
          <p:cNvPr id="22" name="Google Shape;22;p20"/>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800"/>
              <a:buFont typeface="Arial"/>
              <a:buNone/>
              <a:defRPr sz="800" b="1"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20"/>
          <p:cNvSpPr txBox="1"/>
          <p:nvPr/>
        </p:nvSpPr>
        <p:spPr>
          <a:xfrm>
            <a:off x="2949675" y="279869"/>
            <a:ext cx="4216500" cy="294600"/>
          </a:xfrm>
          <a:prstGeom prst="rect">
            <a:avLst/>
          </a:prstGeom>
          <a:noFill/>
          <a:ln>
            <a:noFill/>
          </a:ln>
        </p:spPr>
        <p:txBody>
          <a:bodyPr spcFirstLastPara="1" wrap="square" lIns="91425" tIns="0" rIns="0" bIns="9142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011E41"/>
                </a:solidFill>
                <a:highlight>
                  <a:srgbClr val="FFFFFF"/>
                </a:highlight>
                <a:latin typeface="Roboto Slab"/>
                <a:ea typeface="Roboto Slab"/>
                <a:cs typeface="Roboto Slab"/>
                <a:sym typeface="Roboto Slab"/>
              </a:rPr>
              <a:t> International Federation of Red Cross and Red Crescent Societies</a:t>
            </a:r>
            <a:endParaRPr sz="800" b="0" i="0" u="none" strike="noStrike" cap="none">
              <a:solidFill>
                <a:srgbClr val="011E41"/>
              </a:solidFill>
              <a:highlight>
                <a:srgbClr val="FFFFFF"/>
              </a:highlight>
              <a:latin typeface="Roboto Slab"/>
              <a:ea typeface="Roboto Slab"/>
              <a:cs typeface="Roboto Slab"/>
              <a:sym typeface="Roboto Slab"/>
            </a:endParaRPr>
          </a:p>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5"/>
                </a:solidFill>
                <a:highlight>
                  <a:srgbClr val="FFFFFF"/>
                </a:highlight>
                <a:latin typeface="Roboto Serif"/>
                <a:ea typeface="Roboto Serif"/>
                <a:cs typeface="Roboto Serif"/>
                <a:sym typeface="Roboto Serif"/>
              </a:rPr>
              <a:t>City-wide Risk Assessment Process and tools</a:t>
            </a:r>
            <a:endParaRPr sz="800" b="0" i="0" u="none" strike="noStrike" cap="none">
              <a:solidFill>
                <a:schemeClr val="accent5"/>
              </a:solidFill>
              <a:highlight>
                <a:srgbClr val="FFFFFF"/>
              </a:highlight>
              <a:latin typeface="Roboto Serif"/>
              <a:ea typeface="Roboto Serif"/>
              <a:cs typeface="Roboto Serif"/>
              <a:sym typeface="Roboto Serif"/>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30"/>
          <p:cNvSpPr txBox="1">
            <a:spLocks noGrp="1"/>
          </p:cNvSpPr>
          <p:nvPr>
            <p:ph type="title"/>
          </p:nvPr>
        </p:nvSpPr>
        <p:spPr>
          <a:xfrm rot="5400000">
            <a:off x="1694512" y="4284621"/>
            <a:ext cx="9060817" cy="16300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body" idx="1"/>
          </p:nvPr>
        </p:nvSpPr>
        <p:spPr>
          <a:xfrm rot="5400000">
            <a:off x="-1612846" y="2701814"/>
            <a:ext cx="9060817" cy="479566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80" name="Google Shape;80;p30"/>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1" name="Google Shape;81;p30"/>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1"/>
          <p:cNvSpPr txBox="1">
            <a:spLocks noGrp="1"/>
          </p:cNvSpPr>
          <p:nvPr>
            <p:ph type="title"/>
          </p:nvPr>
        </p:nvSpPr>
        <p:spPr>
          <a:xfrm>
            <a:off x="390525" y="569242"/>
            <a:ext cx="6775449" cy="206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body" idx="1"/>
          </p:nvPr>
        </p:nvSpPr>
        <p:spPr>
          <a:xfrm>
            <a:off x="390527" y="2846200"/>
            <a:ext cx="6775448" cy="67838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27" name="Google Shape;27;p21"/>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8" name="Google Shape;28;p21"/>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515791" y="2665532"/>
            <a:ext cx="6520220" cy="44474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960"/>
              <a:buFont typeface="Gill Sans"/>
              <a:buNone/>
              <a:defRPr sz="496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515791" y="7155103"/>
            <a:ext cx="6520220" cy="23388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984"/>
              <a:buNone/>
              <a:defRPr sz="1984">
                <a:solidFill>
                  <a:schemeClr val="dk1"/>
                </a:solidFill>
              </a:defRPr>
            </a:lvl1pPr>
            <a:lvl2pPr marL="914400" lvl="1" indent="-228600" algn="l">
              <a:lnSpc>
                <a:spcPct val="90000"/>
              </a:lnSpc>
              <a:spcBef>
                <a:spcPts val="413"/>
              </a:spcBef>
              <a:spcAft>
                <a:spcPts val="0"/>
              </a:spcAft>
              <a:buClr>
                <a:srgbClr val="8B8B8E"/>
              </a:buClr>
              <a:buSzPts val="1653"/>
              <a:buNone/>
              <a:defRPr sz="1653">
                <a:solidFill>
                  <a:srgbClr val="8B8B8E"/>
                </a:solidFill>
              </a:defRPr>
            </a:lvl2pPr>
            <a:lvl3pPr marL="1371600" lvl="2" indent="-228600" algn="l">
              <a:lnSpc>
                <a:spcPct val="90000"/>
              </a:lnSpc>
              <a:spcBef>
                <a:spcPts val="413"/>
              </a:spcBef>
              <a:spcAft>
                <a:spcPts val="0"/>
              </a:spcAft>
              <a:buClr>
                <a:srgbClr val="8B8B8E"/>
              </a:buClr>
              <a:buSzPts val="1488"/>
              <a:buNone/>
              <a:defRPr sz="1488">
                <a:solidFill>
                  <a:srgbClr val="8B8B8E"/>
                </a:solidFill>
              </a:defRPr>
            </a:lvl3pPr>
            <a:lvl4pPr marL="1828800" lvl="3" indent="-228600" algn="l">
              <a:lnSpc>
                <a:spcPct val="90000"/>
              </a:lnSpc>
              <a:spcBef>
                <a:spcPts val="413"/>
              </a:spcBef>
              <a:spcAft>
                <a:spcPts val="0"/>
              </a:spcAft>
              <a:buClr>
                <a:srgbClr val="8B8B8E"/>
              </a:buClr>
              <a:buSzPts val="1323"/>
              <a:buNone/>
              <a:defRPr sz="1323">
                <a:solidFill>
                  <a:srgbClr val="8B8B8E"/>
                </a:solidFill>
              </a:defRPr>
            </a:lvl4pPr>
            <a:lvl5pPr marL="2286000" lvl="4" indent="-228600" algn="l">
              <a:lnSpc>
                <a:spcPct val="90000"/>
              </a:lnSpc>
              <a:spcBef>
                <a:spcPts val="413"/>
              </a:spcBef>
              <a:spcAft>
                <a:spcPts val="0"/>
              </a:spcAft>
              <a:buClr>
                <a:srgbClr val="8B8B8E"/>
              </a:buClr>
              <a:buSzPts val="1323"/>
              <a:buNone/>
              <a:defRPr sz="1323">
                <a:solidFill>
                  <a:srgbClr val="8B8B8E"/>
                </a:solidFill>
              </a:defRPr>
            </a:lvl5pPr>
            <a:lvl6pPr marL="2743200" lvl="5" indent="-228600" algn="l">
              <a:lnSpc>
                <a:spcPct val="90000"/>
              </a:lnSpc>
              <a:spcBef>
                <a:spcPts val="413"/>
              </a:spcBef>
              <a:spcAft>
                <a:spcPts val="0"/>
              </a:spcAft>
              <a:buClr>
                <a:srgbClr val="8B8B8E"/>
              </a:buClr>
              <a:buSzPts val="1323"/>
              <a:buNone/>
              <a:defRPr sz="1323">
                <a:solidFill>
                  <a:srgbClr val="8B8B8E"/>
                </a:solidFill>
              </a:defRPr>
            </a:lvl6pPr>
            <a:lvl7pPr marL="3200400" lvl="6" indent="-228600" algn="l">
              <a:lnSpc>
                <a:spcPct val="90000"/>
              </a:lnSpc>
              <a:spcBef>
                <a:spcPts val="413"/>
              </a:spcBef>
              <a:spcAft>
                <a:spcPts val="0"/>
              </a:spcAft>
              <a:buClr>
                <a:srgbClr val="8B8B8E"/>
              </a:buClr>
              <a:buSzPts val="1323"/>
              <a:buNone/>
              <a:defRPr sz="1323">
                <a:solidFill>
                  <a:srgbClr val="8B8B8E"/>
                </a:solidFill>
              </a:defRPr>
            </a:lvl7pPr>
            <a:lvl8pPr marL="3657600" lvl="7" indent="-228600" algn="l">
              <a:lnSpc>
                <a:spcPct val="90000"/>
              </a:lnSpc>
              <a:spcBef>
                <a:spcPts val="413"/>
              </a:spcBef>
              <a:spcAft>
                <a:spcPts val="0"/>
              </a:spcAft>
              <a:buClr>
                <a:srgbClr val="8B8B8E"/>
              </a:buClr>
              <a:buSzPts val="1323"/>
              <a:buNone/>
              <a:defRPr sz="1323">
                <a:solidFill>
                  <a:srgbClr val="8B8B8E"/>
                </a:solidFill>
              </a:defRPr>
            </a:lvl8pPr>
            <a:lvl9pPr marL="4114800" lvl="8" indent="-228600" algn="l">
              <a:lnSpc>
                <a:spcPct val="90000"/>
              </a:lnSpc>
              <a:spcBef>
                <a:spcPts val="413"/>
              </a:spcBef>
              <a:spcAft>
                <a:spcPts val="0"/>
              </a:spcAft>
              <a:buClr>
                <a:srgbClr val="8B8B8E"/>
              </a:buClr>
              <a:buSzPts val="1323"/>
              <a:buNone/>
              <a:defRPr sz="1323">
                <a:solidFill>
                  <a:srgbClr val="8B8B8E"/>
                </a:solidFill>
              </a:defRPr>
            </a:lvl9pPr>
          </a:lstStyle>
          <a:p>
            <a:endParaRPr/>
          </a:p>
        </p:txBody>
      </p:sp>
      <p:sp>
        <p:nvSpPr>
          <p:cNvPr id="33" name="Google Shape;33;p23"/>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4" name="Google Shape;34;p23"/>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390525" y="569242"/>
            <a:ext cx="6775449" cy="206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body" idx="1"/>
          </p:nvPr>
        </p:nvSpPr>
        <p:spPr>
          <a:xfrm>
            <a:off x="519728" y="2846200"/>
            <a:ext cx="3212862" cy="67838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39" name="Google Shape;39;p24"/>
          <p:cNvSpPr txBox="1">
            <a:spLocks noGrp="1"/>
          </p:cNvSpPr>
          <p:nvPr>
            <p:ph type="body" idx="2"/>
          </p:nvPr>
        </p:nvSpPr>
        <p:spPr>
          <a:xfrm>
            <a:off x="3827085" y="2846200"/>
            <a:ext cx="3212862" cy="67838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0" name="Google Shape;40;p24"/>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1" name="Google Shape;41;p24"/>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25"/>
          <p:cNvSpPr txBox="1">
            <a:spLocks noGrp="1"/>
          </p:cNvSpPr>
          <p:nvPr>
            <p:ph type="title"/>
          </p:nvPr>
        </p:nvSpPr>
        <p:spPr>
          <a:xfrm>
            <a:off x="520712" y="569242"/>
            <a:ext cx="6520220" cy="206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
          <p:cNvSpPr txBox="1">
            <a:spLocks noGrp="1"/>
          </p:cNvSpPr>
          <p:nvPr>
            <p:ph type="body" idx="1"/>
          </p:nvPr>
        </p:nvSpPr>
        <p:spPr>
          <a:xfrm>
            <a:off x="520713" y="2620980"/>
            <a:ext cx="3198096" cy="12845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46" name="Google Shape;46;p25"/>
          <p:cNvSpPr txBox="1">
            <a:spLocks noGrp="1"/>
          </p:cNvSpPr>
          <p:nvPr>
            <p:ph type="body" idx="2"/>
          </p:nvPr>
        </p:nvSpPr>
        <p:spPr>
          <a:xfrm>
            <a:off x="520713" y="3905482"/>
            <a:ext cx="3198096" cy="57443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7" name="Google Shape;47;p25"/>
          <p:cNvSpPr txBox="1">
            <a:spLocks noGrp="1"/>
          </p:cNvSpPr>
          <p:nvPr>
            <p:ph type="body" idx="3"/>
          </p:nvPr>
        </p:nvSpPr>
        <p:spPr>
          <a:xfrm>
            <a:off x="3827086" y="2620980"/>
            <a:ext cx="3213847" cy="12845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48" name="Google Shape;48;p25"/>
          <p:cNvSpPr txBox="1">
            <a:spLocks noGrp="1"/>
          </p:cNvSpPr>
          <p:nvPr>
            <p:ph type="body" idx="4"/>
          </p:nvPr>
        </p:nvSpPr>
        <p:spPr>
          <a:xfrm>
            <a:off x="3827086" y="3905482"/>
            <a:ext cx="3213847" cy="57443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9" name="Google Shape;49;p25"/>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0" name="Google Shape;50;p25"/>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26"/>
          <p:cNvSpPr txBox="1">
            <a:spLocks noGrp="1"/>
          </p:cNvSpPr>
          <p:nvPr>
            <p:ph type="title"/>
          </p:nvPr>
        </p:nvSpPr>
        <p:spPr>
          <a:xfrm>
            <a:off x="390525" y="569242"/>
            <a:ext cx="6775449" cy="206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5" name="Google Shape;55;p26"/>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27"/>
          <p:cNvSpPr txBox="1">
            <a:spLocks noGrp="1"/>
          </p:cNvSpPr>
          <p:nvPr>
            <p:ph type="title"/>
          </p:nvPr>
        </p:nvSpPr>
        <p:spPr>
          <a:xfrm>
            <a:off x="520712" y="712788"/>
            <a:ext cx="2438192" cy="249475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Gill Sans"/>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body" idx="1"/>
          </p:nvPr>
        </p:nvSpPr>
        <p:spPr>
          <a:xfrm>
            <a:off x="3213847" y="1539425"/>
            <a:ext cx="3827085" cy="7598117"/>
          </a:xfrm>
          <a:prstGeom prst="rect">
            <a:avLst/>
          </a:prstGeom>
          <a:noFill/>
          <a:ln>
            <a:noFill/>
          </a:ln>
        </p:spPr>
        <p:txBody>
          <a:bodyPr spcFirstLastPara="1" wrap="square" lIns="91425" tIns="45700" rIns="91425" bIns="45700" anchor="t" anchorCtr="0">
            <a:normAutofit/>
          </a:bodyPr>
          <a:lstStyle>
            <a:lvl1pPr marL="457200" lvl="0" indent="-396557" algn="l">
              <a:lnSpc>
                <a:spcPct val="90000"/>
              </a:lnSpc>
              <a:spcBef>
                <a:spcPts val="827"/>
              </a:spcBef>
              <a:spcAft>
                <a:spcPts val="0"/>
              </a:spcAft>
              <a:buClr>
                <a:schemeClr val="dk1"/>
              </a:buClr>
              <a:buSzPts val="2645"/>
              <a:buChar char="•"/>
              <a:defRPr sz="2645"/>
            </a:lvl1pPr>
            <a:lvl2pPr marL="914400" lvl="1" indent="-375602" algn="l">
              <a:lnSpc>
                <a:spcPct val="90000"/>
              </a:lnSpc>
              <a:spcBef>
                <a:spcPts val="413"/>
              </a:spcBef>
              <a:spcAft>
                <a:spcPts val="0"/>
              </a:spcAft>
              <a:buClr>
                <a:schemeClr val="dk1"/>
              </a:buClr>
              <a:buSzPts val="2315"/>
              <a:buChar char="•"/>
              <a:defRPr sz="2315"/>
            </a:lvl2pPr>
            <a:lvl3pPr marL="1371600" lvl="2" indent="-354583" algn="l">
              <a:lnSpc>
                <a:spcPct val="90000"/>
              </a:lnSpc>
              <a:spcBef>
                <a:spcPts val="413"/>
              </a:spcBef>
              <a:spcAft>
                <a:spcPts val="0"/>
              </a:spcAft>
              <a:buClr>
                <a:schemeClr val="dk1"/>
              </a:buClr>
              <a:buSzPts val="1984"/>
              <a:buChar char="•"/>
              <a:defRPr sz="1984"/>
            </a:lvl3pPr>
            <a:lvl4pPr marL="1828800" lvl="3" indent="-333565" algn="l">
              <a:lnSpc>
                <a:spcPct val="90000"/>
              </a:lnSpc>
              <a:spcBef>
                <a:spcPts val="413"/>
              </a:spcBef>
              <a:spcAft>
                <a:spcPts val="0"/>
              </a:spcAft>
              <a:buClr>
                <a:schemeClr val="dk1"/>
              </a:buClr>
              <a:buSzPts val="1653"/>
              <a:buChar char="•"/>
              <a:defRPr sz="1653"/>
            </a:lvl4pPr>
            <a:lvl5pPr marL="2286000" lvl="4" indent="-333565" algn="l">
              <a:lnSpc>
                <a:spcPct val="90000"/>
              </a:lnSpc>
              <a:spcBef>
                <a:spcPts val="413"/>
              </a:spcBef>
              <a:spcAft>
                <a:spcPts val="0"/>
              </a:spcAft>
              <a:buClr>
                <a:schemeClr val="dk1"/>
              </a:buClr>
              <a:buSzPts val="1653"/>
              <a:buChar char="•"/>
              <a:defRPr sz="1653"/>
            </a:lvl5pPr>
            <a:lvl6pPr marL="2743200" lvl="5" indent="-333565" algn="l">
              <a:lnSpc>
                <a:spcPct val="90000"/>
              </a:lnSpc>
              <a:spcBef>
                <a:spcPts val="413"/>
              </a:spcBef>
              <a:spcAft>
                <a:spcPts val="0"/>
              </a:spcAft>
              <a:buClr>
                <a:schemeClr val="dk1"/>
              </a:buClr>
              <a:buSzPts val="1653"/>
              <a:buChar char="•"/>
              <a:defRPr sz="1653"/>
            </a:lvl6pPr>
            <a:lvl7pPr marL="3200400" lvl="6" indent="-333565" algn="l">
              <a:lnSpc>
                <a:spcPct val="90000"/>
              </a:lnSpc>
              <a:spcBef>
                <a:spcPts val="413"/>
              </a:spcBef>
              <a:spcAft>
                <a:spcPts val="0"/>
              </a:spcAft>
              <a:buClr>
                <a:schemeClr val="dk1"/>
              </a:buClr>
              <a:buSzPts val="1653"/>
              <a:buChar char="•"/>
              <a:defRPr sz="1653"/>
            </a:lvl7pPr>
            <a:lvl8pPr marL="3657600" lvl="7" indent="-333565" algn="l">
              <a:lnSpc>
                <a:spcPct val="90000"/>
              </a:lnSpc>
              <a:spcBef>
                <a:spcPts val="413"/>
              </a:spcBef>
              <a:spcAft>
                <a:spcPts val="0"/>
              </a:spcAft>
              <a:buClr>
                <a:schemeClr val="dk1"/>
              </a:buClr>
              <a:buSzPts val="1653"/>
              <a:buChar char="•"/>
              <a:defRPr sz="1653"/>
            </a:lvl8pPr>
            <a:lvl9pPr marL="4114800" lvl="8" indent="-333565" algn="l">
              <a:lnSpc>
                <a:spcPct val="90000"/>
              </a:lnSpc>
              <a:spcBef>
                <a:spcPts val="413"/>
              </a:spcBef>
              <a:spcAft>
                <a:spcPts val="0"/>
              </a:spcAft>
              <a:buClr>
                <a:schemeClr val="dk1"/>
              </a:buClr>
              <a:buSzPts val="1653"/>
              <a:buChar char="•"/>
              <a:defRPr sz="1653"/>
            </a:lvl9pPr>
          </a:lstStyle>
          <a:p>
            <a:endParaRPr/>
          </a:p>
        </p:txBody>
      </p:sp>
      <p:sp>
        <p:nvSpPr>
          <p:cNvPr id="60" name="Google Shape;60;p27"/>
          <p:cNvSpPr txBox="1">
            <a:spLocks noGrp="1"/>
          </p:cNvSpPr>
          <p:nvPr>
            <p:ph type="body" idx="2"/>
          </p:nvPr>
        </p:nvSpPr>
        <p:spPr>
          <a:xfrm>
            <a:off x="520712" y="3207544"/>
            <a:ext cx="2438192" cy="59423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61" name="Google Shape;61;p27"/>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2" name="Google Shape;62;p27"/>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28"/>
          <p:cNvSpPr txBox="1">
            <a:spLocks noGrp="1"/>
          </p:cNvSpPr>
          <p:nvPr>
            <p:ph type="title"/>
          </p:nvPr>
        </p:nvSpPr>
        <p:spPr>
          <a:xfrm>
            <a:off x="520712" y="712788"/>
            <a:ext cx="2438192" cy="249475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Gill Sans"/>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a:spLocks noGrp="1"/>
          </p:cNvSpPr>
          <p:nvPr>
            <p:ph type="pic" idx="2"/>
          </p:nvPr>
        </p:nvSpPr>
        <p:spPr>
          <a:xfrm>
            <a:off x="3213847" y="1539425"/>
            <a:ext cx="3827085" cy="7598117"/>
          </a:xfrm>
          <a:prstGeom prst="rect">
            <a:avLst/>
          </a:prstGeom>
          <a:noFill/>
          <a:ln>
            <a:noFill/>
          </a:ln>
        </p:spPr>
      </p:sp>
      <p:sp>
        <p:nvSpPr>
          <p:cNvPr id="67" name="Google Shape;67;p28"/>
          <p:cNvSpPr txBox="1">
            <a:spLocks noGrp="1"/>
          </p:cNvSpPr>
          <p:nvPr>
            <p:ph type="body" idx="1"/>
          </p:nvPr>
        </p:nvSpPr>
        <p:spPr>
          <a:xfrm>
            <a:off x="520712" y="3207544"/>
            <a:ext cx="2438192" cy="59423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68" name="Google Shape;68;p28"/>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9" name="Google Shape;69;p28"/>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29"/>
          <p:cNvSpPr txBox="1">
            <a:spLocks noGrp="1"/>
          </p:cNvSpPr>
          <p:nvPr>
            <p:ph type="title"/>
          </p:nvPr>
        </p:nvSpPr>
        <p:spPr>
          <a:xfrm>
            <a:off x="390525" y="569242"/>
            <a:ext cx="6775449" cy="206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body" idx="1"/>
          </p:nvPr>
        </p:nvSpPr>
        <p:spPr>
          <a:xfrm rot="5400000">
            <a:off x="386322" y="2850405"/>
            <a:ext cx="6783857" cy="67754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74" name="Google Shape;74;p29"/>
          <p:cNvSpPr txBox="1">
            <a:spLocks noGrp="1"/>
          </p:cNvSpPr>
          <p:nvPr>
            <p:ph type="dt" idx="10"/>
          </p:nvPr>
        </p:nvSpPr>
        <p:spPr>
          <a:xfrm>
            <a:off x="390526" y="10299699"/>
            <a:ext cx="1830130" cy="1792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75" name="Google Shape;75;p29"/>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390525" y="569242"/>
            <a:ext cx="6775449" cy="206659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37"/>
              <a:buFont typeface="Gill Sans"/>
              <a:buNone/>
              <a:defRPr sz="3637"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390527" y="2846200"/>
            <a:ext cx="6775448" cy="6783857"/>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dk1"/>
              </a:buClr>
              <a:buSzPts val="2315"/>
              <a:buFont typeface="Arial"/>
              <a:buChar char="•"/>
              <a:defRPr sz="2315" b="0" i="0" u="none" strike="noStrike" cap="none">
                <a:solidFill>
                  <a:schemeClr val="dk1"/>
                </a:solidFill>
                <a:latin typeface="Gill Sans"/>
                <a:ea typeface="Gill Sans"/>
                <a:cs typeface="Gill Sans"/>
                <a:sym typeface="Gill Sans"/>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Gill Sans"/>
                <a:ea typeface="Gill Sans"/>
                <a:cs typeface="Gill Sans"/>
                <a:sym typeface="Gill Sans"/>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Gill Sans"/>
                <a:ea typeface="Gill Sans"/>
                <a:cs typeface="Gill Sans"/>
                <a:sym typeface="Gill Sans"/>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Gill Sans"/>
                <a:ea typeface="Gill Sans"/>
                <a:cs typeface="Gill Sans"/>
                <a:sym typeface="Gill Sans"/>
              </a:defRPr>
            </a:lvl9pPr>
          </a:lstStyle>
          <a:p>
            <a:endParaRPr/>
          </a:p>
        </p:txBody>
      </p:sp>
      <p:sp>
        <p:nvSpPr>
          <p:cNvPr id="12" name="Google Shape;12;p19"/>
          <p:cNvSpPr txBox="1">
            <a:spLocks noGrp="1"/>
          </p:cNvSpPr>
          <p:nvPr>
            <p:ph type="ftr" idx="11"/>
          </p:nvPr>
        </p:nvSpPr>
        <p:spPr>
          <a:xfrm>
            <a:off x="390524" y="10382829"/>
            <a:ext cx="5580617" cy="17926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B8B8E"/>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9"/>
          <p:cNvSpPr txBox="1">
            <a:spLocks noGrp="1"/>
          </p:cNvSpPr>
          <p:nvPr>
            <p:ph type="sldNum" idx="12"/>
          </p:nvPr>
        </p:nvSpPr>
        <p:spPr>
          <a:xfrm>
            <a:off x="5465048" y="10382829"/>
            <a:ext cx="1700927" cy="179269"/>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B8B8E"/>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6">
          <p15:clr>
            <a:srgbClr val="F26B43"/>
          </p15:clr>
        </p15:guide>
        <p15:guide id="2" pos="4514">
          <p15:clr>
            <a:srgbClr val="F26B43"/>
          </p15:clr>
        </p15:guide>
        <p15:guide id="3" orient="horz" pos="246">
          <p15:clr>
            <a:srgbClr val="F26B43"/>
          </p15:clr>
        </p15:guide>
        <p15:guide id="4" orient="horz" pos="6488">
          <p15:clr>
            <a:srgbClr val="F26B43"/>
          </p15:clr>
        </p15:guide>
        <p15:guide id="5" pos="962">
          <p15:clr>
            <a:srgbClr val="F26B43"/>
          </p15:clr>
        </p15:guide>
        <p15:guide id="6" pos="1674">
          <p15:clr>
            <a:srgbClr val="F26B43"/>
          </p15:clr>
        </p15:guide>
        <p15:guide id="7" pos="2381">
          <p15:clr>
            <a:srgbClr val="F26B43"/>
          </p15:clr>
        </p15:guide>
        <p15:guide id="8" pos="3092">
          <p15:clr>
            <a:srgbClr val="F26B43"/>
          </p15:clr>
        </p15:guide>
        <p15:guide id="9" pos="38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3.xml"/><Relationship Id="rId7"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climatecentre.org/innovation/" TargetMode="External"/><Relationship Id="rId4" Type="http://schemas.openxmlformats.org/officeDocument/2006/relationships/slide" Target="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3864df10b69_0_100"/>
          <p:cNvPicPr preferRelativeResize="0"/>
          <p:nvPr/>
        </p:nvPicPr>
        <p:blipFill rotWithShape="1">
          <a:blip r:embed="rId3">
            <a:alphaModFix/>
          </a:blip>
          <a:srcRect l="20222" r="17630"/>
          <a:stretch/>
        </p:blipFill>
        <p:spPr>
          <a:xfrm>
            <a:off x="-881062" y="0"/>
            <a:ext cx="8860052" cy="10691800"/>
          </a:xfrm>
          <a:prstGeom prst="rect">
            <a:avLst/>
          </a:prstGeom>
          <a:noFill/>
          <a:ln>
            <a:noFill/>
          </a:ln>
        </p:spPr>
      </p:pic>
      <p:pic>
        <p:nvPicPr>
          <p:cNvPr id="170" name="Google Shape;170;g3864df10b69_0_100"/>
          <p:cNvPicPr preferRelativeResize="0"/>
          <p:nvPr/>
        </p:nvPicPr>
        <p:blipFill rotWithShape="1">
          <a:blip r:embed="rId4">
            <a:alphaModFix/>
          </a:blip>
          <a:srcRect l="38115" r="22642"/>
          <a:stretch/>
        </p:blipFill>
        <p:spPr>
          <a:xfrm>
            <a:off x="-226225" y="-2939200"/>
            <a:ext cx="9622700" cy="15691075"/>
          </a:xfrm>
          <a:prstGeom prst="rect">
            <a:avLst/>
          </a:prstGeom>
          <a:noFill/>
          <a:ln>
            <a:noFill/>
          </a:ln>
        </p:spPr>
      </p:pic>
      <p:sp>
        <p:nvSpPr>
          <p:cNvPr id="171" name="Google Shape;171;g3864df10b69_0_100"/>
          <p:cNvSpPr/>
          <p:nvPr/>
        </p:nvSpPr>
        <p:spPr>
          <a:xfrm>
            <a:off x="702163" y="1335594"/>
            <a:ext cx="3502500" cy="28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11E41"/>
                </a:solidFill>
                <a:latin typeface="Montserrat"/>
                <a:ea typeface="Montserrat"/>
                <a:cs typeface="Montserrat"/>
                <a:sym typeface="Montserrat"/>
              </a:rPr>
              <a:t>City-wide Risk Assessment </a:t>
            </a:r>
            <a:endParaRPr sz="3200" b="1" i="0" u="none" strike="noStrike" cap="none">
              <a:solidFill>
                <a:srgbClr val="011E4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endParaRPr sz="1200" b="0" i="0" u="none" strike="noStrike" cap="none">
              <a:solidFill>
                <a:srgbClr val="011E4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2500" b="0" i="0" u="none" strike="noStrike" cap="none">
                <a:solidFill>
                  <a:schemeClr val="accent5"/>
                </a:solidFill>
                <a:latin typeface="Montserrat"/>
                <a:ea typeface="Montserrat"/>
                <a:cs typeface="Montserrat"/>
                <a:sym typeface="Montserrat"/>
              </a:rPr>
              <a:t>workshop agenda and group </a:t>
            </a:r>
            <a:endParaRPr sz="2500" b="0" i="0" u="none" strike="noStrike" cap="none">
              <a:solidFill>
                <a:schemeClr val="accent5"/>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2500" b="0" i="0" u="none" strike="noStrike" cap="none">
                <a:solidFill>
                  <a:schemeClr val="accent5"/>
                </a:solidFill>
                <a:latin typeface="Montserrat"/>
                <a:ea typeface="Montserrat"/>
                <a:cs typeface="Montserrat"/>
                <a:sym typeface="Montserrat"/>
              </a:rPr>
              <a:t>exercises</a:t>
            </a:r>
            <a:endParaRPr sz="2500" b="0" i="0" u="none" strike="noStrike" cap="none">
              <a:solidFill>
                <a:schemeClr val="accent5"/>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864df10b69_0_192"/>
          <p:cNvSpPr/>
          <p:nvPr/>
        </p:nvSpPr>
        <p:spPr>
          <a:xfrm>
            <a:off x="811975" y="1531242"/>
            <a:ext cx="6424500" cy="44589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to visit an urban area and identify the critical urban systems that are visible and invisible (food, energy, water, communication, transportation, shelter).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Have discussion on what is a shock and a stress and the differences.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participants to give examples for shocks and stresses. You can also show the Slide.</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Prepare and give each group flipchart paper with the below graphics.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Each small group identifies shocks that affect the city as a whole or communities within the city. Write each shock on a separate post-it note.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For each shock or stress, discuss where it should go on the chart. Does it occur frequently or infrequently? Does it have high impact or low impact?</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Put all the charts on the wall and ask groups to comment on the other groups charts. Create a discussion.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Give participants 3 voting stickers and ask everyone to vote on the shocks and stresses based on their priority.</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Keep the charts on the wall for future sessions.</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70" name="Google Shape;270;g3864df10b69_0_192"/>
          <p:cNvSpPr/>
          <p:nvPr/>
        </p:nvSpPr>
        <p:spPr>
          <a:xfrm>
            <a:off x="952475" y="983216"/>
            <a:ext cx="6174000" cy="419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6:  Mapping priority shocks and stresses</a:t>
            </a:r>
            <a:endParaRPr sz="1400" b="0" i="0" u="none" strike="noStrike" cap="none">
              <a:solidFill>
                <a:srgbClr val="000000"/>
              </a:solidFill>
              <a:latin typeface="Gill Sans"/>
              <a:ea typeface="Gill Sans"/>
              <a:cs typeface="Gill Sans"/>
              <a:sym typeface="Gill Sans"/>
            </a:endParaRPr>
          </a:p>
        </p:txBody>
      </p:sp>
      <p:graphicFrame>
        <p:nvGraphicFramePr>
          <p:cNvPr id="271" name="Google Shape;271;g3864df10b69_0_192"/>
          <p:cNvGraphicFramePr/>
          <p:nvPr/>
        </p:nvGraphicFramePr>
        <p:xfrm>
          <a:off x="1527163" y="6241492"/>
          <a:ext cx="3000000" cy="3000000"/>
        </p:xfrm>
        <a:graphic>
          <a:graphicData uri="http://schemas.openxmlformats.org/drawingml/2006/table">
            <a:tbl>
              <a:tblPr bandRow="1">
                <a:noFill/>
                <a:tableStyleId>{D9CA047C-DEA5-47C2-AC37-B9E12A16A28C}</a:tableStyleId>
              </a:tblPr>
              <a:tblGrid>
                <a:gridCol w="2174375">
                  <a:extLst>
                    <a:ext uri="{9D8B030D-6E8A-4147-A177-3AD203B41FA5}">
                      <a16:colId xmlns:a16="http://schemas.microsoft.com/office/drawing/2014/main" val="20000"/>
                    </a:ext>
                  </a:extLst>
                </a:gridCol>
                <a:gridCol w="2337300">
                  <a:extLst>
                    <a:ext uri="{9D8B030D-6E8A-4147-A177-3AD203B41FA5}">
                      <a16:colId xmlns:a16="http://schemas.microsoft.com/office/drawing/2014/main" val="20001"/>
                    </a:ext>
                  </a:extLst>
                </a:gridCol>
              </a:tblGrid>
              <a:tr h="269875">
                <a:tc>
                  <a:txBody>
                    <a:bodyPr/>
                    <a:lstStyle/>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Montserrat Medium"/>
                          <a:ea typeface="Montserrat Medium"/>
                          <a:cs typeface="Montserrat Medium"/>
                          <a:sym typeface="Montserrat Medium"/>
                        </a:rPr>
                        <a:t> </a:t>
                      </a: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548DD4"/>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548DD4"/>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548DD4"/>
                          </a:solidFill>
                          <a:latin typeface="Montserrat Medium"/>
                          <a:ea typeface="Montserrat Medium"/>
                          <a:cs typeface="Montserrat Medium"/>
                          <a:sym typeface="Montserrat Medium"/>
                        </a:rPr>
                        <a:t>Low frequency</a:t>
                      </a:r>
                      <a:endParaRPr sz="1100" u="none" strike="noStrike" cap="none">
                        <a:latin typeface="Montserrat Medium"/>
                        <a:ea typeface="Montserrat Medium"/>
                        <a:cs typeface="Montserrat Medium"/>
                        <a:sym typeface="Montserrat Medium"/>
                      </a:endParaRPr>
                    </a:p>
                  </a:txBody>
                  <a:tcPr marL="68575" marR="68575" marT="0" marB="0">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FF0000"/>
                          </a:solidFill>
                          <a:latin typeface="Montserrat Medium"/>
                          <a:ea typeface="Montserrat Medium"/>
                          <a:cs typeface="Montserrat Medium"/>
                          <a:sym typeface="Montserrat Medium"/>
                        </a:rPr>
                        <a:t>High</a:t>
                      </a:r>
                      <a:r>
                        <a:rPr lang="en-US" sz="1100" u="none" strike="noStrike" cap="none">
                          <a:latin typeface="Montserrat Medium"/>
                          <a:ea typeface="Montserrat Medium"/>
                          <a:cs typeface="Montserrat Medium"/>
                          <a:sym typeface="Montserrat Medium"/>
                        </a:rPr>
                        <a:t> </a:t>
                      </a:r>
                      <a:r>
                        <a:rPr lang="en-US" sz="1100" u="none" strike="noStrike" cap="none">
                          <a:solidFill>
                            <a:srgbClr val="FF0000"/>
                          </a:solidFill>
                          <a:latin typeface="Montserrat Medium"/>
                          <a:ea typeface="Montserrat Medium"/>
                          <a:cs typeface="Montserrat Medium"/>
                          <a:sym typeface="Montserrat Medium"/>
                        </a:rPr>
                        <a:t>impact</a:t>
                      </a: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901700" algn="l" rtl="0">
                        <a:lnSpc>
                          <a:spcPct val="100000"/>
                        </a:lnSpc>
                        <a:spcBef>
                          <a:spcPts val="0"/>
                        </a:spcBef>
                        <a:spcAft>
                          <a:spcPts val="0"/>
                        </a:spcAft>
                        <a:buClr>
                          <a:srgbClr val="000000"/>
                        </a:buClr>
                        <a:buSzPts val="1100"/>
                        <a:buFont typeface="Arial"/>
                        <a:buNone/>
                      </a:pPr>
                      <a:r>
                        <a:rPr lang="en-US" sz="1100" u="none" strike="noStrike" cap="none">
                          <a:solidFill>
                            <a:srgbClr val="FF0000"/>
                          </a:solidFill>
                          <a:latin typeface="Montserrat Medium"/>
                          <a:ea typeface="Montserrat Medium"/>
                          <a:cs typeface="Montserrat Medium"/>
                          <a:sym typeface="Montserrat Medium"/>
                        </a:rPr>
                        <a:t>High</a:t>
                      </a:r>
                      <a:r>
                        <a:rPr lang="en-US" sz="1100" u="none" strike="noStrike" cap="none">
                          <a:latin typeface="Montserrat Medium"/>
                          <a:ea typeface="Montserrat Medium"/>
                          <a:cs typeface="Montserrat Medium"/>
                          <a:sym typeface="Montserrat Medium"/>
                        </a:rPr>
                        <a:t> </a:t>
                      </a:r>
                      <a:r>
                        <a:rPr lang="en-US" sz="1100" u="none" strike="noStrike" cap="none">
                          <a:solidFill>
                            <a:srgbClr val="FF0000"/>
                          </a:solidFill>
                          <a:latin typeface="Montserrat Medium"/>
                          <a:ea typeface="Montserrat Medium"/>
                          <a:cs typeface="Montserrat Medium"/>
                          <a:sym typeface="Montserrat Medium"/>
                        </a:rPr>
                        <a:t>frequency</a:t>
                      </a:r>
                      <a:endParaRPr sz="1100" u="none" strike="noStrike" cap="none">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txBody>
                  <a:tcPr marL="68575" marR="68575" marT="0" marB="0">
                    <a:lnL w="9525" cap="flat" cmpd="sng">
                      <a:solidFill>
                        <a:srgbClr val="000000"/>
                      </a:solidFill>
                      <a:prstDash val="solid"/>
                      <a:round/>
                      <a:headEnd type="none" w="sm" len="sm"/>
                      <a:tailEnd type="none" w="sm" len="sm"/>
                    </a:lnL>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98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txBody>
                  <a:tcPr marL="68575" marR="68575" marT="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548DD4"/>
                          </a:solidFill>
                          <a:latin typeface="Montserrat Medium"/>
                          <a:ea typeface="Montserrat Medium"/>
                          <a:cs typeface="Montserrat Medium"/>
                          <a:sym typeface="Montserrat Medium"/>
                        </a:rPr>
                        <a:t>Low impact</a:t>
                      </a:r>
                      <a:endParaRPr sz="1100" u="none" strike="noStrike" cap="none">
                        <a:latin typeface="Montserrat Medium"/>
                        <a:ea typeface="Montserrat Medium"/>
                        <a:cs typeface="Montserrat Medium"/>
                        <a:sym typeface="Montserrat Medium"/>
                      </a:endParaRPr>
                    </a:p>
                  </a:txBody>
                  <a:tcPr marL="68575" marR="68575" marT="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272" name="Google Shape;272;g3864df10b69_0_192" title="IFRC-icons-colour_Unity.png"/>
          <p:cNvPicPr preferRelativeResize="0"/>
          <p:nvPr/>
        </p:nvPicPr>
        <p:blipFill rotWithShape="1">
          <a:blip r:embed="rId3">
            <a:alphaModFix/>
          </a:blip>
          <a:srcRect/>
          <a:stretch/>
        </p:blipFill>
        <p:spPr>
          <a:xfrm>
            <a:off x="412937" y="979691"/>
            <a:ext cx="498650" cy="498650"/>
          </a:xfrm>
          <a:prstGeom prst="rect">
            <a:avLst/>
          </a:prstGeom>
          <a:noFill/>
          <a:ln>
            <a:noFill/>
          </a:ln>
        </p:spPr>
      </p:pic>
      <p:sp>
        <p:nvSpPr>
          <p:cNvPr id="273" name="Google Shape;273;g3864df10b69_0_192"/>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864df10b69_0_200"/>
          <p:cNvSpPr/>
          <p:nvPr/>
        </p:nvSpPr>
        <p:spPr>
          <a:xfrm>
            <a:off x="811975" y="1533166"/>
            <a:ext cx="6424500" cy="54777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To identify the major shocks and stresses in their city and select the top shocks and stresses they wish to focus on for their resilience assessment.</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PREPARATION</a:t>
            </a:r>
            <a:r>
              <a:rPr lang="en-US" sz="1100" b="0" i="0" u="none" strike="noStrike" cap="none">
                <a:solidFill>
                  <a:schemeClr val="accent5"/>
                </a:solidFill>
                <a:latin typeface="Montserrat Medium"/>
                <a:ea typeface="Montserrat Medium"/>
                <a:cs typeface="Montserrat Medium"/>
                <a:sym typeface="Montserrat Medium"/>
              </a:rPr>
              <a:t> </a:t>
            </a:r>
            <a:r>
              <a:rPr lang="en-US" sz="1200" b="0" i="0" u="none" strike="noStrike" cap="none">
                <a:solidFill>
                  <a:schemeClr val="accent5"/>
                </a:solidFill>
                <a:latin typeface="Montserrat"/>
                <a:ea typeface="Montserrat"/>
                <a:cs typeface="Montserrat"/>
                <a:sym typeface="Montserrat"/>
              </a:rPr>
              <a:t> </a:t>
            </a:r>
            <a:endParaRPr sz="1200" b="0" i="0" u="none" strike="noStrike" cap="none">
              <a:solidFill>
                <a:schemeClr val="accent5"/>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This activity requires prior preparation and, in some cases, necessitates consent of the community e.g. when visiting informal settlements or marginalized communities.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Depending on your time constraints, identify one or more locations in the city where there is a lot of activity and systems to observe. These locations do not need to be nor identified as the target area or most vulnerable area. The aim is to help participants pay attention and take record systems, whether it is missing/working well/or problematic.</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Allow 10 minutes for briefing the participation before the field visit and 20 minutes for debriefing after returning to the venue</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participant to identify critical urban systems that are visible and invisible (food, energy, water, communication, transportation, shelter</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them to take photos and notes.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Upon return, lead a discussion of critical urban systems that can be seen, can’t be seen, and/or are missing, how shocks/stresses might impact those systems, and what failure of those systems might do to other systems (cascading failures).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If possible, consider gathering photos and showing some of the selected ones during the debriefing session.</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80" name="Google Shape;280;g3864df10b69_0_200"/>
          <p:cNvSpPr/>
          <p:nvPr/>
        </p:nvSpPr>
        <p:spPr>
          <a:xfrm>
            <a:off x="952475" y="985141"/>
            <a:ext cx="6174000" cy="4428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7:  Learning to see systems</a:t>
            </a:r>
            <a:endParaRPr sz="1400" b="0" i="0" u="none" strike="noStrike" cap="none">
              <a:solidFill>
                <a:srgbClr val="000000"/>
              </a:solidFill>
              <a:latin typeface="Gill Sans"/>
              <a:ea typeface="Gill Sans"/>
              <a:cs typeface="Gill Sans"/>
              <a:sym typeface="Gill Sans"/>
            </a:endParaRPr>
          </a:p>
        </p:txBody>
      </p:sp>
      <p:pic>
        <p:nvPicPr>
          <p:cNvPr id="281" name="Google Shape;281;g3864df10b69_0_200" descr="A group of people walking near a river&#10;&#10;Description automatically generated"/>
          <p:cNvPicPr preferRelativeResize="0"/>
          <p:nvPr/>
        </p:nvPicPr>
        <p:blipFill rotWithShape="1">
          <a:blip r:embed="rId3">
            <a:alphaModFix/>
          </a:blip>
          <a:srcRect l="12277" t="3562" r="6035" b="4134"/>
          <a:stretch/>
        </p:blipFill>
        <p:spPr>
          <a:xfrm>
            <a:off x="3104600" y="7002791"/>
            <a:ext cx="4061376" cy="2822151"/>
          </a:xfrm>
          <a:prstGeom prst="rect">
            <a:avLst/>
          </a:prstGeom>
          <a:noFill/>
          <a:ln>
            <a:noFill/>
          </a:ln>
        </p:spPr>
      </p:pic>
      <p:sp>
        <p:nvSpPr>
          <p:cNvPr id="282" name="Google Shape;282;g3864df10b69_0_200"/>
          <p:cNvSpPr txBox="1"/>
          <p:nvPr/>
        </p:nvSpPr>
        <p:spPr>
          <a:xfrm>
            <a:off x="1018650" y="6905625"/>
            <a:ext cx="1984500" cy="2301900"/>
          </a:xfrm>
          <a:prstGeom prst="rect">
            <a:avLst/>
          </a:prstGeom>
          <a:noFill/>
          <a:ln>
            <a:noFill/>
          </a:ln>
        </p:spPr>
        <p:txBody>
          <a:bodyPr spcFirstLastPara="1" wrap="square" lIns="91425" tIns="91425" rIns="91425" bIns="91425" anchor="t" anchorCtr="0">
            <a:noAutofit/>
          </a:bodyPr>
          <a:lstStyle/>
          <a:p>
            <a:pPr marL="0" marR="0" lvl="0" indent="0" algn="l" rtl="0">
              <a:lnSpc>
                <a:spcPct val="107916"/>
              </a:lnSpc>
              <a:spcBef>
                <a:spcPts val="3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DISCUSSION QUESTIONS</a:t>
            </a:r>
            <a:endParaRPr sz="11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7916"/>
              </a:lnSpc>
              <a:spcBef>
                <a:spcPts val="300"/>
              </a:spcBef>
              <a:spcAft>
                <a:spcPts val="0"/>
              </a:spcAft>
              <a:buClr>
                <a:srgbClr val="000000"/>
              </a:buClr>
              <a:buSzPts val="1100"/>
              <a:buFont typeface="Arial"/>
              <a:buNone/>
            </a:pPr>
            <a:endParaRPr sz="1100" b="0" i="0" u="none" strike="noStrike" cap="none">
              <a:solidFill>
                <a:srgbClr val="000000"/>
              </a:solidFill>
              <a:latin typeface="Montserrat"/>
              <a:ea typeface="Montserrat"/>
              <a:cs typeface="Montserrat"/>
              <a:sym typeface="Montserrat"/>
            </a:endParaRPr>
          </a:p>
          <a:p>
            <a:pPr marL="91440" marR="0" lvl="0" indent="-91440" algn="l" rtl="0">
              <a:lnSpc>
                <a:spcPct val="115000"/>
              </a:lnSpc>
              <a:spcBef>
                <a:spcPts val="300"/>
              </a:spcBef>
              <a:spcAft>
                <a:spcPts val="0"/>
              </a:spcAft>
              <a:buClr>
                <a:srgbClr val="EE2435"/>
              </a:buClr>
              <a:buSzPts val="1100"/>
              <a:buFont typeface="Roboto Slab Light"/>
              <a:buChar char="●"/>
            </a:pPr>
            <a:r>
              <a:rPr lang="en-US" sz="1100" b="0" i="0" u="none" strike="noStrike" cap="none">
                <a:solidFill>
                  <a:srgbClr val="000000"/>
                </a:solidFill>
                <a:latin typeface="Roboto Slab Light"/>
                <a:ea typeface="Roboto Slab Light"/>
                <a:cs typeface="Roboto Slab Light"/>
                <a:sym typeface="Roboto Slab Light"/>
              </a:rPr>
              <a:t>What systems do you see? Which systems do you NOT see?</a:t>
            </a:r>
            <a:endParaRPr sz="1100" b="0" i="0" u="none" strike="noStrike" cap="none">
              <a:solidFill>
                <a:srgbClr val="000000"/>
              </a:solidFill>
              <a:latin typeface="Roboto Slab Light"/>
              <a:ea typeface="Roboto Slab Light"/>
              <a:cs typeface="Roboto Slab Light"/>
              <a:sym typeface="Roboto Slab Light"/>
            </a:endParaRPr>
          </a:p>
          <a:p>
            <a:pPr marL="91440" marR="0" lvl="0" indent="-91440" algn="l" rtl="0">
              <a:lnSpc>
                <a:spcPct val="115000"/>
              </a:lnSpc>
              <a:spcBef>
                <a:spcPts val="1000"/>
              </a:spcBef>
              <a:spcAft>
                <a:spcPts val="1000"/>
              </a:spcAft>
              <a:buClr>
                <a:srgbClr val="EE2435"/>
              </a:buClr>
              <a:buSzPts val="1100"/>
              <a:buFont typeface="Roboto Slab Light"/>
              <a:buChar char="●"/>
            </a:pPr>
            <a:r>
              <a:rPr lang="en-US" sz="1100" b="0" i="0" u="none" strike="noStrike" cap="none">
                <a:solidFill>
                  <a:srgbClr val="000000"/>
                </a:solidFill>
                <a:latin typeface="Roboto Slab Light"/>
                <a:ea typeface="Roboto Slab Light"/>
                <a:cs typeface="Roboto Slab Light"/>
                <a:sym typeface="Roboto Slab Light"/>
              </a:rPr>
              <a:t>What weakness and potential failure did you see (in case of shock and stress)? Who would be most affected? </a:t>
            </a:r>
            <a:endParaRPr sz="2315" b="0" i="0" u="none" strike="noStrike" cap="none">
              <a:solidFill>
                <a:schemeClr val="dk1"/>
              </a:solidFill>
              <a:latin typeface="Roboto Slab Light"/>
              <a:ea typeface="Roboto Slab Light"/>
              <a:cs typeface="Roboto Slab Light"/>
              <a:sym typeface="Roboto Slab Light"/>
            </a:endParaRPr>
          </a:p>
        </p:txBody>
      </p:sp>
      <p:pic>
        <p:nvPicPr>
          <p:cNvPr id="283" name="Google Shape;283;g3864df10b69_0_200" title="IFRC-icons-colour_Unity.png"/>
          <p:cNvPicPr preferRelativeResize="0"/>
          <p:nvPr/>
        </p:nvPicPr>
        <p:blipFill rotWithShape="1">
          <a:blip r:embed="rId4">
            <a:alphaModFix/>
          </a:blip>
          <a:srcRect/>
          <a:stretch/>
        </p:blipFill>
        <p:spPr>
          <a:xfrm>
            <a:off x="412937" y="981615"/>
            <a:ext cx="498650" cy="498650"/>
          </a:xfrm>
          <a:prstGeom prst="rect">
            <a:avLst/>
          </a:prstGeom>
          <a:noFill/>
          <a:ln>
            <a:noFill/>
          </a:ln>
        </p:spPr>
      </p:pic>
      <p:sp>
        <p:nvSpPr>
          <p:cNvPr id="284" name="Google Shape;284;g3864df10b69_0_200"/>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864df10b69_0_209"/>
          <p:cNvSpPr/>
          <p:nvPr/>
        </p:nvSpPr>
        <p:spPr>
          <a:xfrm>
            <a:off x="811975" y="1782594"/>
            <a:ext cx="6424500" cy="30036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Montserrat"/>
                <a:ea typeface="Montserrat"/>
                <a:cs typeface="Montserrat"/>
                <a:sym typeface="Montserrat"/>
              </a:rPr>
              <a:t>To understand impacts of the shocks/stresses on city systems.</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Prepare flipchart papers for each group as below. Using the voting results in the previous session (Exercise 6) add top shocks/stresses they identified in the first column.</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Using all the charts and maps the group has produced, ask them to first individually write down on post its and then discuss and consolidate in the following table.</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 one group to present in the plenary and ask other groups if they have different perspectives.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Keep all the charts on the wall.</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91" name="Google Shape;291;g3864df10b69_0_209"/>
          <p:cNvSpPr/>
          <p:nvPr/>
        </p:nvSpPr>
        <p:spPr>
          <a:xfrm>
            <a:off x="952475" y="983217"/>
            <a:ext cx="6174000" cy="7338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8: </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Impacts of shocks and stresses on systems and people.</a:t>
            </a:r>
            <a:endParaRPr sz="1400" b="0" i="0" u="none" strike="noStrike" cap="none">
              <a:solidFill>
                <a:srgbClr val="000000"/>
              </a:solidFill>
              <a:latin typeface="Gill Sans"/>
              <a:ea typeface="Gill Sans"/>
              <a:cs typeface="Gill Sans"/>
              <a:sym typeface="Gill Sans"/>
            </a:endParaRPr>
          </a:p>
        </p:txBody>
      </p:sp>
      <p:sp>
        <p:nvSpPr>
          <p:cNvPr id="292" name="Google Shape;292;g3864df10b69_0_209"/>
          <p:cNvSpPr/>
          <p:nvPr/>
        </p:nvSpPr>
        <p:spPr>
          <a:xfrm>
            <a:off x="811975" y="7613204"/>
            <a:ext cx="6314400" cy="25044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15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map who is working on the top priority issues, their mandate and collaboration opportunities.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Prepare flipchart papers for each group as below. Ask each group to use the input from the previous session and choose top three most important stakeholders to collaborate.</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fill the chart as shown.</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100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 each group to present in the plenary and have a discussion.</a:t>
            </a:r>
            <a:endParaRPr sz="1300" b="0" i="0" u="none" strike="noStrike" cap="none">
              <a:solidFill>
                <a:schemeClr val="dk1"/>
              </a:solidFill>
              <a:latin typeface="Roboto Slab Light"/>
              <a:ea typeface="Roboto Slab Light"/>
              <a:cs typeface="Roboto Slab Light"/>
              <a:sym typeface="Roboto Slab Light"/>
            </a:endParaRPr>
          </a:p>
        </p:txBody>
      </p:sp>
      <p:sp>
        <p:nvSpPr>
          <p:cNvPr id="293" name="Google Shape;293;g3864df10b69_0_209"/>
          <p:cNvSpPr/>
          <p:nvPr/>
        </p:nvSpPr>
        <p:spPr>
          <a:xfrm>
            <a:off x="952475" y="7065142"/>
            <a:ext cx="6174000" cy="464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9:   Stakeholder Mapping</a:t>
            </a:r>
            <a:endParaRPr sz="1400" b="0" i="0" u="none" strike="noStrike" cap="none">
              <a:solidFill>
                <a:srgbClr val="000000"/>
              </a:solidFill>
              <a:latin typeface="Gill Sans"/>
              <a:ea typeface="Gill Sans"/>
              <a:cs typeface="Gill Sans"/>
              <a:sym typeface="Gill Sans"/>
            </a:endParaRPr>
          </a:p>
        </p:txBody>
      </p:sp>
      <p:graphicFrame>
        <p:nvGraphicFramePr>
          <p:cNvPr id="294" name="Google Shape;294;g3864df10b69_0_209"/>
          <p:cNvGraphicFramePr/>
          <p:nvPr/>
        </p:nvGraphicFramePr>
        <p:xfrm>
          <a:off x="976950" y="4851767"/>
          <a:ext cx="3000000" cy="3000000"/>
        </p:xfrm>
        <a:graphic>
          <a:graphicData uri="http://schemas.openxmlformats.org/drawingml/2006/table">
            <a:tbl>
              <a:tblPr>
                <a:noFill/>
                <a:tableStyleId>{306DC683-8829-47B0-8B02-2811016E75AA}</a:tableStyleId>
              </a:tblPr>
              <a:tblGrid>
                <a:gridCol w="1001100">
                  <a:extLst>
                    <a:ext uri="{9D8B030D-6E8A-4147-A177-3AD203B41FA5}">
                      <a16:colId xmlns:a16="http://schemas.microsoft.com/office/drawing/2014/main" val="20000"/>
                    </a:ext>
                  </a:extLst>
                </a:gridCol>
                <a:gridCol w="1402925">
                  <a:extLst>
                    <a:ext uri="{9D8B030D-6E8A-4147-A177-3AD203B41FA5}">
                      <a16:colId xmlns:a16="http://schemas.microsoft.com/office/drawing/2014/main" val="20001"/>
                    </a:ext>
                  </a:extLst>
                </a:gridCol>
                <a:gridCol w="2067675">
                  <a:extLst>
                    <a:ext uri="{9D8B030D-6E8A-4147-A177-3AD203B41FA5}">
                      <a16:colId xmlns:a16="http://schemas.microsoft.com/office/drawing/2014/main" val="20002"/>
                    </a:ext>
                  </a:extLst>
                </a:gridCol>
                <a:gridCol w="1702200">
                  <a:extLst>
                    <a:ext uri="{9D8B030D-6E8A-4147-A177-3AD203B41FA5}">
                      <a16:colId xmlns:a16="http://schemas.microsoft.com/office/drawing/2014/main" val="20003"/>
                    </a:ext>
                  </a:extLst>
                </a:gridCol>
              </a:tblGrid>
              <a:tr h="381000">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Top shocks/</a:t>
                      </a:r>
                      <a:endParaRPr sz="1000" u="none" strike="noStrike" cap="none">
                        <a:latin typeface="Montserrat Medium"/>
                        <a:ea typeface="Montserrat Medium"/>
                        <a:cs typeface="Montserrat Medium"/>
                        <a:sym typeface="Montserrat Medium"/>
                      </a:endParaRPr>
                    </a:p>
                    <a:p>
                      <a:pPr marL="91440" marR="0" lvl="0" indent="0" algn="l" rtl="0">
                        <a:lnSpc>
                          <a:spcPct val="100000"/>
                        </a:lnSpc>
                        <a:spcBef>
                          <a:spcPts val="30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stresses</a:t>
                      </a:r>
                      <a:endParaRPr sz="1000" u="none" strike="noStrike" cap="none">
                        <a:latin typeface="Montserrat Medium"/>
                        <a:ea typeface="Montserrat Medium"/>
                        <a:cs typeface="Montserrat Medium"/>
                        <a:sym typeface="Montserrat Medium"/>
                      </a:endParaRPr>
                    </a:p>
                  </a:txBody>
                  <a:tcPr marL="68575" marR="68575" marT="27425"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What systems are most disrupted by this shock/ stress?</a:t>
                      </a:r>
                      <a:endParaRPr sz="1000" u="none" strike="noStrike" cap="none">
                        <a:latin typeface="Montserrat"/>
                        <a:ea typeface="Montserrat"/>
                        <a:cs typeface="Montserrat"/>
                        <a:sym typeface="Montserrat"/>
                      </a:endParaRPr>
                    </a:p>
                  </a:txBody>
                  <a:tcPr marL="68575" marR="68575" marT="27425"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Who is most affected when this system is disrupted?</a:t>
                      </a:r>
                      <a:endParaRPr sz="1000" u="none" strike="noStrike" cap="none">
                        <a:latin typeface="Montserrat"/>
                        <a:ea typeface="Montserrat"/>
                        <a:cs typeface="Montserrat"/>
                        <a:sym typeface="Montserrat"/>
                      </a:endParaRPr>
                    </a:p>
                    <a:p>
                      <a:pPr marL="91440" marR="0" lvl="0" indent="0" algn="l" rtl="0">
                        <a:lnSpc>
                          <a:spcPct val="100000"/>
                        </a:lnSpc>
                        <a:spcBef>
                          <a:spcPts val="30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 what ways are they affected?</a:t>
                      </a:r>
                      <a:endParaRPr sz="1000" u="none" strike="noStrike" cap="none">
                        <a:latin typeface="Montserrat"/>
                        <a:ea typeface="Montserrat"/>
                        <a:cs typeface="Montserrat"/>
                        <a:sym typeface="Montserrat"/>
                      </a:endParaRPr>
                    </a:p>
                  </a:txBody>
                  <a:tcPr marL="68575" marR="68575" marT="27425"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Who is already working on this/ who has power to influence this system?</a:t>
                      </a:r>
                      <a:endParaRPr sz="1000" u="none" strike="noStrike" cap="none">
                        <a:latin typeface="Montserrat"/>
                        <a:ea typeface="Montserrat"/>
                        <a:cs typeface="Montserrat"/>
                        <a:sym typeface="Montserrat"/>
                      </a:endParaRPr>
                    </a:p>
                  </a:txBody>
                  <a:tcPr marL="68575" marR="68575" marT="27425"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1</a:t>
                      </a:r>
                      <a:endParaRPr sz="1100" b="1" u="none" strike="noStrike" cap="none">
                        <a:latin typeface="Montserrat"/>
                        <a:ea typeface="Montserrat"/>
                        <a:cs typeface="Montserrat"/>
                        <a:sym typeface="Montserrat"/>
                      </a:endParaRPr>
                    </a:p>
                  </a:txBody>
                  <a:tcPr marL="68575" marR="68575" marT="0"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2</a:t>
                      </a:r>
                      <a:endParaRPr sz="1100" b="1" u="none" strike="noStrike" cap="none">
                        <a:latin typeface="Montserrat"/>
                        <a:ea typeface="Montserrat"/>
                        <a:cs typeface="Montserrat"/>
                        <a:sym typeface="Montserrat"/>
                      </a:endParaRPr>
                    </a:p>
                  </a:txBody>
                  <a:tcPr marL="68575" marR="68575" marT="0"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3</a:t>
                      </a:r>
                      <a:endParaRPr sz="1100" b="1" u="none" strike="noStrike" cap="none">
                        <a:latin typeface="Montserrat"/>
                        <a:ea typeface="Montserrat"/>
                        <a:cs typeface="Montserrat"/>
                        <a:sym typeface="Montserrat"/>
                      </a:endParaRPr>
                    </a:p>
                  </a:txBody>
                  <a:tcPr marL="68575" marR="68575" marT="0"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95" name="Google Shape;295;g3864df10b69_0_209" title="IFRC-icons-colour_Unity.png"/>
          <p:cNvPicPr preferRelativeResize="0"/>
          <p:nvPr/>
        </p:nvPicPr>
        <p:blipFill rotWithShape="1">
          <a:blip r:embed="rId3">
            <a:alphaModFix/>
          </a:blip>
          <a:srcRect/>
          <a:stretch/>
        </p:blipFill>
        <p:spPr>
          <a:xfrm>
            <a:off x="412937" y="979691"/>
            <a:ext cx="498650" cy="498650"/>
          </a:xfrm>
          <a:prstGeom prst="rect">
            <a:avLst/>
          </a:prstGeom>
          <a:noFill/>
          <a:ln>
            <a:noFill/>
          </a:ln>
        </p:spPr>
      </p:pic>
      <p:pic>
        <p:nvPicPr>
          <p:cNvPr id="296" name="Google Shape;296;g3864df10b69_0_209" title="IFRC-icons-colour_Unity.png"/>
          <p:cNvPicPr preferRelativeResize="0"/>
          <p:nvPr/>
        </p:nvPicPr>
        <p:blipFill rotWithShape="1">
          <a:blip r:embed="rId3">
            <a:alphaModFix/>
          </a:blip>
          <a:srcRect/>
          <a:stretch/>
        </p:blipFill>
        <p:spPr>
          <a:xfrm>
            <a:off x="412937" y="7047866"/>
            <a:ext cx="498650" cy="498650"/>
          </a:xfrm>
          <a:prstGeom prst="rect">
            <a:avLst/>
          </a:prstGeom>
          <a:noFill/>
          <a:ln>
            <a:noFill/>
          </a:ln>
        </p:spPr>
      </p:pic>
      <p:sp>
        <p:nvSpPr>
          <p:cNvPr id="297" name="Google Shape;297;g3864df10b69_0_209"/>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864df10b69_0_220"/>
          <p:cNvSpPr/>
          <p:nvPr/>
        </p:nvSpPr>
        <p:spPr>
          <a:xfrm>
            <a:off x="952475" y="681459"/>
            <a:ext cx="6174000" cy="464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9:  </a:t>
            </a:r>
            <a:r>
              <a:rPr lang="en-US" b="1">
                <a:solidFill>
                  <a:schemeClr val="lt1"/>
                </a:solidFill>
                <a:latin typeface="Montserrat"/>
                <a:ea typeface="Montserrat"/>
                <a:cs typeface="Montserrat"/>
                <a:sym typeface="Montserrat"/>
              </a:rPr>
              <a:t>Continued</a:t>
            </a:r>
            <a:endParaRPr sz="1400" b="1" i="0" u="none" strike="noStrike" cap="none">
              <a:solidFill>
                <a:schemeClr val="lt1"/>
              </a:solidFill>
              <a:latin typeface="Montserrat"/>
              <a:ea typeface="Montserrat"/>
              <a:cs typeface="Montserrat"/>
              <a:sym typeface="Montserrat"/>
            </a:endParaRPr>
          </a:p>
        </p:txBody>
      </p:sp>
      <p:graphicFrame>
        <p:nvGraphicFramePr>
          <p:cNvPr id="304" name="Google Shape;304;g3864df10b69_0_220"/>
          <p:cNvGraphicFramePr/>
          <p:nvPr/>
        </p:nvGraphicFramePr>
        <p:xfrm>
          <a:off x="952475" y="1346134"/>
          <a:ext cx="3000000" cy="3000000"/>
        </p:xfrm>
        <a:graphic>
          <a:graphicData uri="http://schemas.openxmlformats.org/drawingml/2006/table">
            <a:tbl>
              <a:tblPr>
                <a:noFill/>
                <a:tableStyleId>{306DC683-8829-47B0-8B02-2811016E75AA}</a:tableStyleId>
              </a:tblPr>
              <a:tblGrid>
                <a:gridCol w="1465775">
                  <a:extLst>
                    <a:ext uri="{9D8B030D-6E8A-4147-A177-3AD203B41FA5}">
                      <a16:colId xmlns:a16="http://schemas.microsoft.com/office/drawing/2014/main" val="20000"/>
                    </a:ext>
                  </a:extLst>
                </a:gridCol>
                <a:gridCol w="2491275">
                  <a:extLst>
                    <a:ext uri="{9D8B030D-6E8A-4147-A177-3AD203B41FA5}">
                      <a16:colId xmlns:a16="http://schemas.microsoft.com/office/drawing/2014/main" val="20001"/>
                    </a:ext>
                  </a:extLst>
                </a:gridCol>
                <a:gridCol w="2216850">
                  <a:extLst>
                    <a:ext uri="{9D8B030D-6E8A-4147-A177-3AD203B41FA5}">
                      <a16:colId xmlns:a16="http://schemas.microsoft.com/office/drawing/2014/main" val="20002"/>
                    </a:ext>
                  </a:extLst>
                </a:gridCol>
              </a:tblGrid>
              <a:tr h="381000">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Most important stakeholder</a:t>
                      </a:r>
                      <a:endParaRPr sz="1000" u="none" strike="noStrike" cap="none">
                        <a:latin typeface="Montserrat Medium"/>
                        <a:ea typeface="Montserrat Medium"/>
                        <a:cs typeface="Montserrat Medium"/>
                        <a:sym typeface="Montserrat Medium"/>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How can they help you? What are the collaboration opportunities?</a:t>
                      </a:r>
                      <a:endParaRPr sz="10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Potential coalition member?</a:t>
                      </a:r>
                      <a:endParaRPr sz="1000" u="none" strike="noStrike" cap="none">
                        <a:latin typeface="Montserrat"/>
                        <a:ea typeface="Montserrat"/>
                        <a:cs typeface="Montserrat"/>
                        <a:sym typeface="Montserrat"/>
                      </a:endParaRPr>
                    </a:p>
                    <a:p>
                      <a:pPr marL="91440" marR="0" lvl="0" indent="0" algn="l" rtl="0">
                        <a:lnSpc>
                          <a:spcPct val="100000"/>
                        </a:lnSpc>
                        <a:spcBef>
                          <a:spcPts val="30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Yes or No</a:t>
                      </a:r>
                      <a:endParaRPr sz="10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1</a:t>
                      </a:r>
                      <a:endParaRPr sz="1100" b="1" u="none" strike="noStrike" cap="none">
                        <a:latin typeface="Montserrat"/>
                        <a:ea typeface="Montserrat"/>
                        <a:cs typeface="Montserrat"/>
                        <a:sym typeface="Montserrat"/>
                      </a:endParaRPr>
                    </a:p>
                  </a:txBody>
                  <a:tcPr marL="68575" marR="68575" marT="27425"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2</a:t>
                      </a:r>
                      <a:endParaRPr sz="1100" b="1" u="none" strike="noStrike" cap="none">
                        <a:latin typeface="Montserrat"/>
                        <a:ea typeface="Montserrat"/>
                        <a:cs typeface="Montserrat"/>
                        <a:sym typeface="Montserrat"/>
                      </a:endParaRPr>
                    </a:p>
                  </a:txBody>
                  <a:tcPr marL="68575" marR="68575" marT="27425"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Montserrat"/>
                          <a:ea typeface="Montserrat"/>
                          <a:cs typeface="Montserrat"/>
                          <a:sym typeface="Montserrat"/>
                        </a:rPr>
                        <a:t>3</a:t>
                      </a:r>
                      <a:endParaRPr sz="1100" b="1" u="none" strike="noStrike" cap="none">
                        <a:latin typeface="Montserrat"/>
                        <a:ea typeface="Montserrat"/>
                        <a:cs typeface="Montserrat"/>
                        <a:sym typeface="Montserrat"/>
                      </a:endParaRPr>
                    </a:p>
                  </a:txBody>
                  <a:tcPr marL="68575" marR="68575" marT="27425" marB="0" anchor="ctr">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lnL w="9525" cap="flat" cmpd="sng">
                      <a:solidFill>
                        <a:srgbClr val="C0504D"/>
                      </a:solidFill>
                      <a:prstDash val="solid"/>
                      <a:round/>
                      <a:headEnd type="none" w="sm" len="sm"/>
                      <a:tailEnd type="none" w="sm" len="sm"/>
                    </a:lnL>
                    <a:lnR w="9525" cap="flat" cmpd="sng">
                      <a:solidFill>
                        <a:srgbClr val="C0504D"/>
                      </a:solidFill>
                      <a:prstDash val="solid"/>
                      <a:round/>
                      <a:headEnd type="none" w="sm" len="sm"/>
                      <a:tailEnd type="none" w="sm" len="sm"/>
                    </a:lnR>
                    <a:lnT w="9525" cap="flat" cmpd="sng">
                      <a:solidFill>
                        <a:srgbClr val="C0504D"/>
                      </a:solidFill>
                      <a:prstDash val="solid"/>
                      <a:round/>
                      <a:headEnd type="none" w="sm" len="sm"/>
                      <a:tailEnd type="none" w="sm" len="sm"/>
                    </a:lnT>
                    <a:lnB w="9525" cap="flat" cmpd="sng">
                      <a:solidFill>
                        <a:srgbClr val="C0504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05" name="Google Shape;305;g3864df10b69_0_220" title="IFRC-icons-colour_Unity.png"/>
          <p:cNvPicPr preferRelativeResize="0"/>
          <p:nvPr/>
        </p:nvPicPr>
        <p:blipFill rotWithShape="1">
          <a:blip r:embed="rId3">
            <a:alphaModFix/>
          </a:blip>
          <a:srcRect/>
          <a:stretch/>
        </p:blipFill>
        <p:spPr>
          <a:xfrm>
            <a:off x="412937" y="681434"/>
            <a:ext cx="498650" cy="498650"/>
          </a:xfrm>
          <a:prstGeom prst="rect">
            <a:avLst/>
          </a:prstGeom>
          <a:noFill/>
          <a:ln>
            <a:noFill/>
          </a:ln>
        </p:spPr>
      </p:pic>
      <p:sp>
        <p:nvSpPr>
          <p:cNvPr id="306" name="Google Shape;306;g3864df10b69_0_220"/>
          <p:cNvSpPr/>
          <p:nvPr/>
        </p:nvSpPr>
        <p:spPr>
          <a:xfrm>
            <a:off x="811964" y="3551438"/>
            <a:ext cx="6354000" cy="6733500"/>
          </a:xfrm>
          <a:prstGeom prst="rect">
            <a:avLst/>
          </a:prstGeom>
          <a:solidFill>
            <a:srgbClr val="FFFFFF"/>
          </a:solidFill>
          <a:ln>
            <a:noFill/>
          </a:ln>
        </p:spPr>
        <p:txBody>
          <a:bodyPr spcFirstLastPara="1" wrap="square" lIns="108000" tIns="72000" rIns="91425"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share perspectives on managing coalitions and the benefits and limitations of coalitions.</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SemiBold"/>
              <a:ea typeface="Montserrat SemiBold"/>
              <a:cs typeface="Montserrat SemiBold"/>
              <a:sym typeface="Montserrat SemiBold"/>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Organize participants into three groups (different than their real role in life). The list of participants and the group they are assigned to should be finalized before the exercise starts. It is not necessary to assign actual roles to individuals, only divide the participants according to the three groups. Individuals within groups can choose their own roles.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Print out these groups and roles ahead of time, one group per sheet. Give these to each group when the game begins so they know their roles.</a:t>
            </a:r>
            <a:endParaRPr sz="1100" b="0" i="0" u="none" strike="noStrike" cap="none">
              <a:solidFill>
                <a:srgbClr val="000000"/>
              </a:solidFill>
              <a:latin typeface="Roboto Slab Light"/>
              <a:ea typeface="Roboto Slab Light"/>
              <a:cs typeface="Roboto Slab Light"/>
              <a:sym typeface="Roboto Slab Light"/>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a:ea typeface="Roboto Slab"/>
                <a:cs typeface="Roboto Slab"/>
                <a:sym typeface="Roboto Slab"/>
              </a:rPr>
              <a:t>Group 1: Residents of “Neighborhood”</a:t>
            </a:r>
            <a:endParaRPr sz="1100" b="0" i="0" u="none" strike="noStrike" cap="none">
              <a:solidFill>
                <a:srgbClr val="000000"/>
              </a:solidFill>
              <a:latin typeface="Roboto Slab"/>
              <a:ea typeface="Roboto Slab"/>
              <a:cs typeface="Roboto Slab"/>
              <a:sym typeface="Roboto Slab"/>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Volunteers from local religious groups or scouts; local football club members; local members of an early warning team; president of the neighborhood water committee; school teacher; etc.</a:t>
            </a:r>
            <a:endParaRPr sz="1100" b="0" i="0" u="none" strike="noStrike" cap="none">
              <a:solidFill>
                <a:srgbClr val="000000"/>
              </a:solidFill>
              <a:latin typeface="Roboto Slab Light"/>
              <a:ea typeface="Roboto Slab Light"/>
              <a:cs typeface="Roboto Slab Light"/>
              <a:sym typeface="Roboto Slab Light"/>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a:ea typeface="Roboto Slab"/>
                <a:cs typeface="Roboto Slab"/>
                <a:sym typeface="Roboto Slab"/>
              </a:rPr>
              <a:t>Group 2: “Municipal Platform”</a:t>
            </a:r>
            <a:endParaRPr sz="1100" b="0" i="0" u="none" strike="noStrike" cap="none">
              <a:solidFill>
                <a:srgbClr val="000000"/>
              </a:solidFill>
              <a:latin typeface="Roboto Slab"/>
              <a:ea typeface="Roboto Slab"/>
              <a:cs typeface="Roboto Slab"/>
              <a:sym typeface="Roboto Slab"/>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Local business owner; district representatives; Red Cross representative; journalist from district news channel; etc.</a:t>
            </a:r>
            <a:endParaRPr sz="1100" b="0" i="0" u="none" strike="noStrike" cap="none">
              <a:solidFill>
                <a:srgbClr val="000000"/>
              </a:solidFill>
              <a:latin typeface="Roboto Slab Light"/>
              <a:ea typeface="Roboto Slab Light"/>
              <a:cs typeface="Roboto Slab Light"/>
              <a:sym typeface="Roboto Slab Light"/>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a:ea typeface="Roboto Slab"/>
                <a:cs typeface="Roboto Slab"/>
                <a:sym typeface="Roboto Slab"/>
              </a:rPr>
              <a:t>Group 3: “National CC platform”</a:t>
            </a:r>
            <a:endParaRPr sz="1100" b="0" i="0" u="none" strike="noStrike" cap="none">
              <a:solidFill>
                <a:srgbClr val="000000"/>
              </a:solidFill>
              <a:latin typeface="Roboto Slab"/>
              <a:ea typeface="Roboto Slab"/>
              <a:cs typeface="Roboto Slab"/>
              <a:sym typeface="Roboto Slab"/>
            </a:endParaRPr>
          </a:p>
          <a:p>
            <a:pPr marL="640080" marR="0" lvl="0" indent="0" algn="l" rtl="0">
              <a:lnSpc>
                <a:spcPct val="115000"/>
              </a:lnSpc>
              <a:spcBef>
                <a:spcPts val="10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National Director of the Civil Protection system; Secretary General of the National Red Cross Society; International NGO/Aid); representative of the Chamber of Commerce; representative of corresponding ministries; representative of INGO active in the country; etc.</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Choose an issue appropriate to the discussions of shocks and stresses. Examples include:</a:t>
            </a:r>
            <a:endParaRPr sz="1100" b="0" i="0" u="none" strike="noStrike" cap="none">
              <a:solidFill>
                <a:srgbClr val="000000"/>
              </a:solidFill>
              <a:latin typeface="Roboto Slab Light"/>
              <a:ea typeface="Roboto Slab Light"/>
              <a:cs typeface="Roboto Slab Light"/>
              <a:sym typeface="Roboto Slab Light"/>
            </a:endParaRPr>
          </a:p>
          <a:p>
            <a:pPr marL="640080" marR="0" lvl="1" indent="-115570" algn="l" rtl="0">
              <a:lnSpc>
                <a:spcPct val="115000"/>
              </a:lnSpc>
              <a:spcBef>
                <a:spcPts val="1000"/>
              </a:spcBef>
              <a:spcAft>
                <a:spcPts val="0"/>
              </a:spcAft>
              <a:buClr>
                <a:srgbClr val="EE2435"/>
              </a:buClr>
              <a:buSzPts val="1100"/>
              <a:buFont typeface="Roboto Slab Light"/>
              <a:buChar char="●"/>
            </a:pPr>
            <a:r>
              <a:rPr lang="en-US" sz="1100" b="0" i="0" u="none" strike="noStrike" cap="none">
                <a:solidFill>
                  <a:srgbClr val="000000"/>
                </a:solidFill>
                <a:latin typeface="Roboto Slab Light"/>
                <a:ea typeface="Roboto Slab Light"/>
                <a:cs typeface="Roboto Slab Light"/>
                <a:sym typeface="Roboto Slab Light"/>
              </a:rPr>
              <a:t>Propose a new program to help citizens flood-proof their homes</a:t>
            </a:r>
            <a:endParaRPr sz="1100" b="0" i="0" u="none" strike="noStrike" cap="none">
              <a:solidFill>
                <a:srgbClr val="000000"/>
              </a:solidFill>
              <a:latin typeface="Roboto Slab Light"/>
              <a:ea typeface="Roboto Slab Light"/>
              <a:cs typeface="Roboto Slab Light"/>
              <a:sym typeface="Roboto Slab Light"/>
            </a:endParaRPr>
          </a:p>
          <a:p>
            <a:pPr marL="640080" marR="0" lvl="1" indent="-115570" algn="l" rtl="0">
              <a:lnSpc>
                <a:spcPct val="115000"/>
              </a:lnSpc>
              <a:spcBef>
                <a:spcPts val="600"/>
              </a:spcBef>
              <a:spcAft>
                <a:spcPts val="0"/>
              </a:spcAft>
              <a:buClr>
                <a:srgbClr val="EE2435"/>
              </a:buClr>
              <a:buSzPts val="1100"/>
              <a:buFont typeface="Roboto Slab Light"/>
              <a:buChar char="●"/>
            </a:pPr>
            <a:r>
              <a:rPr lang="en-US" sz="1100" b="0" i="0" u="none" strike="noStrike" cap="none">
                <a:solidFill>
                  <a:srgbClr val="000000"/>
                </a:solidFill>
                <a:latin typeface="Roboto Slab Light"/>
                <a:ea typeface="Roboto Slab Light"/>
                <a:cs typeface="Roboto Slab Light"/>
                <a:sym typeface="Roboto Slab Light"/>
              </a:rPr>
              <a:t>Discuss the city bid to replace the small-scale recyclers/rag pickers with a municipal incinerator.</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6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307" name="Google Shape;307;g3864df10b69_0_220"/>
          <p:cNvSpPr/>
          <p:nvPr/>
        </p:nvSpPr>
        <p:spPr>
          <a:xfrm>
            <a:off x="952464" y="2976355"/>
            <a:ext cx="6174000" cy="4995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10: Managing Coalition Game</a:t>
            </a:r>
            <a:endParaRPr sz="1400" b="0" i="0" u="none" strike="noStrike" cap="none">
              <a:solidFill>
                <a:srgbClr val="000000"/>
              </a:solidFill>
              <a:latin typeface="Gill Sans"/>
              <a:ea typeface="Gill Sans"/>
              <a:cs typeface="Gill Sans"/>
              <a:sym typeface="Gill Sans"/>
            </a:endParaRPr>
          </a:p>
        </p:txBody>
      </p:sp>
      <p:pic>
        <p:nvPicPr>
          <p:cNvPr id="308" name="Google Shape;308;g3864df10b69_0_220" title="IFRC-icons-colour_Unity.png"/>
          <p:cNvPicPr preferRelativeResize="0"/>
          <p:nvPr/>
        </p:nvPicPr>
        <p:blipFill rotWithShape="1">
          <a:blip r:embed="rId3">
            <a:alphaModFix/>
          </a:blip>
          <a:srcRect/>
          <a:stretch/>
        </p:blipFill>
        <p:spPr>
          <a:xfrm>
            <a:off x="412925" y="2957751"/>
            <a:ext cx="498650" cy="536788"/>
          </a:xfrm>
          <a:prstGeom prst="rect">
            <a:avLst/>
          </a:prstGeom>
          <a:noFill/>
          <a:ln>
            <a:noFill/>
          </a:ln>
        </p:spPr>
      </p:pic>
      <p:sp>
        <p:nvSpPr>
          <p:cNvPr id="309" name="Google Shape;309;g3864df10b69_0_220"/>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864df10b69_0_230"/>
          <p:cNvSpPr/>
          <p:nvPr/>
        </p:nvSpPr>
        <p:spPr>
          <a:xfrm>
            <a:off x="692839" y="5548515"/>
            <a:ext cx="6174000" cy="4995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11:  Resilience actions across scales</a:t>
            </a:r>
            <a:endParaRPr sz="1400" b="1" i="0" u="none" strike="noStrike" cap="none">
              <a:solidFill>
                <a:schemeClr val="lt1"/>
              </a:solidFill>
              <a:latin typeface="Montserrat"/>
              <a:ea typeface="Montserrat"/>
              <a:cs typeface="Montserrat"/>
              <a:sym typeface="Montserrat"/>
            </a:endParaRPr>
          </a:p>
        </p:txBody>
      </p:sp>
      <p:sp>
        <p:nvSpPr>
          <p:cNvPr id="316" name="Google Shape;316;g3864df10b69_0_230"/>
          <p:cNvSpPr/>
          <p:nvPr/>
        </p:nvSpPr>
        <p:spPr>
          <a:xfrm>
            <a:off x="459372" y="6123569"/>
            <a:ext cx="6314400" cy="25044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304800" algn="l" rtl="0">
              <a:lnSpc>
                <a:spcPct val="115000"/>
              </a:lnSpc>
              <a:spcBef>
                <a:spcPts val="600"/>
              </a:spcBef>
              <a:spcAft>
                <a:spcPts val="0"/>
              </a:spcAft>
              <a:buClr>
                <a:srgbClr val="000000"/>
              </a:buClr>
              <a:buSzPts val="1200"/>
              <a:buFont typeface="Roboto Slab Light"/>
              <a:buAutoNum type="arabicPeriod"/>
            </a:pPr>
            <a:r>
              <a:rPr lang="en-US" sz="1200" b="0" i="0" u="none" strike="noStrike" cap="none">
                <a:solidFill>
                  <a:srgbClr val="000000"/>
                </a:solidFill>
                <a:latin typeface="Roboto Slab Light"/>
                <a:ea typeface="Roboto Slab Light"/>
                <a:cs typeface="Roboto Slab Light"/>
                <a:sym typeface="Roboto Slab Light"/>
              </a:rPr>
              <a:t>If participants have difficulty identifying interventions at any level, they should discuss how they could find out who would have information about what is happening. Write these questions and possible answers on a different colored sticky note or piece of paper and add them to the chart for the relevant shock or stress and at the appropriate scale.</a:t>
            </a:r>
            <a:endParaRPr sz="1200" b="0" i="0" u="none" strike="noStrike" cap="none">
              <a:solidFill>
                <a:srgbClr val="000000"/>
              </a:solidFill>
              <a:latin typeface="Roboto Slab Light"/>
              <a:ea typeface="Roboto Slab Light"/>
              <a:cs typeface="Roboto Slab Light"/>
              <a:sym typeface="Roboto Slab Light"/>
            </a:endParaRPr>
          </a:p>
          <a:p>
            <a:pPr marL="457200" marR="0" lvl="0" indent="-304800" algn="l" rtl="0">
              <a:lnSpc>
                <a:spcPct val="115000"/>
              </a:lnSpc>
              <a:spcBef>
                <a:spcPts val="1000"/>
              </a:spcBef>
              <a:spcAft>
                <a:spcPts val="0"/>
              </a:spcAft>
              <a:buClr>
                <a:srgbClr val="000000"/>
              </a:buClr>
              <a:buSzPts val="1200"/>
              <a:buFont typeface="Roboto Slab Light"/>
              <a:buAutoNum type="arabicPeriod"/>
            </a:pPr>
            <a:r>
              <a:rPr lang="en-US" sz="1200" b="0" i="0" u="none" strike="noStrike" cap="none">
                <a:solidFill>
                  <a:srgbClr val="000000"/>
                </a:solidFill>
                <a:latin typeface="Roboto Slab Light"/>
                <a:ea typeface="Roboto Slab Light"/>
                <a:cs typeface="Roboto Slab Light"/>
                <a:sym typeface="Roboto Slab Light"/>
              </a:rPr>
              <a:t>Discuss as a group whether follow-up work is needed. If so, identify who will do it and when they will report back to the group.</a:t>
            </a:r>
            <a:endParaRPr sz="12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100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p:txBody>
      </p:sp>
      <p:graphicFrame>
        <p:nvGraphicFramePr>
          <p:cNvPr id="317" name="Google Shape;317;g3864df10b69_0_230"/>
          <p:cNvGraphicFramePr/>
          <p:nvPr/>
        </p:nvGraphicFramePr>
        <p:xfrm>
          <a:off x="557738" y="8342014"/>
          <a:ext cx="3000000" cy="3000000"/>
        </p:xfrm>
        <a:graphic>
          <a:graphicData uri="http://schemas.openxmlformats.org/drawingml/2006/table">
            <a:tbl>
              <a:tblPr>
                <a:noFill/>
                <a:tableStyleId>{306DC683-8829-47B0-8B02-2811016E75AA}</a:tableStyleId>
              </a:tblPr>
              <a:tblGrid>
                <a:gridCol w="1543500">
                  <a:extLst>
                    <a:ext uri="{9D8B030D-6E8A-4147-A177-3AD203B41FA5}">
                      <a16:colId xmlns:a16="http://schemas.microsoft.com/office/drawing/2014/main" val="20000"/>
                    </a:ext>
                  </a:extLst>
                </a:gridCol>
                <a:gridCol w="1678600">
                  <a:extLst>
                    <a:ext uri="{9D8B030D-6E8A-4147-A177-3AD203B41FA5}">
                      <a16:colId xmlns:a16="http://schemas.microsoft.com/office/drawing/2014/main" val="20001"/>
                    </a:ext>
                  </a:extLst>
                </a:gridCol>
                <a:gridCol w="1472600">
                  <a:extLst>
                    <a:ext uri="{9D8B030D-6E8A-4147-A177-3AD203B41FA5}">
                      <a16:colId xmlns:a16="http://schemas.microsoft.com/office/drawing/2014/main" val="20002"/>
                    </a:ext>
                  </a:extLst>
                </a:gridCol>
                <a:gridCol w="1479300">
                  <a:extLst>
                    <a:ext uri="{9D8B030D-6E8A-4147-A177-3AD203B41FA5}">
                      <a16:colId xmlns:a16="http://schemas.microsoft.com/office/drawing/2014/main" val="20003"/>
                    </a:ext>
                  </a:extLst>
                </a:gridCol>
              </a:tblGrid>
              <a:tr h="539400">
                <a:tc>
                  <a:txBody>
                    <a:bodyPr/>
                    <a:lstStyle/>
                    <a:p>
                      <a:pPr marL="91440" marR="0" lvl="0" indent="0" algn="l" rtl="0">
                        <a:lnSpc>
                          <a:spcPct val="100000"/>
                        </a:lnSpc>
                        <a:spcBef>
                          <a:spcPts val="0"/>
                        </a:spcBef>
                        <a:spcAft>
                          <a:spcPts val="0"/>
                        </a:spcAft>
                        <a:buClr>
                          <a:srgbClr val="000000"/>
                        </a:buClr>
                        <a:buSzPts val="1100"/>
                        <a:buFont typeface="Arial"/>
                        <a:buNone/>
                      </a:pPr>
                      <a:r>
                        <a:rPr lang="en-US" sz="1100" u="none" strike="noStrike" cap="none">
                          <a:latin typeface="Montserrat Medium"/>
                          <a:ea typeface="Montserrat Medium"/>
                          <a:cs typeface="Montserrat Medium"/>
                          <a:sym typeface="Montserrat Medium"/>
                        </a:rPr>
                        <a:t>Gr. #.    </a:t>
                      </a:r>
                      <a:endParaRPr sz="1100" u="none" strike="noStrike" cap="none">
                        <a:latin typeface="Montserrat Medium"/>
                        <a:ea typeface="Montserrat Medium"/>
                        <a:cs typeface="Montserrat Medium"/>
                        <a:sym typeface="Montserrat Medium"/>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gridSpan="3">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SHOCK/STRESS:</a:t>
                      </a:r>
                      <a:endParaRPr sz="1100" u="none" strike="noStrike" cap="none">
                        <a:latin typeface="Montserrat Medium"/>
                        <a:ea typeface="Montserrat Medium"/>
                        <a:cs typeface="Montserrat Medium"/>
                        <a:sym typeface="Montserrat Medium"/>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0000"/>
                  </a:ext>
                </a:extLst>
              </a:tr>
              <a:tr h="539400">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 Vulnerable group/area</a:t>
                      </a:r>
                      <a:endParaRPr sz="10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Individual/household/ Community</a:t>
                      </a:r>
                      <a:endParaRPr sz="10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District/City/Province</a:t>
                      </a:r>
                      <a:endParaRPr sz="10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National/Regional</a:t>
                      </a:r>
                      <a:endParaRPr sz="10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1"/>
                  </a:ext>
                </a:extLst>
              </a:tr>
              <a:tr h="539400">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68575" marR="68575" marT="0" marB="0" anchor="ctr">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18" name="Google Shape;318;g3864df10b69_0_230" title="IFRC-icons-colour_Unity.png"/>
          <p:cNvPicPr preferRelativeResize="0"/>
          <p:nvPr/>
        </p:nvPicPr>
        <p:blipFill rotWithShape="1">
          <a:blip r:embed="rId3">
            <a:alphaModFix/>
          </a:blip>
          <a:srcRect/>
          <a:stretch/>
        </p:blipFill>
        <p:spPr>
          <a:xfrm>
            <a:off x="141212" y="5548961"/>
            <a:ext cx="498650" cy="498650"/>
          </a:xfrm>
          <a:prstGeom prst="rect">
            <a:avLst/>
          </a:prstGeom>
          <a:noFill/>
          <a:ln>
            <a:noFill/>
          </a:ln>
        </p:spPr>
      </p:pic>
      <p:pic>
        <p:nvPicPr>
          <p:cNvPr id="319" name="Google Shape;319;g3864df10b69_0_230" title="IMG_0215.JPG"/>
          <p:cNvPicPr preferRelativeResize="0"/>
          <p:nvPr/>
        </p:nvPicPr>
        <p:blipFill rotWithShape="1">
          <a:blip r:embed="rId4">
            <a:alphaModFix/>
          </a:blip>
          <a:srcRect/>
          <a:stretch/>
        </p:blipFill>
        <p:spPr>
          <a:xfrm>
            <a:off x="723775" y="757822"/>
            <a:ext cx="5841951" cy="4381475"/>
          </a:xfrm>
          <a:prstGeom prst="rect">
            <a:avLst/>
          </a:prstGeom>
          <a:noFill/>
          <a:ln>
            <a:noFill/>
          </a:ln>
        </p:spPr>
      </p:pic>
      <p:sp>
        <p:nvSpPr>
          <p:cNvPr id="320" name="Google Shape;320;g3864df10b69_0_230"/>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g3864df10b69_0_239" title="pexels-jochua-rodas-329897098-13863262.jpg"/>
          <p:cNvPicPr preferRelativeResize="0"/>
          <p:nvPr/>
        </p:nvPicPr>
        <p:blipFill rotWithShape="1">
          <a:blip r:embed="rId3">
            <a:alphaModFix/>
          </a:blip>
          <a:srcRect t="6899" b="9058"/>
          <a:stretch/>
        </p:blipFill>
        <p:spPr>
          <a:xfrm>
            <a:off x="-16350" y="-338375"/>
            <a:ext cx="7559674" cy="9531699"/>
          </a:xfrm>
          <a:prstGeom prst="rect">
            <a:avLst/>
          </a:prstGeom>
          <a:noFill/>
          <a:ln>
            <a:noFill/>
          </a:ln>
        </p:spPr>
      </p:pic>
      <p:sp>
        <p:nvSpPr>
          <p:cNvPr id="327" name="Google Shape;327;g3864df10b69_0_239"/>
          <p:cNvSpPr/>
          <p:nvPr/>
        </p:nvSpPr>
        <p:spPr>
          <a:xfrm>
            <a:off x="0" y="987425"/>
            <a:ext cx="7562100" cy="8205900"/>
          </a:xfrm>
          <a:prstGeom prst="rect">
            <a:avLst/>
          </a:prstGeom>
          <a:gradFill>
            <a:gsLst>
              <a:gs pos="0">
                <a:srgbClr val="011E41">
                  <a:alpha val="0"/>
                </a:srgbClr>
              </a:gs>
              <a:gs pos="100000">
                <a:srgbClr val="011E41">
                  <a:alpha val="92549"/>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28" name="Google Shape;328;g3864df10b69_0_239" descr="Logo&#10;&#10;Description automatically generated"/>
          <p:cNvPicPr preferRelativeResize="0"/>
          <p:nvPr/>
        </p:nvPicPr>
        <p:blipFill rotWithShape="1">
          <a:blip r:embed="rId4">
            <a:alphaModFix/>
          </a:blip>
          <a:srcRect/>
          <a:stretch/>
        </p:blipFill>
        <p:spPr>
          <a:xfrm>
            <a:off x="266649" y="262305"/>
            <a:ext cx="1618937" cy="1581594"/>
          </a:xfrm>
          <a:prstGeom prst="rect">
            <a:avLst/>
          </a:prstGeom>
          <a:noFill/>
          <a:ln>
            <a:noFill/>
          </a:ln>
        </p:spPr>
      </p:pic>
      <p:sp>
        <p:nvSpPr>
          <p:cNvPr id="329" name="Google Shape;329;g3864df10b69_0_239"/>
          <p:cNvSpPr txBox="1"/>
          <p:nvPr/>
        </p:nvSpPr>
        <p:spPr>
          <a:xfrm>
            <a:off x="0" y="9876725"/>
            <a:ext cx="7562100" cy="815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60708"/>
              </a:spcBef>
              <a:spcAft>
                <a:spcPts val="0"/>
              </a:spcAft>
              <a:buClr>
                <a:srgbClr val="000000"/>
              </a:buClr>
              <a:buSzPts val="1100"/>
              <a:buFont typeface="Arial"/>
              <a:buNone/>
            </a:pPr>
            <a:r>
              <a:rPr lang="en-US" sz="1100" b="1" i="0" u="none" strike="noStrike" cap="none">
                <a:solidFill>
                  <a:srgbClr val="231F20"/>
                </a:solidFill>
                <a:latin typeface="Open Sans"/>
                <a:ea typeface="Open Sans"/>
                <a:cs typeface="Open Sans"/>
                <a:sym typeface="Open Sans"/>
              </a:rPr>
              <a:t>Follow us: </a:t>
            </a:r>
            <a:endParaRPr sz="1100" b="1" i="0" u="none" strike="noStrike" cap="none">
              <a:solidFill>
                <a:srgbClr val="231F20"/>
              </a:solidFill>
              <a:latin typeface="Open Sans"/>
              <a:ea typeface="Open Sans"/>
              <a:cs typeface="Open Sans"/>
              <a:sym typeface="Open Sans"/>
            </a:endParaRPr>
          </a:p>
          <a:p>
            <a:pPr marL="365760" marR="307681" lvl="0" indent="0" algn="ctr" rtl="0">
              <a:lnSpc>
                <a:spcPct val="100000"/>
              </a:lnSpc>
              <a:spcBef>
                <a:spcPts val="116"/>
              </a:spcBef>
              <a:spcAft>
                <a:spcPts val="0"/>
              </a:spcAft>
              <a:buClr>
                <a:srgbClr val="000000"/>
              </a:buClr>
              <a:buSzPts val="1000"/>
              <a:buFont typeface="Arial"/>
              <a:buNone/>
            </a:pPr>
            <a:r>
              <a:rPr lang="en-US" sz="1000" b="0" i="1" u="sng" strike="noStrike" cap="none">
                <a:solidFill>
                  <a:srgbClr val="FB333E"/>
                </a:solidFill>
                <a:latin typeface="Open Sans"/>
                <a:ea typeface="Open Sans"/>
                <a:cs typeface="Open Sans"/>
                <a:sym typeface="Open Sans"/>
              </a:rPr>
              <a:t>www.ifrc.org </a:t>
            </a:r>
            <a:r>
              <a:rPr lang="en-US" sz="1000" b="0" i="0" u="none" strike="noStrike" cap="none">
                <a:solidFill>
                  <a:srgbClr val="231F20"/>
                </a:solidFill>
                <a:latin typeface="Open Sans"/>
                <a:ea typeface="Open Sans"/>
                <a:cs typeface="Open Sans"/>
                <a:sym typeface="Open Sans"/>
              </a:rPr>
              <a:t>| </a:t>
            </a:r>
            <a:r>
              <a:rPr lang="en-US" sz="1000" b="0" i="1" u="sng" strike="noStrike" cap="none">
                <a:solidFill>
                  <a:srgbClr val="FB333E"/>
                </a:solidFill>
                <a:latin typeface="Open Sans"/>
                <a:ea typeface="Open Sans"/>
                <a:cs typeface="Open Sans"/>
                <a:sym typeface="Open Sans"/>
              </a:rPr>
              <a:t>twitter.com/ifrc </a:t>
            </a:r>
            <a:r>
              <a:rPr lang="en-US" sz="1000" b="0" i="0" u="none" strike="noStrike" cap="none">
                <a:solidFill>
                  <a:srgbClr val="231F20"/>
                </a:solidFill>
                <a:latin typeface="Open Sans"/>
                <a:ea typeface="Open Sans"/>
                <a:cs typeface="Open Sans"/>
                <a:sym typeface="Open Sans"/>
              </a:rPr>
              <a:t>| </a:t>
            </a:r>
            <a:r>
              <a:rPr lang="en-US" sz="1000" b="0" i="1" u="none" strike="noStrike" cap="none">
                <a:solidFill>
                  <a:srgbClr val="FB333E"/>
                </a:solidFill>
                <a:latin typeface="Open Sans"/>
                <a:ea typeface="Open Sans"/>
                <a:cs typeface="Open Sans"/>
                <a:sym typeface="Open Sans"/>
              </a:rPr>
              <a:t>f</a:t>
            </a:r>
            <a:r>
              <a:rPr lang="en-US" sz="1000" b="0" i="1" u="sng" strike="noStrike" cap="none">
                <a:solidFill>
                  <a:srgbClr val="FB333E"/>
                </a:solidFill>
                <a:latin typeface="Open Sans"/>
                <a:ea typeface="Open Sans"/>
                <a:cs typeface="Open Sans"/>
                <a:sym typeface="Open Sans"/>
              </a:rPr>
              <a:t>acebook.com/ifrc </a:t>
            </a:r>
            <a:r>
              <a:rPr lang="en-US" sz="1000" b="0" i="0" u="none" strike="noStrike" cap="none">
                <a:solidFill>
                  <a:srgbClr val="231F20"/>
                </a:solidFill>
                <a:latin typeface="Open Sans"/>
                <a:ea typeface="Open Sans"/>
                <a:cs typeface="Open Sans"/>
                <a:sym typeface="Open Sans"/>
              </a:rPr>
              <a:t>| </a:t>
            </a:r>
            <a:r>
              <a:rPr lang="en-US" sz="1000" b="0" i="1" u="sng" strike="noStrike" cap="none">
                <a:solidFill>
                  <a:srgbClr val="FB333E"/>
                </a:solidFill>
                <a:latin typeface="Open Sans"/>
                <a:ea typeface="Open Sans"/>
                <a:cs typeface="Open Sans"/>
                <a:sym typeface="Open Sans"/>
              </a:rPr>
              <a:t>instagram.com/ifrc </a:t>
            </a:r>
            <a:r>
              <a:rPr lang="en-US" sz="1000" b="0" i="0" u="none" strike="noStrike" cap="none">
                <a:solidFill>
                  <a:srgbClr val="231F20"/>
                </a:solidFill>
                <a:latin typeface="Open Sans"/>
                <a:ea typeface="Open Sans"/>
                <a:cs typeface="Open Sans"/>
                <a:sym typeface="Open Sans"/>
              </a:rPr>
              <a:t>| </a:t>
            </a:r>
            <a:r>
              <a:rPr lang="en-US" sz="1000" b="0" i="1" u="none" strike="noStrike" cap="none">
                <a:solidFill>
                  <a:srgbClr val="FB333E"/>
                </a:solidFill>
                <a:latin typeface="Open Sans"/>
                <a:ea typeface="Open Sans"/>
                <a:cs typeface="Open Sans"/>
                <a:sym typeface="Open Sans"/>
              </a:rPr>
              <a:t>y</a:t>
            </a:r>
            <a:r>
              <a:rPr lang="en-US" sz="1000" b="0" i="1" u="sng" strike="noStrike" cap="none">
                <a:solidFill>
                  <a:srgbClr val="FB333E"/>
                </a:solidFill>
                <a:latin typeface="Open Sans"/>
                <a:ea typeface="Open Sans"/>
                <a:cs typeface="Open Sans"/>
                <a:sym typeface="Open Sans"/>
              </a:rPr>
              <a:t>outube.com/user/ifrc </a:t>
            </a:r>
            <a:r>
              <a:rPr lang="en-US" sz="1000" b="0" i="0" u="none" strike="noStrike" cap="none">
                <a:solidFill>
                  <a:srgbClr val="231F20"/>
                </a:solidFill>
                <a:latin typeface="Open Sans"/>
                <a:ea typeface="Open Sans"/>
                <a:cs typeface="Open Sans"/>
                <a:sym typeface="Open Sans"/>
              </a:rPr>
              <a:t>| </a:t>
            </a:r>
            <a:r>
              <a:rPr lang="en-US" sz="1000" b="0" i="1" u="sng" strike="noStrike" cap="none">
                <a:solidFill>
                  <a:srgbClr val="FB333E"/>
                </a:solidFill>
                <a:latin typeface="Open Sans"/>
                <a:ea typeface="Open Sans"/>
                <a:cs typeface="Open Sans"/>
                <a:sym typeface="Open Sans"/>
              </a:rPr>
              <a:t>tiktok.com/@ifrc</a:t>
            </a:r>
            <a:endParaRPr sz="2315" b="0" i="0" u="none" strike="noStrike" cap="none">
              <a:solidFill>
                <a:srgbClr val="282B36"/>
              </a:solidFill>
              <a:latin typeface="Gill Sans"/>
              <a:ea typeface="Gill Sans"/>
              <a:cs typeface="Gill Sans"/>
              <a:sym typeface="Gill Sans"/>
            </a:endParaRPr>
          </a:p>
        </p:txBody>
      </p:sp>
      <p:sp>
        <p:nvSpPr>
          <p:cNvPr id="330" name="Google Shape;330;g3864df10b69_0_239"/>
          <p:cNvSpPr/>
          <p:nvPr/>
        </p:nvSpPr>
        <p:spPr>
          <a:xfrm>
            <a:off x="599091" y="6053463"/>
            <a:ext cx="6361500" cy="150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600" b="1" i="0" u="none" strike="noStrike" cap="none">
                <a:solidFill>
                  <a:schemeClr val="lt1"/>
                </a:solidFill>
                <a:latin typeface="Montserrat"/>
                <a:ea typeface="Montserrat"/>
                <a:cs typeface="Montserrat"/>
                <a:sym typeface="Montserrat"/>
              </a:rPr>
              <a:t>City-wide Risk Assessment and tools</a:t>
            </a:r>
            <a:endParaRPr sz="36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lt1"/>
              </a:solidFill>
              <a:latin typeface="Montserrat"/>
              <a:ea typeface="Montserrat"/>
              <a:cs typeface="Montserrat"/>
              <a:sym typeface="Montserrat"/>
            </a:endParaRPr>
          </a:p>
        </p:txBody>
      </p:sp>
      <p:sp>
        <p:nvSpPr>
          <p:cNvPr id="331" name="Google Shape;331;g3864df10b69_0_239"/>
          <p:cNvSpPr/>
          <p:nvPr/>
        </p:nvSpPr>
        <p:spPr>
          <a:xfrm>
            <a:off x="592350" y="7294236"/>
            <a:ext cx="5696400" cy="5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EFFFE"/>
                </a:solidFill>
                <a:latin typeface="Montserrat"/>
                <a:ea typeface="Montserrat"/>
                <a:cs typeface="Montserrat"/>
                <a:sym typeface="Montserrat"/>
              </a:rPr>
              <a:t>A toolkit to design and operationalise participatory urban community resilience programmes</a:t>
            </a: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3864df10b69_0_115"/>
          <p:cNvSpPr/>
          <p:nvPr/>
        </p:nvSpPr>
        <p:spPr>
          <a:xfrm>
            <a:off x="555625" y="2550717"/>
            <a:ext cx="5483400" cy="15489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15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Choose the sessions that fits into your context, adjust the duration and add breaks as needed. Some of the sessions can be repeated in different workshops and as needed for instance if the composition of the coalition changes or there is a delay in the process.</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15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Choose ice breakers/games/activities that are appropriate for the context. Make sure that the results will encourage participants  from different organizations to sit on the same table ensuring good mix.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177" name="Google Shape;177;g3864df10b69_0_115"/>
          <p:cNvSpPr txBox="1"/>
          <p:nvPr/>
        </p:nvSpPr>
        <p:spPr>
          <a:xfrm>
            <a:off x="555625" y="983192"/>
            <a:ext cx="5483400" cy="1462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60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Recommended sessions and group exercises for the </a:t>
            </a:r>
            <a:endParaRPr sz="28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CWRA Workshops</a:t>
            </a:r>
            <a:endParaRPr sz="2800" b="0" i="0" u="none" strike="noStrike" cap="none">
              <a:solidFill>
                <a:srgbClr val="000000"/>
              </a:solidFill>
              <a:latin typeface="Montserrat"/>
              <a:ea typeface="Montserrat"/>
              <a:cs typeface="Montserrat"/>
              <a:sym typeface="Montserrat"/>
            </a:endParaRPr>
          </a:p>
        </p:txBody>
      </p:sp>
      <p:graphicFrame>
        <p:nvGraphicFramePr>
          <p:cNvPr id="178" name="Google Shape;178;g3864df10b69_0_115"/>
          <p:cNvGraphicFramePr/>
          <p:nvPr/>
        </p:nvGraphicFramePr>
        <p:xfrm>
          <a:off x="555613" y="4292180"/>
          <a:ext cx="3000000" cy="3000000"/>
        </p:xfrm>
        <a:graphic>
          <a:graphicData uri="http://schemas.openxmlformats.org/drawingml/2006/table">
            <a:tbl>
              <a:tblPr>
                <a:noFill/>
                <a:tableStyleId>{306DC683-8829-47B0-8B02-2811016E75AA}</a:tableStyleId>
              </a:tblPr>
              <a:tblGrid>
                <a:gridCol w="490975">
                  <a:extLst>
                    <a:ext uri="{9D8B030D-6E8A-4147-A177-3AD203B41FA5}">
                      <a16:colId xmlns:a16="http://schemas.microsoft.com/office/drawing/2014/main" val="20000"/>
                    </a:ext>
                  </a:extLst>
                </a:gridCol>
                <a:gridCol w="981525">
                  <a:extLst>
                    <a:ext uri="{9D8B030D-6E8A-4147-A177-3AD203B41FA5}">
                      <a16:colId xmlns:a16="http://schemas.microsoft.com/office/drawing/2014/main" val="20001"/>
                    </a:ext>
                  </a:extLst>
                </a:gridCol>
                <a:gridCol w="999175">
                  <a:extLst>
                    <a:ext uri="{9D8B030D-6E8A-4147-A177-3AD203B41FA5}">
                      <a16:colId xmlns:a16="http://schemas.microsoft.com/office/drawing/2014/main" val="20002"/>
                    </a:ext>
                  </a:extLst>
                </a:gridCol>
                <a:gridCol w="4138800">
                  <a:extLst>
                    <a:ext uri="{9D8B030D-6E8A-4147-A177-3AD203B41FA5}">
                      <a16:colId xmlns:a16="http://schemas.microsoft.com/office/drawing/2014/main" val="20003"/>
                    </a:ext>
                  </a:extLst>
                </a:gridCol>
              </a:tblGrid>
              <a:tr h="370625">
                <a:tc gridSpan="4">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011E41"/>
                          </a:solidFill>
                          <a:latin typeface="Montserrat"/>
                          <a:ea typeface="Montserrat"/>
                          <a:cs typeface="Montserrat"/>
                          <a:sym typeface="Montserrat"/>
                        </a:rPr>
                        <a:t>Agenda</a:t>
                      </a:r>
                      <a:endParaRPr sz="1000" b="1" u="none" strike="noStrike" cap="none">
                        <a:solidFill>
                          <a:srgbClr val="011E41"/>
                        </a:solidFill>
                        <a:latin typeface="Roboto Slab"/>
                        <a:ea typeface="Roboto Slab"/>
                        <a:cs typeface="Roboto Slab"/>
                        <a:sym typeface="Roboto Slab"/>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CH"/>
                    </a:p>
                  </a:txBody>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0000"/>
                  </a:ext>
                </a:extLst>
              </a:tr>
              <a:tr h="1798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Time</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Session</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Format</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Description and notes</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1"/>
                  </a:ext>
                </a:extLst>
              </a:tr>
              <a:tr h="498100">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Setting the scene</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Ensure the room has tables to enable group work.  Find creative ways </a:t>
                      </a:r>
                      <a:r>
                        <a:rPr lang="en-US" sz="1000" b="1" u="none" strike="noStrike" cap="none">
                          <a:latin typeface="Montserrat"/>
                          <a:ea typeface="Montserrat"/>
                          <a:cs typeface="Montserrat"/>
                          <a:sym typeface="Montserrat"/>
                        </a:rPr>
                        <a:t>to form the groups with a good mixture of participants from different organizations and backgrounds.</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2"/>
                  </a:ext>
                </a:extLst>
              </a:tr>
              <a:tr h="4981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10’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Workshop purpose agenda </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Facilitator</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Write daily agenda on a flipchart each day and go over it in the morning and at the end to see if the agenda is completed.</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3"/>
                  </a:ext>
                </a:extLst>
              </a:tr>
              <a:tr h="17138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30’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Building the foundation: Key Concepts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Presentation</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The objective is to go over the basics of urban risk and climate change and key concepts e.g. adaptation, mitigation, heat urban, city facts etc. If needed invite external experts to cover this session.</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RECOMMENDED: You can design the session as TRUE or FALSE by introducing set of statements and asking the participants if they think it is true or false.  Ask one person from the groups who answered true or false to explain why they answered that way. It creates a group dynamic right from the </a:t>
                      </a:r>
                      <a:r>
                        <a:rPr lang="en-US" sz="1000" u="none" strike="noStrike" cap="none">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start</a:t>
                      </a:r>
                      <a:r>
                        <a:rPr lang="en-US" sz="1000" u="none" strike="noStrike" cap="none">
                          <a:latin typeface="Montserrat"/>
                          <a:ea typeface="Montserrat"/>
                          <a:cs typeface="Montserrat"/>
                          <a:sym typeface="Montserrat"/>
                        </a:rPr>
                        <a:t>. </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4"/>
                  </a:ext>
                </a:extLst>
              </a:tr>
              <a:tr h="4981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How well we know our city?</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 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will need pre-workshop preparation. See the description for group exercise #1</a:t>
                      </a:r>
                      <a:r>
                        <a:rPr lang="en-US" sz="1000" u="none" strike="noStrike" cap="none">
                          <a:solidFill>
                            <a:schemeClr val="accent5"/>
                          </a:solidFill>
                          <a:latin typeface="Montserrat"/>
                          <a:ea typeface="Montserrat"/>
                          <a:cs typeface="Montserrat"/>
                          <a:sym typeface="Montserrat"/>
                        </a:rPr>
                        <a:t> </a:t>
                      </a:r>
                      <a:r>
                        <a:rPr lang="en-US" sz="1000" u="sng" strike="noStrike" cap="none">
                          <a:solidFill>
                            <a:schemeClr val="accent5"/>
                          </a:solidFill>
                          <a:latin typeface="Montserrat"/>
                          <a:ea typeface="Montserrat"/>
                          <a:cs typeface="Montserrat"/>
                          <a:sym typeface="Montserrat"/>
                          <a:hlinkClick r:id="rId3" action="ppaction://hlinksldjump">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(link below).</a:t>
                      </a:r>
                      <a:endParaRPr sz="1000" u="none" strike="noStrike" cap="none">
                        <a:solidFill>
                          <a:schemeClr val="accent5"/>
                        </a:solidFill>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5"/>
                  </a:ext>
                </a:extLst>
              </a:tr>
              <a:tr h="4981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40’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What is happening in our city?</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activity is to identify the positive and negative trends the participants observe in the last 20 years in the city. See the description for group exercise #2 </a:t>
                      </a:r>
                      <a:r>
                        <a:rPr lang="en-US" sz="1000" u="sng" strike="noStrike" cap="none">
                          <a:solidFill>
                            <a:schemeClr val="accent5"/>
                          </a:solidFill>
                          <a:latin typeface="Montserrat"/>
                          <a:ea typeface="Montserrat"/>
                          <a:cs typeface="Montserrat"/>
                          <a:sym typeface="Montserrat"/>
                          <a:hlinkClick r:id="rId4" action="ppaction://hlinksldjump">
                            <a:extLst>
                              <a:ext uri="{A12FA001-AC4F-418D-AE19-62706E023703}">
                                <ahyp:hlinkClr xmlns:ahyp="http://schemas.microsoft.com/office/drawing/2018/hyperlinkcolor" val="tx"/>
                              </a:ext>
                            </a:extLst>
                          </a:hlinkClick>
                        </a:rPr>
                        <a:t>(link below).</a:t>
                      </a:r>
                      <a:endParaRPr sz="1000" u="none" strike="noStrike" cap="none">
                        <a:solidFill>
                          <a:schemeClr val="accent5"/>
                        </a:solidFill>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6"/>
                  </a:ext>
                </a:extLst>
              </a:tr>
              <a:tr h="1120775">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15’</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Systems thinking/resilience </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Presentation</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session is to introduce the basics of system thinking and concept of resilience in urban settings. The facilitator can ask about the word for "resilience" in local language and have a discussion about what it means. </a:t>
                      </a:r>
                      <a:endParaRPr sz="1000" u="none" strike="noStrike" cap="none">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marR="0" lvl="0" indent="0" algn="just" rtl="0">
                        <a:lnSpc>
                          <a:spcPct val="100000"/>
                        </a:lnSpc>
                        <a:spcBef>
                          <a:spcPts val="240"/>
                        </a:spcBef>
                        <a:spcAft>
                          <a:spcPts val="0"/>
                        </a:spcAft>
                        <a:buClr>
                          <a:srgbClr val="000000"/>
                        </a:buClr>
                        <a:buSzPts val="1000"/>
                        <a:buFont typeface="Arial"/>
                        <a:buNone/>
                      </a:pPr>
                      <a:br>
                        <a:rPr lang="en-US" sz="1000" u="none" strike="noStrike" cap="none">
                          <a:latin typeface="Montserrat"/>
                          <a:ea typeface="Montserrat"/>
                          <a:cs typeface="Montserrat"/>
                          <a:sym typeface="Montserrat"/>
                        </a:rPr>
                      </a:b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7"/>
                  </a:ext>
                </a:extLst>
              </a:tr>
            </a:tbl>
          </a:graphicData>
        </a:graphic>
      </p:graphicFrame>
      <p:sp>
        <p:nvSpPr>
          <p:cNvPr id="179" name="Google Shape;179;g3864df10b69_0_115"/>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aphicFrame>
        <p:nvGraphicFramePr>
          <p:cNvPr id="184" name="Google Shape;184;g3864df10b69_0_121"/>
          <p:cNvGraphicFramePr/>
          <p:nvPr/>
        </p:nvGraphicFramePr>
        <p:xfrm>
          <a:off x="555638" y="976689"/>
          <a:ext cx="3000000" cy="3000000"/>
        </p:xfrm>
        <a:graphic>
          <a:graphicData uri="http://schemas.openxmlformats.org/drawingml/2006/table">
            <a:tbl>
              <a:tblPr>
                <a:noFill/>
                <a:tableStyleId>{306DC683-8829-47B0-8B02-2811016E75AA}</a:tableStyleId>
              </a:tblPr>
              <a:tblGrid>
                <a:gridCol w="557950">
                  <a:extLst>
                    <a:ext uri="{9D8B030D-6E8A-4147-A177-3AD203B41FA5}">
                      <a16:colId xmlns:a16="http://schemas.microsoft.com/office/drawing/2014/main" val="20000"/>
                    </a:ext>
                  </a:extLst>
                </a:gridCol>
                <a:gridCol w="914900">
                  <a:extLst>
                    <a:ext uri="{9D8B030D-6E8A-4147-A177-3AD203B41FA5}">
                      <a16:colId xmlns:a16="http://schemas.microsoft.com/office/drawing/2014/main" val="20001"/>
                    </a:ext>
                  </a:extLst>
                </a:gridCol>
                <a:gridCol w="999375">
                  <a:extLst>
                    <a:ext uri="{9D8B030D-6E8A-4147-A177-3AD203B41FA5}">
                      <a16:colId xmlns:a16="http://schemas.microsoft.com/office/drawing/2014/main" val="20002"/>
                    </a:ext>
                  </a:extLst>
                </a:gridCol>
                <a:gridCol w="4139775">
                  <a:extLst>
                    <a:ext uri="{9D8B030D-6E8A-4147-A177-3AD203B41FA5}">
                      <a16:colId xmlns:a16="http://schemas.microsoft.com/office/drawing/2014/main" val="20003"/>
                    </a:ext>
                  </a:extLst>
                </a:gridCol>
              </a:tblGrid>
              <a:tr h="356375">
                <a:tc grid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11E41"/>
                          </a:solidFill>
                          <a:latin typeface="Montserrat"/>
                          <a:ea typeface="Montserrat"/>
                          <a:cs typeface="Montserrat"/>
                          <a:sym typeface="Montserrat"/>
                        </a:rPr>
                        <a:t>Agenda</a:t>
                      </a:r>
                      <a:endParaRPr sz="1100" b="1" u="none" strike="noStrike" cap="none">
                        <a:solidFill>
                          <a:srgbClr val="011E41"/>
                        </a:solidFill>
                        <a:latin typeface="Montserrat"/>
                        <a:ea typeface="Montserrat"/>
                        <a:cs typeface="Montserrat"/>
                        <a:sym typeface="Montserra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CH"/>
                    </a:p>
                  </a:txBody>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0000"/>
                  </a:ext>
                </a:extLst>
              </a:tr>
              <a:tr h="322025">
                <a:tc>
                  <a:txBody>
                    <a:bodyPr/>
                    <a:lstStyle/>
                    <a:p>
                      <a:pPr marL="0" marR="0" lvl="0" indent="0" algn="just" rtl="0">
                        <a:lnSpc>
                          <a:spcPct val="100000"/>
                        </a:lnSpc>
                        <a:spcBef>
                          <a:spcPts val="0"/>
                        </a:spcBef>
                        <a:spcAft>
                          <a:spcPts val="0"/>
                        </a:spcAft>
                        <a:buClr>
                          <a:srgbClr val="000000"/>
                        </a:buClr>
                        <a:buSzPts val="1100"/>
                        <a:buFont typeface="Arial"/>
                        <a:buNone/>
                      </a:pPr>
                      <a:r>
                        <a:rPr lang="en-US" sz="1100" b="1" u="none" strike="noStrike" cap="none">
                          <a:solidFill>
                            <a:srgbClr val="EE2435"/>
                          </a:solidFill>
                          <a:latin typeface="Montserrat"/>
                          <a:ea typeface="Montserrat"/>
                          <a:cs typeface="Montserrat"/>
                          <a:sym typeface="Montserrat"/>
                        </a:rPr>
                        <a:t>Time</a:t>
                      </a:r>
                      <a:endParaRPr sz="11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n-US" sz="1100" b="1" u="none" strike="noStrike" cap="none">
                          <a:solidFill>
                            <a:srgbClr val="EE2435"/>
                          </a:solidFill>
                          <a:latin typeface="Montserrat"/>
                          <a:ea typeface="Montserrat"/>
                          <a:cs typeface="Montserrat"/>
                          <a:sym typeface="Montserrat"/>
                        </a:rPr>
                        <a:t>Session</a:t>
                      </a:r>
                      <a:endParaRPr sz="11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n-US" sz="1100" b="1" u="none" strike="noStrike" cap="none">
                          <a:solidFill>
                            <a:srgbClr val="EE2435"/>
                          </a:solidFill>
                          <a:latin typeface="Montserrat"/>
                          <a:ea typeface="Montserrat"/>
                          <a:cs typeface="Montserrat"/>
                          <a:sym typeface="Montserrat"/>
                        </a:rPr>
                        <a:t>Format</a:t>
                      </a:r>
                      <a:endParaRPr sz="11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n-US" sz="1100" b="1" u="none" strike="noStrike" cap="none">
                          <a:solidFill>
                            <a:srgbClr val="EE2435"/>
                          </a:solidFill>
                          <a:latin typeface="Montserrat"/>
                          <a:ea typeface="Montserrat"/>
                          <a:cs typeface="Montserrat"/>
                          <a:sym typeface="Montserrat"/>
                        </a:rPr>
                        <a:t>Description and notes</a:t>
                      </a:r>
                      <a:endParaRPr sz="11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1"/>
                  </a:ext>
                </a:extLst>
              </a:tr>
              <a:tr h="1253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Working together</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Presentation</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To introduce the concept and benefits of coalition, the expectations. Prepare </a:t>
                      </a:r>
                      <a:r>
                        <a:rPr lang="en-US" sz="1000" u="none" strike="noStrike" cap="none">
                          <a:solidFill>
                            <a:schemeClr val="accent5"/>
                          </a:solidFill>
                          <a:latin typeface="Montserrat"/>
                          <a:ea typeface="Montserrat"/>
                          <a:cs typeface="Montserrat"/>
                          <a:sym typeface="Montserrat"/>
                        </a:rPr>
                        <a:t>slides from the Coalition Building guide </a:t>
                      </a:r>
                      <a:r>
                        <a:rPr lang="en-US" sz="1000" u="sng" strike="noStrike" cap="none">
                          <a:solidFill>
                            <a:schemeClr val="accent5"/>
                          </a:solidFill>
                          <a:latin typeface="Montserrat"/>
                          <a:ea typeface="Montserrat"/>
                          <a:cs typeface="Montserrat"/>
                          <a:sym typeface="Montserrat"/>
                          <a:hlinkClick r:id="rId3" action="ppaction://hlinksldjump">
                            <a:extLst>
                              <a:ext uri="{A12FA001-AC4F-418D-AE19-62706E023703}">
                                <ahyp:hlinkClr xmlns:ahyp="http://schemas.microsoft.com/office/drawing/2018/hyperlinkcolor" val="tx"/>
                              </a:ext>
                            </a:extLst>
                          </a:hlinkClick>
                        </a:rPr>
                        <a:t>(link)</a:t>
                      </a:r>
                      <a:r>
                        <a:rPr lang="en-US" sz="1000" u="none" strike="noStrike" cap="none">
                          <a:solidFill>
                            <a:schemeClr val="accent5"/>
                          </a:solidFill>
                          <a:latin typeface="Montserrat"/>
                          <a:ea typeface="Montserrat"/>
                          <a:cs typeface="Montserrat"/>
                          <a:sym typeface="Montserrat"/>
                        </a:rPr>
                        <a:t>. </a:t>
                      </a:r>
                      <a:endParaRPr sz="1000" u="none" strike="noStrike" cap="none">
                        <a:solidFill>
                          <a:schemeClr val="accent5"/>
                        </a:solidFill>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RECOMMENDED: You can design the session as TRUE or FALSE by introducing set of statements and asking the participants if they think it is true or false.  Ask one person from the groups who answered true or false to explain why they answered that way. </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2"/>
                  </a:ext>
                </a:extLst>
              </a:tr>
              <a:tr h="4918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Resilience vision for my city</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The aim is to come up with a collective resilience vision and pathways for the city. See the description for group exercise #3 </a:t>
                      </a:r>
                      <a:r>
                        <a:rPr lang="en-US" sz="1000" u="sng" strike="noStrike" cap="none">
                          <a:solidFill>
                            <a:schemeClr val="hlink"/>
                          </a:solidFill>
                          <a:latin typeface="Montserrat"/>
                          <a:ea typeface="Montserrat"/>
                          <a:cs typeface="Montserrat"/>
                          <a:sym typeface="Montserrat"/>
                          <a:hlinkClick r:id="rId4" action="ppaction://hlinksldjump"/>
                        </a:rPr>
                        <a:t>(</a:t>
                      </a:r>
                      <a:r>
                        <a:rPr lang="en-US" sz="1000" u="sng" strike="noStrike" cap="none">
                          <a:solidFill>
                            <a:schemeClr val="hlink"/>
                          </a:solidFill>
                          <a:latin typeface="Montserrat"/>
                          <a:ea typeface="Montserrat"/>
                          <a:cs typeface="Montserrat"/>
                          <a:sym typeface="Montserrat"/>
                          <a:hlinkClick r:id="rId4" action="ppaction://hlinksldjump"/>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link below).</a:t>
                      </a:r>
                      <a:endParaRPr sz="1000" u="none" strike="noStrike" cap="none">
                        <a:solidFill>
                          <a:schemeClr val="accent5"/>
                        </a:solidFill>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3"/>
                  </a:ext>
                </a:extLst>
              </a:tr>
              <a:tr h="4918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Barriers to resilience</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To facilitate a discussion around the physical and social barriers to realize the agreed resilience vision and pathways. See the description for group exercise #4 </a:t>
                      </a:r>
                      <a:r>
                        <a:rPr lang="en-US" sz="1000" u="sng" strike="noStrike" cap="none">
                          <a:solidFill>
                            <a:schemeClr val="hlink"/>
                          </a:solidFill>
                          <a:latin typeface="Montserrat"/>
                          <a:ea typeface="Montserrat"/>
                          <a:cs typeface="Montserrat"/>
                          <a:sym typeface="Montserrat"/>
                          <a:hlinkClick r:id="rId5" action="ppaction://hlinksldjump"/>
                        </a:rPr>
                        <a:t>(link below)</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4"/>
                  </a:ext>
                </a:extLst>
              </a:tr>
              <a:tr h="1165150">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30’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Mapping city systems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To have each group produce a map of city systems using different materials. </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activity requires bringing into the room various materials, e.g. ropes, blocks, toys etc. to be used to create three dimensional maps.</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See the description for group exercise #5 </a:t>
                      </a:r>
                      <a:r>
                        <a:rPr lang="en-US" sz="1000" u="sng" strike="noStrike" cap="none">
                          <a:solidFill>
                            <a:schemeClr val="hlink"/>
                          </a:solidFill>
                          <a:latin typeface="Montserrat"/>
                          <a:ea typeface="Montserrat"/>
                          <a:cs typeface="Montserrat"/>
                          <a:sym typeface="Montserrat"/>
                          <a:hlinkClick r:id="rId6" action="ppaction://hlinksldjump"/>
                        </a:rPr>
                        <a:t>(link below).</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REMIND them "not to use digital maps". </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5"/>
                  </a:ext>
                </a:extLst>
              </a:tr>
              <a:tr h="638175">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50’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Mapping priority shocks and stresses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Using pre-drawn charts, each will identify shocks and stresses that affects the city. See the description for group exercise #6 </a:t>
                      </a:r>
                      <a:r>
                        <a:rPr lang="en-US" sz="1000" u="sng" strike="noStrike" cap="none">
                          <a:solidFill>
                            <a:schemeClr val="hlink"/>
                          </a:solidFill>
                          <a:latin typeface="Montserrat"/>
                          <a:ea typeface="Montserrat"/>
                          <a:cs typeface="Montserrat"/>
                          <a:sym typeface="Montserrat"/>
                          <a:hlinkClick r:id="rId7" action="ppaction://hlinksldjump"/>
                        </a:rPr>
                        <a:t>(link below).</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6"/>
                  </a:ext>
                </a:extLst>
              </a:tr>
              <a:tr h="177995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3 hrs</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Learning to see city systems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Field Visit</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Depending on your time constraints, identify one or more locations in the city where there is a lot of activity and systems to observe. See the description for group exercise #7 </a:t>
                      </a:r>
                      <a:r>
                        <a:rPr lang="en-US" sz="1000" u="sng" strike="noStrike" cap="none">
                          <a:solidFill>
                            <a:schemeClr val="hlink"/>
                          </a:solidFill>
                          <a:latin typeface="Montserrat"/>
                          <a:ea typeface="Montserrat"/>
                          <a:cs typeface="Montserrat"/>
                          <a:sym typeface="Montserrat"/>
                          <a:hlinkClick r:id="rId8" action="ppaction://hlinksldjump"/>
                        </a:rPr>
                        <a:t>(link below).</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activity requires prior preparation and, in some cases, necessitates consent of the community e.g. when visiting informal settlements or marginalized communities. </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Allow 10 minutes for briefing the participation before the field visit and 20 minutes for debriefing after returning to the venue.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7"/>
                  </a:ext>
                </a:extLst>
              </a:tr>
              <a:tr h="142865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30’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Impacts of the top 3 shocks and stresses on systems and people</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To identify the top 3 shocks and stresses, the facilitator will consolidate all the entries from the group exercise for “Mapping priority shocks and stresses” into one chart, ask participants to discuss and vote for the most important ones they think the project should address.  </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Ask each group to comment on one of the other group's work (What they liked/agree/didn't agree/think differently). See the description for group exercise #8 </a:t>
                      </a:r>
                      <a:r>
                        <a:rPr lang="en-US" sz="1000" u="sng" strike="noStrike" cap="none">
                          <a:solidFill>
                            <a:schemeClr val="hlink"/>
                          </a:solidFill>
                          <a:latin typeface="Montserrat"/>
                          <a:ea typeface="Montserrat"/>
                          <a:cs typeface="Montserrat"/>
                          <a:sym typeface="Montserrat"/>
                          <a:hlinkClick r:id="rId9" action="ppaction://hlinksldjump"/>
                        </a:rPr>
                        <a:t>(link below)</a:t>
                      </a:r>
                      <a:r>
                        <a:rPr lang="en-US" sz="1000" u="none" strike="noStrike" cap="none">
                          <a:solidFill>
                            <a:schemeClr val="hlink"/>
                          </a:solidFill>
                          <a:uFill>
                            <a:noFill/>
                          </a:uFill>
                          <a:latin typeface="Montserrat"/>
                          <a:ea typeface="Montserrat"/>
                          <a:cs typeface="Montserrat"/>
                          <a:sym typeface="Montserrat"/>
                          <a:hlinkClick r:id="rId9" action="ppaction://hlinksldjump"/>
                        </a:rPr>
                        <a:t>.</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8"/>
                  </a:ext>
                </a:extLst>
              </a:tr>
              <a:tr h="638175">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Stakeholder mapping</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session is to map who is doing what in the city, who are the key actors that might be working on the areas that are relevant to the discussions so far. See the description for group exercise #9 </a:t>
                      </a:r>
                      <a:r>
                        <a:rPr lang="en-US" sz="1000" u="sng" strike="noStrike" cap="none">
                          <a:solidFill>
                            <a:schemeClr val="hlink"/>
                          </a:solidFill>
                          <a:latin typeface="Montserrat"/>
                          <a:ea typeface="Montserrat"/>
                          <a:cs typeface="Montserrat"/>
                          <a:sym typeface="Montserrat"/>
                          <a:hlinkClick r:id="rId9" action="ppaction://hlinksldjump"/>
                        </a:rPr>
                        <a:t>(link below).</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9"/>
                  </a:ext>
                </a:extLst>
              </a:tr>
            </a:tbl>
          </a:graphicData>
        </a:graphic>
      </p:graphicFrame>
      <p:sp>
        <p:nvSpPr>
          <p:cNvPr id="185" name="Google Shape;185;g3864df10b69_0_121"/>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aphicFrame>
        <p:nvGraphicFramePr>
          <p:cNvPr id="190" name="Google Shape;190;g3864df10b69_0_125"/>
          <p:cNvGraphicFramePr/>
          <p:nvPr/>
        </p:nvGraphicFramePr>
        <p:xfrm>
          <a:off x="392038" y="976664"/>
          <a:ext cx="3000000" cy="3000000"/>
        </p:xfrm>
        <a:graphic>
          <a:graphicData uri="http://schemas.openxmlformats.org/drawingml/2006/table">
            <a:tbl>
              <a:tblPr>
                <a:noFill/>
                <a:tableStyleId>{306DC683-8829-47B0-8B02-2811016E75AA}</a:tableStyleId>
              </a:tblPr>
              <a:tblGrid>
                <a:gridCol w="503250">
                  <a:extLst>
                    <a:ext uri="{9D8B030D-6E8A-4147-A177-3AD203B41FA5}">
                      <a16:colId xmlns:a16="http://schemas.microsoft.com/office/drawing/2014/main" val="20000"/>
                    </a:ext>
                  </a:extLst>
                </a:gridCol>
                <a:gridCol w="1154875">
                  <a:extLst>
                    <a:ext uri="{9D8B030D-6E8A-4147-A177-3AD203B41FA5}">
                      <a16:colId xmlns:a16="http://schemas.microsoft.com/office/drawing/2014/main" val="20001"/>
                    </a:ext>
                  </a:extLst>
                </a:gridCol>
                <a:gridCol w="1015525">
                  <a:extLst>
                    <a:ext uri="{9D8B030D-6E8A-4147-A177-3AD203B41FA5}">
                      <a16:colId xmlns:a16="http://schemas.microsoft.com/office/drawing/2014/main" val="20002"/>
                    </a:ext>
                  </a:extLst>
                </a:gridCol>
                <a:gridCol w="4101950">
                  <a:extLst>
                    <a:ext uri="{9D8B030D-6E8A-4147-A177-3AD203B41FA5}">
                      <a16:colId xmlns:a16="http://schemas.microsoft.com/office/drawing/2014/main" val="20003"/>
                    </a:ext>
                  </a:extLst>
                </a:gridCol>
              </a:tblGrid>
              <a:tr h="381000">
                <a:tc gridSpan="4">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011E41"/>
                          </a:solidFill>
                          <a:latin typeface="Montserrat"/>
                          <a:ea typeface="Montserrat"/>
                          <a:cs typeface="Montserrat"/>
                          <a:sym typeface="Montserrat"/>
                        </a:rPr>
                        <a:t>Agenda</a:t>
                      </a:r>
                      <a:endParaRPr sz="1000" b="1" u="none" strike="noStrike" cap="none">
                        <a:solidFill>
                          <a:srgbClr val="011E41"/>
                        </a:solidFill>
                        <a:latin typeface="Montserrat"/>
                        <a:ea typeface="Montserrat"/>
                        <a:cs typeface="Montserrat"/>
                        <a:sym typeface="Montserra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CH"/>
                    </a:p>
                  </a:txBody>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0000"/>
                  </a:ext>
                </a:extLst>
              </a:tr>
              <a:tr h="184825">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Time</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Session</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Format</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Description and notes</a:t>
                      </a:r>
                      <a:endParaRPr sz="1000" b="1" u="none" strike="noStrike" cap="none">
                        <a:solidFill>
                          <a:srgbClr val="EE2435"/>
                        </a:solidFill>
                        <a:latin typeface="Montserrat"/>
                        <a:ea typeface="Montserrat"/>
                        <a:cs typeface="Montserrat"/>
                        <a:sym typeface="Montserrat"/>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45’</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Managing the Coalition role-play game</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is a game aims to share perspectives on managing coalitions and the benefits and limitations of coalitions. See the description for group exercise #10 </a:t>
                      </a:r>
                      <a:r>
                        <a:rPr lang="en-US" sz="1000" u="sng" strike="noStrike" cap="none">
                          <a:solidFill>
                            <a:schemeClr val="hlink"/>
                          </a:solidFill>
                          <a:latin typeface="Montserrat"/>
                          <a:ea typeface="Montserrat"/>
                          <a:cs typeface="Montserrat"/>
                          <a:sym typeface="Montserrat"/>
                          <a:hlinkClick r:id="rId3" action="ppaction://hlinksldjump"/>
                        </a:rPr>
                        <a:t>(link below).</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 30’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Resilience actions to take across scales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 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 To map actions currently being taken to address the top three shocks and stresses identified in the city. See the description for group exercise #11 </a:t>
                      </a:r>
                      <a:r>
                        <a:rPr lang="en-US" sz="1000" u="sng" strike="noStrike" cap="none">
                          <a:solidFill>
                            <a:schemeClr val="hlink"/>
                          </a:solidFill>
                          <a:latin typeface="Montserrat"/>
                          <a:ea typeface="Montserrat"/>
                          <a:cs typeface="Montserrat"/>
                          <a:sym typeface="Montserrat"/>
                          <a:hlinkClick r:id="rId4" action="ppaction://hlinksldjump"/>
                        </a:rPr>
                        <a:t>(link below).</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3"/>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Signing up for main project activities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Put the titles of main project activities such as heat Action Planning, City risk assessment etc. and ask everyone put their names, titles, and potential contribution on each activity. MAKE SURE to add these to the tracking sheet.</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20’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Naming the coalition</a:t>
                      </a:r>
                      <a:endParaRPr sz="1000" u="none" strike="noStrike" cap="none">
                        <a:latin typeface="Montserrat Medium"/>
                        <a:ea typeface="Montserrat Medium"/>
                        <a:cs typeface="Montserrat Medium"/>
                        <a:sym typeface="Montserrat Medium"/>
                      </a:endParaRPr>
                    </a:p>
                    <a:p>
                      <a:pPr marL="0" marR="0" lvl="0" indent="0" algn="l" rtl="0">
                        <a:lnSpc>
                          <a:spcPct val="100000"/>
                        </a:lnSpc>
                        <a:spcBef>
                          <a:spcPts val="240"/>
                        </a:spcBef>
                        <a:spcAft>
                          <a:spcPts val="0"/>
                        </a:spcAft>
                        <a:buClr>
                          <a:srgbClr val="000000"/>
                        </a:buClr>
                        <a:buSzPts val="1000"/>
                        <a:buFont typeface="Arial"/>
                        <a:buNone/>
                      </a:pP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Ask each group to come up with a name for their coalition. After their reveal their choice, facilitate a lively discussions on what they like/ not like and consolidate into one name that everyone agrees for the coalition.  </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5"/>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10’</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Co-leads and Task force leads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Ask participants to volunteer for co-leading the coalition and leading some of the activities. </a:t>
                      </a:r>
                      <a:endParaRPr sz="1000" u="none" strike="noStrike" cap="none">
                        <a:latin typeface="Montserrat"/>
                        <a:ea typeface="Montserrat"/>
                        <a:cs typeface="Montserrat"/>
                        <a:sym typeface="Montserrat"/>
                      </a:endParaRPr>
                    </a:p>
                    <a:p>
                      <a:pPr marL="0" marR="0" lvl="0" indent="0" algn="just" rtl="0">
                        <a:lnSpc>
                          <a:spcPct val="100000"/>
                        </a:lnSpc>
                        <a:spcBef>
                          <a:spcPts val="24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endParaRPr sz="1000" b="1" u="none" strike="noStrike" cap="none">
                        <a:solidFill>
                          <a:srgbClr val="EE2435"/>
                        </a:solidFill>
                        <a:latin typeface="Montserrat"/>
                        <a:ea typeface="Montserrat"/>
                        <a:cs typeface="Montserrat"/>
                        <a:sym typeface="Montserrat"/>
                      </a:endParaRPr>
                    </a:p>
                  </a:txBody>
                  <a:tcPr marL="68575" marR="68575" marT="27425" marB="27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gridSpan="2">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EE2435"/>
                          </a:solidFill>
                          <a:latin typeface="Montserrat"/>
                          <a:ea typeface="Montserrat"/>
                          <a:cs typeface="Montserrat"/>
                          <a:sym typeface="Montserrat"/>
                        </a:rPr>
                        <a:t>ADDITIONAL</a:t>
                      </a:r>
                      <a:endParaRPr sz="1000" b="1" u="none" strike="noStrike" cap="none">
                        <a:solidFill>
                          <a:srgbClr val="EE2435"/>
                        </a:solidFill>
                        <a:latin typeface="Montserrat"/>
                        <a:ea typeface="Montserrat"/>
                        <a:cs typeface="Montserrat"/>
                        <a:sym typeface="Montserrat"/>
                      </a:endParaRPr>
                    </a:p>
                  </a:txBody>
                  <a:tcPr marL="68575" marR="68575" marT="27425" marB="27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hMerge="1">
                  <a:txBody>
                    <a:bodyPr/>
                    <a:lstStyle/>
                    <a:p>
                      <a:endParaRPr lang="en-CH"/>
                    </a:p>
                  </a:txBody>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1" u="none" strike="noStrike" cap="none">
                        <a:solidFill>
                          <a:srgbClr val="EE2435"/>
                        </a:solidFill>
                        <a:latin typeface="Montserrat"/>
                        <a:ea typeface="Montserrat"/>
                        <a:cs typeface="Montserrat"/>
                        <a:sym typeface="Montserrat"/>
                      </a:endParaRPr>
                    </a:p>
                  </a:txBody>
                  <a:tcPr marL="68575" marR="68575" marT="27425" marB="27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7"/>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1-2 hrs.</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Resilience building examples in the city</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Presentations</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Invite experts from different fields, academia and organizations (local or national, remote or in person) to present their work. You can also ask some of the participants on the spot to present. It can be just talk without slides.</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Ice breakers and fun activities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Include as many ice breakers and fun activities as the time allows to enable participants get to know each other and create a team.</a:t>
                      </a:r>
                      <a:r>
                        <a:rPr lang="en-US" sz="1000" u="none" strike="noStrike" cap="none">
                          <a:solidFill>
                            <a:srgbClr val="EE0000"/>
                          </a:solidFill>
                          <a:latin typeface="Montserrat"/>
                          <a:ea typeface="Montserrat"/>
                          <a:cs typeface="Montserrat"/>
                          <a:sym typeface="Montserrat"/>
                        </a:rPr>
                        <a:t> </a:t>
                      </a:r>
                      <a:r>
                        <a:rPr lang="en-US" sz="1000" u="none" strike="noStrike" cap="none">
                          <a:solidFill>
                            <a:schemeClr val="accent5"/>
                          </a:solidFill>
                          <a:latin typeface="Montserrat"/>
                          <a:ea typeface="Montserrat"/>
                          <a:cs typeface="Montserrat"/>
                          <a:sym typeface="Montserrat"/>
                        </a:rPr>
                        <a:t>Explore</a:t>
                      </a:r>
                      <a:r>
                        <a:rPr lang="en-US" sz="1000" u="none" strike="noStrike" cap="none">
                          <a:solidFill>
                            <a:srgbClr val="EE0000"/>
                          </a:solidFill>
                          <a:latin typeface="Montserrat"/>
                          <a:ea typeface="Montserrat"/>
                          <a:cs typeface="Montserrat"/>
                          <a:sym typeface="Montserrat"/>
                        </a:rPr>
                        <a:t> </a:t>
                      </a:r>
                      <a:r>
                        <a:rPr lang="en-US" sz="1000" u="sng" strike="noStrike" cap="none">
                          <a:solidFill>
                            <a:schemeClr val="hlink"/>
                          </a:solidFill>
                          <a:latin typeface="Montserrat"/>
                          <a:ea typeface="Montserrat"/>
                          <a:cs typeface="Montserrat"/>
                          <a:sym typeface="Montserrat"/>
                          <a:hlinkClick r:id="rId5"/>
                        </a:rPr>
                        <a:t>creative engagement activities</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9"/>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Learning towers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Interactive</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This is to enable participants to reflect on what they are learning.  you can give participants colorful blocks or some kind of toys that they can stockpile to create learning towers for every new thing they learned. It can be done throughout the workshop.  </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10"/>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Participant led sessions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Can be repeated throughout the workshop as needed.</a:t>
                      </a: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11"/>
                  </a:ext>
                </a:extLst>
              </a:tr>
              <a:tr h="381000">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Heat Action Planning</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91" name="Google Shape;191;g3864df10b69_0_125"/>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864df10b69_0_129"/>
          <p:cNvSpPr/>
          <p:nvPr/>
        </p:nvSpPr>
        <p:spPr>
          <a:xfrm>
            <a:off x="811975" y="2523473"/>
            <a:ext cx="6354000" cy="29295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help participants visualize their city and warm up to collective thinking.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Medium"/>
              <a:ea typeface="Montserrat Medium"/>
              <a:cs typeface="Montserrat Medium"/>
              <a:sym typeface="Montserrat Medium"/>
            </a:endParaRPr>
          </a:p>
          <a:p>
            <a:pPr marL="457200" marR="0" lvl="0" indent="-298450" algn="l" rtl="0">
              <a:lnSpc>
                <a:spcPct val="100000"/>
              </a:lnSpc>
              <a:spcBef>
                <a:spcPts val="600"/>
              </a:spcBef>
              <a:spcAft>
                <a:spcPts val="0"/>
              </a:spcAft>
              <a:buClr>
                <a:srgbClr val="000000"/>
              </a:buClr>
              <a:buSzPts val="1100"/>
              <a:buFont typeface="Montserrat"/>
              <a:buAutoNum type="arabicPeriod"/>
            </a:pPr>
            <a:r>
              <a:rPr lang="en-US" sz="1100" b="0" i="0" u="none" strike="noStrike" cap="none">
                <a:solidFill>
                  <a:srgbClr val="000000"/>
                </a:solidFill>
                <a:latin typeface="Roboto Slab Light"/>
                <a:ea typeface="Roboto Slab Light"/>
                <a:cs typeface="Roboto Slab Light"/>
                <a:sym typeface="Roboto Slab Light"/>
              </a:rPr>
              <a:t>Gather old pictures of the different neighborhoods, landmarks, natural resources, major events etc. that define the city or famous people or leaders.  Put them all on the walls.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Form groups of 3-4 participants.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look at the materials, discuss among themselves and write down what and where these are.</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The group that has the most correct answers will score.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198" name="Google Shape;198;g3864df10b69_0_129"/>
          <p:cNvSpPr txBox="1"/>
          <p:nvPr/>
        </p:nvSpPr>
        <p:spPr>
          <a:xfrm>
            <a:off x="555625" y="807174"/>
            <a:ext cx="6570900" cy="954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60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Description of the Group Exercises for the CWRA Workshops</a:t>
            </a:r>
            <a:endParaRPr sz="2800" b="0" i="0" u="none" strike="noStrike" cap="none">
              <a:solidFill>
                <a:srgbClr val="000000"/>
              </a:solidFill>
              <a:latin typeface="Montserrat"/>
              <a:ea typeface="Montserrat"/>
              <a:cs typeface="Montserrat"/>
              <a:sym typeface="Montserrat"/>
            </a:endParaRPr>
          </a:p>
        </p:txBody>
      </p:sp>
      <p:sp>
        <p:nvSpPr>
          <p:cNvPr id="199" name="Google Shape;199;g3864df10b69_0_129"/>
          <p:cNvSpPr/>
          <p:nvPr/>
        </p:nvSpPr>
        <p:spPr>
          <a:xfrm>
            <a:off x="952475" y="1986350"/>
            <a:ext cx="6174000" cy="437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1:  How well do we know our city?</a:t>
            </a:r>
            <a:endParaRPr sz="1400" b="0" i="0" u="none" strike="noStrike" cap="none">
              <a:solidFill>
                <a:srgbClr val="000000"/>
              </a:solidFill>
              <a:latin typeface="Gill Sans"/>
              <a:ea typeface="Gill Sans"/>
              <a:cs typeface="Gill Sans"/>
              <a:sym typeface="Gill Sans"/>
            </a:endParaRPr>
          </a:p>
        </p:txBody>
      </p:sp>
      <p:pic>
        <p:nvPicPr>
          <p:cNvPr id="200" name="Google Shape;200;g3864df10b69_0_129" title="IFRC-icons-colour_Unity.png"/>
          <p:cNvPicPr preferRelativeResize="0"/>
          <p:nvPr/>
        </p:nvPicPr>
        <p:blipFill rotWithShape="1">
          <a:blip r:embed="rId3">
            <a:alphaModFix/>
          </a:blip>
          <a:srcRect/>
          <a:stretch/>
        </p:blipFill>
        <p:spPr>
          <a:xfrm>
            <a:off x="412937" y="1962618"/>
            <a:ext cx="498650" cy="498650"/>
          </a:xfrm>
          <a:prstGeom prst="rect">
            <a:avLst/>
          </a:prstGeom>
          <a:noFill/>
          <a:ln>
            <a:noFill/>
          </a:ln>
        </p:spPr>
      </p:pic>
      <p:pic>
        <p:nvPicPr>
          <p:cNvPr id="201" name="Google Shape;201;g3864df10b69_0_129" title="know your city.jpeg"/>
          <p:cNvPicPr preferRelativeResize="0"/>
          <p:nvPr/>
        </p:nvPicPr>
        <p:blipFill rotWithShape="1">
          <a:blip r:embed="rId4">
            <a:alphaModFix/>
          </a:blip>
          <a:srcRect l="-3139" t="-13526" r="3138" b="42220"/>
          <a:stretch/>
        </p:blipFill>
        <p:spPr>
          <a:xfrm>
            <a:off x="753925" y="4248875"/>
            <a:ext cx="5638875" cy="5361172"/>
          </a:xfrm>
          <a:prstGeom prst="rect">
            <a:avLst/>
          </a:prstGeom>
          <a:noFill/>
          <a:ln>
            <a:noFill/>
          </a:ln>
        </p:spPr>
      </p:pic>
      <p:sp>
        <p:nvSpPr>
          <p:cNvPr id="202" name="Google Shape;202;g3864df10b69_0_129"/>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864df10b69_0_138"/>
          <p:cNvSpPr/>
          <p:nvPr/>
        </p:nvSpPr>
        <p:spPr>
          <a:xfrm>
            <a:off x="802375" y="1973400"/>
            <a:ext cx="6354000" cy="4061100"/>
          </a:xfrm>
          <a:prstGeom prst="rect">
            <a:avLst/>
          </a:prstGeom>
          <a:no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identify positive and negative trends they observe in their city/communities by resilience characteristics.</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00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Form groups of 4-6 participants or use the table groups.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Prepare flipchart papers for each group as below.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Put the characteristics of resilient urban communities in the first column and give a brief explanation of them.</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participant to think about the changes happening in the city in the past 15-20 years and write their personal observations on post-its (10 minutes) under each characteristic.</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discuss among themselves and consolidate their findings for each characteristic (5 minutes).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one volunteer group to present their findings. Ask remaining groups to vote on the trends if they have the same, add theirs if different from what is presented or argue against.</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09" name="Google Shape;209;g3864df10b69_0_138"/>
          <p:cNvSpPr/>
          <p:nvPr/>
        </p:nvSpPr>
        <p:spPr>
          <a:xfrm>
            <a:off x="942775" y="1436275"/>
            <a:ext cx="6174000" cy="437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2:  What is happening in our city?</a:t>
            </a:r>
            <a:endParaRPr sz="1400" b="0" i="0" u="none" strike="noStrike" cap="none">
              <a:solidFill>
                <a:srgbClr val="000000"/>
              </a:solidFill>
              <a:latin typeface="Gill Sans"/>
              <a:ea typeface="Gill Sans"/>
              <a:cs typeface="Gill Sans"/>
              <a:sym typeface="Gill Sans"/>
            </a:endParaRPr>
          </a:p>
        </p:txBody>
      </p:sp>
      <p:pic>
        <p:nvPicPr>
          <p:cNvPr id="210" name="Google Shape;210;g3864df10b69_0_138" title="IFRC-icons-colour_Unity.png"/>
          <p:cNvPicPr preferRelativeResize="0"/>
          <p:nvPr/>
        </p:nvPicPr>
        <p:blipFill rotWithShape="1">
          <a:blip r:embed="rId3">
            <a:alphaModFix/>
          </a:blip>
          <a:srcRect/>
          <a:stretch/>
        </p:blipFill>
        <p:spPr>
          <a:xfrm>
            <a:off x="403337" y="1405500"/>
            <a:ext cx="498650" cy="498650"/>
          </a:xfrm>
          <a:prstGeom prst="rect">
            <a:avLst/>
          </a:prstGeom>
          <a:noFill/>
          <a:ln>
            <a:noFill/>
          </a:ln>
        </p:spPr>
      </p:pic>
      <p:pic>
        <p:nvPicPr>
          <p:cNvPr id="211" name="Google Shape;211;g3864df10b69_0_138" title="Risk assessment.jpg"/>
          <p:cNvPicPr preferRelativeResize="0"/>
          <p:nvPr/>
        </p:nvPicPr>
        <p:blipFill rotWithShape="1">
          <a:blip r:embed="rId4">
            <a:alphaModFix/>
          </a:blip>
          <a:srcRect/>
          <a:stretch/>
        </p:blipFill>
        <p:spPr>
          <a:xfrm>
            <a:off x="652150" y="6034500"/>
            <a:ext cx="6545650" cy="4207851"/>
          </a:xfrm>
          <a:prstGeom prst="rect">
            <a:avLst/>
          </a:prstGeom>
          <a:noFill/>
          <a:ln>
            <a:noFill/>
          </a:ln>
        </p:spPr>
      </p:pic>
      <p:sp>
        <p:nvSpPr>
          <p:cNvPr id="212" name="Google Shape;212;g3864df10b69_0_138"/>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864df10b69_0_147"/>
          <p:cNvSpPr/>
          <p:nvPr/>
        </p:nvSpPr>
        <p:spPr>
          <a:xfrm>
            <a:off x="811975" y="1339836"/>
            <a:ext cx="6354000" cy="12402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00000"/>
              </a:lnSpc>
              <a:spcBef>
                <a:spcPts val="600"/>
              </a:spcBef>
              <a:spcAft>
                <a:spcPts val="0"/>
              </a:spcAft>
              <a:buClr>
                <a:srgbClr val="000000"/>
              </a:buClr>
              <a:buSzPts val="1100"/>
              <a:buFont typeface="Roboto Slab Light"/>
              <a:buAutoNum type="arabicPeriod" startAt="7"/>
            </a:pPr>
            <a:r>
              <a:rPr lang="en-US" sz="1100" b="0" i="0" u="none" strike="noStrike" cap="none">
                <a:solidFill>
                  <a:srgbClr val="000000"/>
                </a:solidFill>
                <a:latin typeface="Roboto Slab Light"/>
                <a:ea typeface="Roboto Slab Light"/>
                <a:cs typeface="Roboto Slab Light"/>
                <a:sym typeface="Roboto Slab Light"/>
              </a:rPr>
              <a:t>The facilitator will wrap up the session summarizing the top 3 positive and negative trends based on the voting.</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startAt="7"/>
            </a:pPr>
            <a:r>
              <a:rPr lang="en-US" sz="1100" b="0" i="0" u="none" strike="noStrike" cap="none">
                <a:solidFill>
                  <a:srgbClr val="000000"/>
                </a:solidFill>
                <a:latin typeface="Roboto Slab Light"/>
                <a:ea typeface="Roboto Slab Light"/>
                <a:cs typeface="Roboto Slab Light"/>
                <a:sym typeface="Roboto Slab Light"/>
              </a:rPr>
              <a:t>Verify with the group and put the results on the wall.</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19" name="Google Shape;219;g3864df10b69_0_147"/>
          <p:cNvSpPr/>
          <p:nvPr/>
        </p:nvSpPr>
        <p:spPr>
          <a:xfrm>
            <a:off x="952475" y="802708"/>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2:  </a:t>
            </a:r>
            <a:r>
              <a:rPr lang="en-US" b="1">
                <a:solidFill>
                  <a:schemeClr val="lt1"/>
                </a:solidFill>
                <a:latin typeface="Montserrat"/>
                <a:ea typeface="Montserrat"/>
                <a:cs typeface="Montserrat"/>
                <a:sym typeface="Montserrat"/>
              </a:rPr>
              <a:t>Continued</a:t>
            </a:r>
            <a:endParaRPr sz="1400" b="1" i="0" u="none" strike="noStrike" cap="none">
              <a:solidFill>
                <a:schemeClr val="lt1"/>
              </a:solidFill>
              <a:latin typeface="Montserrat"/>
              <a:ea typeface="Montserrat"/>
              <a:cs typeface="Montserrat"/>
              <a:sym typeface="Montserrat"/>
            </a:endParaRPr>
          </a:p>
        </p:txBody>
      </p:sp>
      <p:graphicFrame>
        <p:nvGraphicFramePr>
          <p:cNvPr id="220" name="Google Shape;220;g3864df10b69_0_147"/>
          <p:cNvGraphicFramePr/>
          <p:nvPr/>
        </p:nvGraphicFramePr>
        <p:xfrm>
          <a:off x="952338" y="2679081"/>
          <a:ext cx="3000000" cy="3000000"/>
        </p:xfrm>
        <a:graphic>
          <a:graphicData uri="http://schemas.openxmlformats.org/drawingml/2006/table">
            <a:tbl>
              <a:tblPr>
                <a:noFill/>
                <a:tableStyleId>{306DC683-8829-47B0-8B02-2811016E75AA}</a:tableStyleId>
              </a:tblPr>
              <a:tblGrid>
                <a:gridCol w="2286575">
                  <a:extLst>
                    <a:ext uri="{9D8B030D-6E8A-4147-A177-3AD203B41FA5}">
                      <a16:colId xmlns:a16="http://schemas.microsoft.com/office/drawing/2014/main" val="20000"/>
                    </a:ext>
                  </a:extLst>
                </a:gridCol>
                <a:gridCol w="1829425">
                  <a:extLst>
                    <a:ext uri="{9D8B030D-6E8A-4147-A177-3AD203B41FA5}">
                      <a16:colId xmlns:a16="http://schemas.microsoft.com/office/drawing/2014/main" val="20001"/>
                    </a:ext>
                  </a:extLst>
                </a:gridCol>
                <a:gridCol w="2058000">
                  <a:extLst>
                    <a:ext uri="{9D8B030D-6E8A-4147-A177-3AD203B41FA5}">
                      <a16:colId xmlns:a16="http://schemas.microsoft.com/office/drawing/2014/main" val="20002"/>
                    </a:ext>
                  </a:extLst>
                </a:gridCol>
              </a:tblGrid>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Characteristics of Resilient Urban communities</a:t>
                      </a:r>
                      <a:endParaRPr sz="1000" b="1" u="none" strike="noStrike" cap="none">
                        <a:latin typeface="Montserrat"/>
                        <a:ea typeface="Montserrat"/>
                        <a:cs typeface="Montserrat"/>
                        <a:sym typeface="Montserrat"/>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Positive trends</a:t>
                      </a:r>
                      <a:endParaRPr sz="1300" u="none" strike="noStrike" cap="none">
                        <a:latin typeface="Montserrat"/>
                        <a:ea typeface="Montserrat"/>
                        <a:cs typeface="Montserrat"/>
                        <a:sym typeface="Montserrat"/>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Montserrat"/>
                          <a:ea typeface="Montserrat"/>
                          <a:cs typeface="Montserrat"/>
                          <a:sym typeface="Montserrat"/>
                        </a:rPr>
                        <a:t>Negative trends</a:t>
                      </a:r>
                      <a:endParaRPr sz="1300" u="none" strike="noStrike" cap="none">
                        <a:latin typeface="Montserrat"/>
                        <a:ea typeface="Montserrat"/>
                        <a:cs typeface="Montserrat"/>
                        <a:sym typeface="Montserra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E2435"/>
                      </a:solidFill>
                      <a:prstDash val="solid"/>
                      <a:round/>
                      <a:headEnd type="none" w="sm" len="sm"/>
                      <a:tailEnd type="none" w="sm" len="sm"/>
                    </a:lnB>
                  </a:tcPr>
                </a:tc>
                <a:extLst>
                  <a:ext uri="{0D108BD9-81ED-4DB2-BD59-A6C34878D82A}">
                    <a16:rowId xmlns:a16="http://schemas.microsoft.com/office/drawing/2014/main" val="10000"/>
                  </a:ext>
                </a:extLst>
              </a:tr>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Healthy  and knowledgeable, can meet its basic needs </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Deaths/injuries from road accidents are increasing</a:t>
                      </a: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E2435"/>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extLst>
                  <a:ext uri="{0D108BD9-81ED-4DB2-BD59-A6C34878D82A}">
                    <a16:rowId xmlns:a16="http://schemas.microsoft.com/office/drawing/2014/main" val="10001"/>
                  </a:ext>
                </a:extLst>
              </a:tr>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Connected and socially cohesive </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Internet connection increasing</a:t>
                      </a: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2"/>
                  </a:ext>
                </a:extLst>
              </a:tr>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Has accessible and safe infrastructure and Services.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a:ea typeface="Montserrat"/>
                          <a:cs typeface="Montserrat"/>
                          <a:sym typeface="Montserrat"/>
                        </a:rPr>
                        <a:t>Public health system deteriorating</a:t>
                      </a: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extLst>
                  <a:ext uri="{0D108BD9-81ED-4DB2-BD59-A6C34878D82A}">
                    <a16:rowId xmlns:a16="http://schemas.microsoft.com/office/drawing/2014/main" val="10003"/>
                  </a:ext>
                </a:extLst>
              </a:tr>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Has economic opportunities and financial resources.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4"/>
                  </a:ext>
                </a:extLst>
              </a:tr>
              <a:tr h="420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Can protect and manage its natural resources well.</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11E41">
                          <a:alpha val="0"/>
                        </a:srgbClr>
                      </a:solidFill>
                      <a:prstDash val="solid"/>
                      <a:round/>
                      <a:headEnd type="none" w="sm" len="sm"/>
                      <a:tailEnd type="none" w="sm" len="sm"/>
                    </a:lnB>
                  </a:tcPr>
                </a:tc>
                <a:extLst>
                  <a:ext uri="{0D108BD9-81ED-4DB2-BD59-A6C34878D82A}">
                    <a16:rowId xmlns:a16="http://schemas.microsoft.com/office/drawing/2014/main" val="10005"/>
                  </a:ext>
                </a:extLst>
              </a:tr>
              <a:tr h="10000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latin typeface="Montserrat Medium"/>
                          <a:ea typeface="Montserrat Medium"/>
                          <a:cs typeface="Montserrat Medium"/>
                          <a:sym typeface="Montserrat Medium"/>
                        </a:rPr>
                        <a:t>Has functioning governance structures at the city, regional and national levels.</a:t>
                      </a:r>
                      <a:endParaRPr sz="1000" u="none" strike="noStrike" cap="none">
                        <a:latin typeface="Montserrat Medium"/>
                        <a:ea typeface="Montserrat Medium"/>
                        <a:cs typeface="Montserrat Medium"/>
                        <a:sym typeface="Montserrat Medium"/>
                      </a:endParaRPr>
                    </a:p>
                  </a:txBody>
                  <a:tcPr marL="68575" marR="68575" marT="27425" marB="27425">
                    <a:lnL w="9525" cap="flat" cmpd="sng">
                      <a:solidFill>
                        <a:srgbClr val="000000">
                          <a:alpha val="0"/>
                        </a:srgbClr>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EE2435"/>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7E6E6">
                        <a:alpha val="49019"/>
                      </a:srgbClr>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Montserrat"/>
                        <a:ea typeface="Montserrat"/>
                        <a:cs typeface="Montserrat"/>
                        <a:sym typeface="Montserrat"/>
                      </a:endParaRPr>
                    </a:p>
                  </a:txBody>
                  <a:tcPr marL="91425" marR="91425" marT="27425" marB="27425">
                    <a:lnL w="9525" cap="flat" cmpd="sng">
                      <a:solidFill>
                        <a:srgbClr val="EE2435"/>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11E41">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7E6E6">
                        <a:alpha val="49019"/>
                      </a:srgbClr>
                    </a:solidFill>
                  </a:tcPr>
                </a:tc>
                <a:extLst>
                  <a:ext uri="{0D108BD9-81ED-4DB2-BD59-A6C34878D82A}">
                    <a16:rowId xmlns:a16="http://schemas.microsoft.com/office/drawing/2014/main" val="10006"/>
                  </a:ext>
                </a:extLst>
              </a:tr>
            </a:tbl>
          </a:graphicData>
        </a:graphic>
      </p:graphicFrame>
      <p:sp>
        <p:nvSpPr>
          <p:cNvPr id="221" name="Google Shape;221;g3864df10b69_0_147"/>
          <p:cNvSpPr/>
          <p:nvPr/>
        </p:nvSpPr>
        <p:spPr>
          <a:xfrm>
            <a:off x="811975" y="6650100"/>
            <a:ext cx="6354000" cy="3649500"/>
          </a:xfrm>
          <a:prstGeom prst="rect">
            <a:avLst/>
          </a:prstGeom>
          <a:no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reach a consensus on a resilience vision for the city and identify resilience paths.  </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Keep the same groups. Ask each participants close their eyes and imagine their cities in 10-15 years and write them down.</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agree on:</a:t>
            </a:r>
            <a:endParaRPr sz="1100" b="0" i="0" u="none" strike="noStrike" cap="none">
              <a:solidFill>
                <a:srgbClr val="000000"/>
              </a:solidFill>
              <a:latin typeface="Roboto Slab Light"/>
              <a:ea typeface="Roboto Slab Light"/>
              <a:cs typeface="Roboto Slab Light"/>
              <a:sym typeface="Roboto Slab Light"/>
            </a:endParaRPr>
          </a:p>
          <a:p>
            <a:pPr marL="731520" marR="0" lvl="1" indent="-115567" algn="l" rtl="0">
              <a:lnSpc>
                <a:spcPct val="115000"/>
              </a:lnSpc>
              <a:spcBef>
                <a:spcPts val="1000"/>
              </a:spcBef>
              <a:spcAft>
                <a:spcPts val="0"/>
              </a:spcAft>
              <a:buClr>
                <a:srgbClr val="000000"/>
              </a:buClr>
              <a:buSzPts val="1100"/>
              <a:buFont typeface="Roboto Slab Light"/>
              <a:buAutoNum type="alphaLcPeriod"/>
            </a:pPr>
            <a:r>
              <a:rPr lang="en-US" sz="1100" b="0" i="0" u="none" strike="noStrike" cap="none">
                <a:solidFill>
                  <a:srgbClr val="000000"/>
                </a:solidFill>
                <a:latin typeface="Roboto Slab Light"/>
                <a:ea typeface="Roboto Slab Light"/>
                <a:cs typeface="Roboto Slab Light"/>
                <a:sym typeface="Roboto Slab Light"/>
              </a:rPr>
              <a:t> a common vision (My city is ……….) </a:t>
            </a:r>
            <a:endParaRPr sz="1100" b="0" i="0" u="none" strike="noStrike" cap="none">
              <a:solidFill>
                <a:srgbClr val="000000"/>
              </a:solidFill>
              <a:latin typeface="Roboto Slab Light"/>
              <a:ea typeface="Roboto Slab Light"/>
              <a:cs typeface="Roboto Slab Light"/>
              <a:sym typeface="Roboto Slab Light"/>
            </a:endParaRPr>
          </a:p>
          <a:p>
            <a:pPr marL="731520" marR="0" lvl="1" indent="-115567" algn="l" rtl="0">
              <a:lnSpc>
                <a:spcPct val="115000"/>
              </a:lnSpc>
              <a:spcBef>
                <a:spcPts val="1000"/>
              </a:spcBef>
              <a:spcAft>
                <a:spcPts val="0"/>
              </a:spcAft>
              <a:buClr>
                <a:srgbClr val="000000"/>
              </a:buClr>
              <a:buSzPts val="1100"/>
              <a:buFont typeface="Roboto Slab Light"/>
              <a:buAutoNum type="alphaLcPeriod"/>
            </a:pPr>
            <a:r>
              <a:rPr lang="en-US" sz="1100" b="0" i="0" u="none" strike="noStrike" cap="none">
                <a:solidFill>
                  <a:srgbClr val="000000"/>
                </a:solidFill>
                <a:latin typeface="Roboto Slab Light"/>
                <a:ea typeface="Roboto Slab Light"/>
                <a:cs typeface="Roboto Slab Light"/>
                <a:sym typeface="Roboto Slab Light"/>
              </a:rPr>
              <a:t> 2-4 resilience paths (or courses of change) they would like to see in their city using the top 3 positive and negative trends agreed (for example if one of the negative trends is the city is increasingly flooded and another trend is that population is rapidly increasing, one course of change would be improved urban planning and infrastructure.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one volunteer group to present their findings. Ask remaining groups to vote on the results if they have the same, add theirs if different than what is presented.</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22" name="Google Shape;222;g3864df10b69_0_147"/>
          <p:cNvSpPr/>
          <p:nvPr/>
        </p:nvSpPr>
        <p:spPr>
          <a:xfrm>
            <a:off x="952375" y="6102058"/>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3:  This is the resilience vision for my city</a:t>
            </a:r>
            <a:endParaRPr sz="1400" b="0" i="0" u="none" strike="noStrike" cap="none">
              <a:solidFill>
                <a:srgbClr val="000000"/>
              </a:solidFill>
              <a:latin typeface="Gill Sans"/>
              <a:ea typeface="Gill Sans"/>
              <a:cs typeface="Gill Sans"/>
              <a:sym typeface="Gill Sans"/>
            </a:endParaRPr>
          </a:p>
        </p:txBody>
      </p:sp>
      <p:pic>
        <p:nvPicPr>
          <p:cNvPr id="223" name="Google Shape;223;g3864df10b69_0_147" title="IFRC-icons-colour_Unity.png"/>
          <p:cNvPicPr preferRelativeResize="0"/>
          <p:nvPr/>
        </p:nvPicPr>
        <p:blipFill rotWithShape="1">
          <a:blip r:embed="rId3">
            <a:alphaModFix/>
          </a:blip>
          <a:srcRect/>
          <a:stretch/>
        </p:blipFill>
        <p:spPr>
          <a:xfrm>
            <a:off x="412937" y="810358"/>
            <a:ext cx="498650" cy="498650"/>
          </a:xfrm>
          <a:prstGeom prst="rect">
            <a:avLst/>
          </a:prstGeom>
          <a:noFill/>
          <a:ln>
            <a:noFill/>
          </a:ln>
        </p:spPr>
      </p:pic>
      <p:pic>
        <p:nvPicPr>
          <p:cNvPr id="224" name="Google Shape;224;g3864df10b69_0_147" title="IFRC-icons-colour_Unity.png"/>
          <p:cNvPicPr preferRelativeResize="0"/>
          <p:nvPr/>
        </p:nvPicPr>
        <p:blipFill rotWithShape="1">
          <a:blip r:embed="rId3">
            <a:alphaModFix/>
          </a:blip>
          <a:srcRect/>
          <a:stretch/>
        </p:blipFill>
        <p:spPr>
          <a:xfrm>
            <a:off x="412937" y="6075783"/>
            <a:ext cx="498650" cy="498650"/>
          </a:xfrm>
          <a:prstGeom prst="rect">
            <a:avLst/>
          </a:prstGeom>
          <a:noFill/>
          <a:ln>
            <a:noFill/>
          </a:ln>
        </p:spPr>
      </p:pic>
      <p:sp>
        <p:nvSpPr>
          <p:cNvPr id="225" name="Google Shape;225;g3864df10b69_0_147"/>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864df10b69_0_158"/>
          <p:cNvSpPr/>
          <p:nvPr/>
        </p:nvSpPr>
        <p:spPr>
          <a:xfrm>
            <a:off x="811975" y="1531247"/>
            <a:ext cx="6426900" cy="11568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200" b="0" i="0" u="none" strike="noStrike" cap="none">
                <a:solidFill>
                  <a:srgbClr val="000000"/>
                </a:solidFill>
                <a:latin typeface="Montserrat"/>
                <a:ea typeface="Montserrat"/>
                <a:cs typeface="Montserrat"/>
                <a:sym typeface="Montserrat"/>
              </a:rPr>
              <a:t> </a:t>
            </a: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startAt="4"/>
            </a:pPr>
            <a:r>
              <a:rPr lang="en-US" sz="1100" b="0" i="0" u="none" strike="noStrike" cap="none">
                <a:solidFill>
                  <a:srgbClr val="000000"/>
                </a:solidFill>
                <a:latin typeface="Roboto Slab Light"/>
                <a:ea typeface="Roboto Slab Light"/>
                <a:cs typeface="Roboto Slab Light"/>
                <a:sym typeface="Roboto Slab Light"/>
              </a:rPr>
              <a:t>Facilitator will wrap up the session consolidating the vision and resilience paths.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startAt="4"/>
            </a:pPr>
            <a:r>
              <a:rPr lang="en-US" sz="1100" b="0" i="0" u="none" strike="noStrike" cap="none">
                <a:solidFill>
                  <a:srgbClr val="000000"/>
                </a:solidFill>
                <a:latin typeface="Roboto Slab Light"/>
                <a:ea typeface="Roboto Slab Light"/>
                <a:cs typeface="Roboto Slab Light"/>
                <a:sym typeface="Roboto Slab Light"/>
              </a:rPr>
              <a:t>Verify with the group and put the results on the wall.</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32" name="Google Shape;232;g3864df10b69_0_158"/>
          <p:cNvSpPr/>
          <p:nvPr/>
        </p:nvSpPr>
        <p:spPr>
          <a:xfrm>
            <a:off x="952475" y="983192"/>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3:  Continued</a:t>
            </a:r>
            <a:endParaRPr sz="1400" b="0" i="0" u="none" strike="noStrike" cap="none">
              <a:solidFill>
                <a:schemeClr val="lt1"/>
              </a:solidFill>
              <a:latin typeface="Gill Sans"/>
              <a:ea typeface="Gill Sans"/>
              <a:cs typeface="Gill Sans"/>
              <a:sym typeface="Gill Sans"/>
            </a:endParaRPr>
          </a:p>
        </p:txBody>
      </p:sp>
      <p:sp>
        <p:nvSpPr>
          <p:cNvPr id="233" name="Google Shape;233;g3864df10b69_0_158"/>
          <p:cNvSpPr/>
          <p:nvPr/>
        </p:nvSpPr>
        <p:spPr>
          <a:xfrm>
            <a:off x="1269825" y="2895992"/>
            <a:ext cx="2775300" cy="2466600"/>
          </a:xfrm>
          <a:prstGeom prst="rect">
            <a:avLst/>
          </a:prstGeom>
          <a:solidFill>
            <a:srgbClr val="E7E6E6">
              <a:alpha val="49019"/>
            </a:srgbClr>
          </a:solidFill>
          <a:ln w="9525" cap="flat" cmpd="sng">
            <a:solidFill>
              <a:srgbClr val="011E4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Montserrat"/>
                <a:ea typeface="Montserrat"/>
                <a:cs typeface="Montserrat"/>
                <a:sym typeface="Montserrat"/>
              </a:rPr>
              <a:t>Resilience vision for my city</a:t>
            </a:r>
            <a:endParaRPr sz="1200" b="1" i="0" u="none" strike="noStrike" cap="none">
              <a:solidFill>
                <a:srgbClr val="000000"/>
              </a:solidFill>
              <a:latin typeface="Montserrat"/>
              <a:ea typeface="Montserrat"/>
              <a:cs typeface="Montserrat"/>
              <a:sym typeface="Montserrat"/>
            </a:endParaRPr>
          </a:p>
        </p:txBody>
      </p:sp>
      <p:sp>
        <p:nvSpPr>
          <p:cNvPr id="234" name="Google Shape;234;g3864df10b69_0_158"/>
          <p:cNvSpPr/>
          <p:nvPr/>
        </p:nvSpPr>
        <p:spPr>
          <a:xfrm>
            <a:off x="4351075" y="2895992"/>
            <a:ext cx="2775300" cy="2466600"/>
          </a:xfrm>
          <a:prstGeom prst="rect">
            <a:avLst/>
          </a:prstGeom>
          <a:solidFill>
            <a:srgbClr val="E7E6E6">
              <a:alpha val="49019"/>
            </a:srgbClr>
          </a:solidFill>
          <a:ln w="9525" cap="flat" cmpd="sng">
            <a:solidFill>
              <a:srgbClr val="011E4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Montserrat"/>
                <a:ea typeface="Montserrat"/>
                <a:cs typeface="Montserrat"/>
                <a:sym typeface="Montserrat"/>
              </a:rPr>
              <a:t>Resilience paths</a:t>
            </a:r>
            <a:endParaRPr sz="1400" b="0" i="0" u="none" strike="noStrike" cap="none">
              <a:solidFill>
                <a:srgbClr val="000000"/>
              </a:solidFill>
              <a:latin typeface="Gill Sans"/>
              <a:ea typeface="Gill Sans"/>
              <a:cs typeface="Gill Sans"/>
              <a:sym typeface="Gill Sans"/>
            </a:endParaRPr>
          </a:p>
        </p:txBody>
      </p:sp>
      <p:sp>
        <p:nvSpPr>
          <p:cNvPr id="235" name="Google Shape;235;g3864df10b69_0_158"/>
          <p:cNvSpPr/>
          <p:nvPr/>
        </p:nvSpPr>
        <p:spPr>
          <a:xfrm>
            <a:off x="1590225" y="3467492"/>
            <a:ext cx="2134500" cy="519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Montserrat"/>
                <a:ea typeface="Montserrat"/>
                <a:cs typeface="Montserrat"/>
                <a:sym typeface="Montserrat"/>
              </a:rPr>
              <a:t>My city is safe and child friendly</a:t>
            </a:r>
            <a:endParaRPr sz="1200" b="0" i="0" u="none" strike="noStrike" cap="none">
              <a:solidFill>
                <a:srgbClr val="000000"/>
              </a:solidFill>
              <a:latin typeface="Montserrat"/>
              <a:ea typeface="Montserrat"/>
              <a:cs typeface="Montserrat"/>
              <a:sym typeface="Montserrat"/>
            </a:endParaRPr>
          </a:p>
        </p:txBody>
      </p:sp>
      <p:sp>
        <p:nvSpPr>
          <p:cNvPr id="236" name="Google Shape;236;g3864df10b69_0_158"/>
          <p:cNvSpPr/>
          <p:nvPr/>
        </p:nvSpPr>
        <p:spPr>
          <a:xfrm>
            <a:off x="1590225" y="4194867"/>
            <a:ext cx="2134500" cy="640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Montserrat"/>
                <a:ea typeface="Montserrat"/>
                <a:cs typeface="Montserrat"/>
                <a:sym typeface="Montserrat"/>
              </a:rPr>
              <a:t>My city has excellent public transportation system</a:t>
            </a:r>
            <a:endParaRPr sz="1200" b="0" i="0" u="none" strike="noStrike" cap="none">
              <a:solidFill>
                <a:srgbClr val="000000"/>
              </a:solidFill>
              <a:latin typeface="Montserrat"/>
              <a:ea typeface="Montserrat"/>
              <a:cs typeface="Montserrat"/>
              <a:sym typeface="Montserrat"/>
            </a:endParaRPr>
          </a:p>
        </p:txBody>
      </p:sp>
      <p:sp>
        <p:nvSpPr>
          <p:cNvPr id="237" name="Google Shape;237;g3864df10b69_0_158"/>
          <p:cNvSpPr/>
          <p:nvPr/>
        </p:nvSpPr>
        <p:spPr>
          <a:xfrm>
            <a:off x="4671475" y="3467492"/>
            <a:ext cx="2134500" cy="519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Montserrat"/>
                <a:ea typeface="Montserrat"/>
                <a:cs typeface="Montserrat"/>
                <a:sym typeface="Montserrat"/>
              </a:rPr>
              <a:t>Improved safety for women and children</a:t>
            </a:r>
            <a:endParaRPr sz="1200" b="0" i="0" u="none" strike="noStrike" cap="none">
              <a:solidFill>
                <a:srgbClr val="000000"/>
              </a:solidFill>
              <a:latin typeface="Montserrat"/>
              <a:ea typeface="Montserrat"/>
              <a:cs typeface="Montserrat"/>
              <a:sym typeface="Montserrat"/>
            </a:endParaRPr>
          </a:p>
        </p:txBody>
      </p:sp>
      <p:sp>
        <p:nvSpPr>
          <p:cNvPr id="238" name="Google Shape;238;g3864df10b69_0_158"/>
          <p:cNvSpPr/>
          <p:nvPr/>
        </p:nvSpPr>
        <p:spPr>
          <a:xfrm>
            <a:off x="4671475" y="4255467"/>
            <a:ext cx="2134500" cy="519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Montserrat"/>
                <a:ea typeface="Montserrat"/>
                <a:cs typeface="Montserrat"/>
                <a:sym typeface="Montserrat"/>
              </a:rPr>
              <a:t>Improved disaster management system</a:t>
            </a:r>
            <a:endParaRPr sz="1200" b="0" i="0" u="none" strike="noStrike" cap="none">
              <a:solidFill>
                <a:srgbClr val="000000"/>
              </a:solidFill>
              <a:latin typeface="Montserrat"/>
              <a:ea typeface="Montserrat"/>
              <a:cs typeface="Montserrat"/>
              <a:sym typeface="Montserrat"/>
            </a:endParaRPr>
          </a:p>
        </p:txBody>
      </p:sp>
      <p:sp>
        <p:nvSpPr>
          <p:cNvPr id="239" name="Google Shape;239;g3864df10b69_0_158"/>
          <p:cNvSpPr/>
          <p:nvPr/>
        </p:nvSpPr>
        <p:spPr>
          <a:xfrm>
            <a:off x="811975" y="6282567"/>
            <a:ext cx="3233100" cy="40608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15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To identify the most pressing physical and social barriers to realize the agreed resilience vision and pathways.</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0000"/>
                </a:solidFill>
                <a:latin typeface="Montserrat Medium"/>
                <a:ea typeface="Montserrat Medium"/>
                <a:cs typeface="Montserrat Medium"/>
                <a:sym typeface="Montserrat Medium"/>
              </a:rPr>
              <a:t>PREPARATION </a:t>
            </a:r>
            <a:r>
              <a:rPr lang="en-US" sz="1200" b="0" i="0" u="none" strike="noStrike" cap="none">
                <a:solidFill>
                  <a:srgbClr val="EE0000"/>
                </a:solidFill>
                <a:latin typeface="Montserrat"/>
                <a:ea typeface="Montserrat"/>
                <a:cs typeface="Montserrat"/>
                <a:sym typeface="Montserrat"/>
              </a:rPr>
              <a:t> </a:t>
            </a:r>
            <a:endParaRPr sz="1200" b="0" i="0" u="none" strike="noStrike" cap="none">
              <a:solidFill>
                <a:srgbClr val="EE0000"/>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400"/>
              <a:buFont typeface="Arial"/>
              <a:buNone/>
            </a:pPr>
            <a:r>
              <a:rPr lang="en-US" sz="1100" b="0" i="0" u="none" strike="noStrike" cap="none">
                <a:solidFill>
                  <a:srgbClr val="000000"/>
                </a:solidFill>
                <a:latin typeface="Roboto Slab Light"/>
                <a:ea typeface="Roboto Slab Light"/>
                <a:cs typeface="Roboto Slab Light"/>
                <a:sym typeface="Roboto Slab Light"/>
              </a:rPr>
              <a:t>Prepare a map of city printed for each group.</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400"/>
              <a:buFont typeface="Arial"/>
              <a:buNone/>
            </a:pPr>
            <a:endParaRPr sz="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Form 2-4 groups for each resilience paths.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discuss and write on post it notes what kind of barriers exist to build resilience and put them on the map as </a:t>
            </a:r>
            <a:r>
              <a:rPr lang="en-US" sz="1100" b="0" i="0" u="none" strike="noStrike" cap="none">
                <a:solidFill>
                  <a:srgbClr val="000000"/>
                </a:solidFill>
                <a:highlight>
                  <a:srgbClr val="00FFFF"/>
                </a:highlight>
                <a:latin typeface="Roboto Slab Light"/>
                <a:ea typeface="Roboto Slab Light"/>
                <a:cs typeface="Roboto Slab Light"/>
                <a:sym typeface="Roboto Slab Light"/>
              </a:rPr>
              <a:t>below</a:t>
            </a:r>
            <a:r>
              <a:rPr lang="en-US" sz="1100" b="0" i="0" u="none" strike="noStrike" cap="none">
                <a:solidFill>
                  <a:srgbClr val="000000"/>
                </a:solidFill>
                <a:latin typeface="Roboto Slab Light"/>
                <a:ea typeface="Roboto Slab Light"/>
                <a:cs typeface="Roboto Slab Light"/>
                <a:sym typeface="Roboto Slab Light"/>
              </a:rPr>
              <a:t> (10 minutes).</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40" name="Google Shape;240;g3864df10b69_0_158"/>
          <p:cNvSpPr/>
          <p:nvPr/>
        </p:nvSpPr>
        <p:spPr>
          <a:xfrm>
            <a:off x="952375" y="5734516"/>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4:What are the barriers to resilience and where?</a:t>
            </a:r>
            <a:endParaRPr sz="1400" b="0" i="0" u="none" strike="noStrike" cap="none">
              <a:solidFill>
                <a:srgbClr val="000000"/>
              </a:solidFill>
              <a:latin typeface="Gill Sans"/>
              <a:ea typeface="Gill Sans"/>
              <a:cs typeface="Gill Sans"/>
              <a:sym typeface="Gill Sans"/>
            </a:endParaRPr>
          </a:p>
        </p:txBody>
      </p:sp>
      <p:pic>
        <p:nvPicPr>
          <p:cNvPr id="241" name="Google Shape;241;g3864df10b69_0_158" descr="Map&#10;&#10;Description automatically generated"/>
          <p:cNvPicPr preferRelativeResize="0"/>
          <p:nvPr/>
        </p:nvPicPr>
        <p:blipFill rotWithShape="1">
          <a:blip r:embed="rId3">
            <a:alphaModFix/>
          </a:blip>
          <a:srcRect/>
          <a:stretch/>
        </p:blipFill>
        <p:spPr>
          <a:xfrm>
            <a:off x="4045125" y="6436529"/>
            <a:ext cx="3181349" cy="3752850"/>
          </a:xfrm>
          <a:prstGeom prst="rect">
            <a:avLst/>
          </a:prstGeom>
          <a:noFill/>
          <a:ln>
            <a:noFill/>
          </a:ln>
        </p:spPr>
      </p:pic>
      <p:grpSp>
        <p:nvGrpSpPr>
          <p:cNvPr id="242" name="Google Shape;242;g3864df10b69_0_158"/>
          <p:cNvGrpSpPr/>
          <p:nvPr/>
        </p:nvGrpSpPr>
        <p:grpSpPr>
          <a:xfrm>
            <a:off x="4559711" y="7375088"/>
            <a:ext cx="2606274" cy="2453738"/>
            <a:chOff x="2035558" y="813976"/>
            <a:chExt cx="3261920" cy="2977837"/>
          </a:xfrm>
        </p:grpSpPr>
        <p:sp>
          <p:nvSpPr>
            <p:cNvPr id="243" name="Google Shape;243;g3864df10b69_0_158"/>
            <p:cNvSpPr/>
            <p:nvPr/>
          </p:nvSpPr>
          <p:spPr>
            <a:xfrm>
              <a:off x="2035558" y="813976"/>
              <a:ext cx="3261900" cy="29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3864df10b69_0_158"/>
            <p:cNvSpPr/>
            <p:nvPr/>
          </p:nvSpPr>
          <p:spPr>
            <a:xfrm>
              <a:off x="3863033" y="813976"/>
              <a:ext cx="962100" cy="5955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omic Sans MS"/>
                  <a:ea typeface="Comic Sans MS"/>
                  <a:cs typeface="Comic Sans MS"/>
                  <a:sym typeface="Comic Sans MS"/>
                </a:rPr>
                <a:t>No piped water  </a:t>
              </a:r>
              <a:endParaRPr sz="800" b="0" i="0" u="none" strike="noStrike" cap="none">
                <a:solidFill>
                  <a:srgbClr val="000000"/>
                </a:solidFill>
                <a:latin typeface="Comic Sans MS"/>
                <a:ea typeface="Comic Sans MS"/>
                <a:cs typeface="Comic Sans MS"/>
                <a:sym typeface="Comic Sans MS"/>
              </a:endParaRPr>
            </a:p>
          </p:txBody>
        </p:sp>
        <p:sp>
          <p:nvSpPr>
            <p:cNvPr id="245" name="Google Shape;245;g3864df10b69_0_158"/>
            <p:cNvSpPr/>
            <p:nvPr/>
          </p:nvSpPr>
          <p:spPr>
            <a:xfrm>
              <a:off x="4335378" y="2216974"/>
              <a:ext cx="962100" cy="5049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omic Sans MS"/>
                  <a:ea typeface="Comic Sans MS"/>
                  <a:cs typeface="Comic Sans MS"/>
                  <a:sym typeface="Comic Sans MS"/>
                </a:rPr>
                <a:t>flooding  </a:t>
              </a:r>
              <a:endParaRPr sz="800" b="0" i="0" u="none" strike="noStrike" cap="none">
                <a:solidFill>
                  <a:srgbClr val="000000"/>
                </a:solidFill>
                <a:latin typeface="Comic Sans MS"/>
                <a:ea typeface="Comic Sans MS"/>
                <a:cs typeface="Comic Sans MS"/>
                <a:sym typeface="Comic Sans MS"/>
              </a:endParaRPr>
            </a:p>
          </p:txBody>
        </p:sp>
        <p:sp>
          <p:nvSpPr>
            <p:cNvPr id="246" name="Google Shape;246;g3864df10b69_0_158"/>
            <p:cNvSpPr/>
            <p:nvPr/>
          </p:nvSpPr>
          <p:spPr>
            <a:xfrm>
              <a:off x="2035558" y="923944"/>
              <a:ext cx="962100" cy="4857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omic Sans MS"/>
                  <a:ea typeface="Comic Sans MS"/>
                  <a:cs typeface="Comic Sans MS"/>
                  <a:sym typeface="Comic Sans MS"/>
                </a:rPr>
                <a:t>Road accidents</a:t>
              </a:r>
              <a:endParaRPr sz="800" b="0" i="0" u="none" strike="noStrike" cap="none">
                <a:solidFill>
                  <a:srgbClr val="000000"/>
                </a:solidFill>
                <a:latin typeface="Comic Sans MS"/>
                <a:ea typeface="Comic Sans MS"/>
                <a:cs typeface="Comic Sans MS"/>
                <a:sym typeface="Comic Sans MS"/>
              </a:endParaRPr>
            </a:p>
          </p:txBody>
        </p:sp>
        <p:sp>
          <p:nvSpPr>
            <p:cNvPr id="247" name="Google Shape;247;g3864df10b69_0_158"/>
            <p:cNvSpPr/>
            <p:nvPr/>
          </p:nvSpPr>
          <p:spPr>
            <a:xfrm>
              <a:off x="3688631" y="3220313"/>
              <a:ext cx="1136700" cy="5715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omic Sans MS"/>
                  <a:ea typeface="Comic Sans MS"/>
                  <a:cs typeface="Comic Sans MS"/>
                  <a:sym typeface="Comic Sans MS"/>
                </a:rPr>
                <a:t>Lack of public awareness</a:t>
              </a:r>
              <a:endParaRPr sz="800" b="0" i="0" u="none" strike="noStrike" cap="none">
                <a:solidFill>
                  <a:srgbClr val="FFCCFF"/>
                </a:solidFill>
                <a:latin typeface="Comic Sans MS"/>
                <a:ea typeface="Comic Sans MS"/>
                <a:cs typeface="Comic Sans MS"/>
                <a:sym typeface="Comic Sans MS"/>
              </a:endParaRPr>
            </a:p>
          </p:txBody>
        </p:sp>
      </p:grpSp>
      <p:pic>
        <p:nvPicPr>
          <p:cNvPr id="248" name="Google Shape;248;g3864df10b69_0_158" title="IFRC-icons-colour_Unity.png"/>
          <p:cNvPicPr preferRelativeResize="0"/>
          <p:nvPr/>
        </p:nvPicPr>
        <p:blipFill rotWithShape="1">
          <a:blip r:embed="rId4">
            <a:alphaModFix/>
          </a:blip>
          <a:srcRect/>
          <a:stretch/>
        </p:blipFill>
        <p:spPr>
          <a:xfrm>
            <a:off x="412937" y="979691"/>
            <a:ext cx="498650" cy="498650"/>
          </a:xfrm>
          <a:prstGeom prst="rect">
            <a:avLst/>
          </a:prstGeom>
          <a:noFill/>
          <a:ln>
            <a:noFill/>
          </a:ln>
        </p:spPr>
      </p:pic>
      <p:pic>
        <p:nvPicPr>
          <p:cNvPr id="249" name="Google Shape;249;g3864df10b69_0_158" title="IFRC-icons-colour_Unity.png"/>
          <p:cNvPicPr preferRelativeResize="0"/>
          <p:nvPr/>
        </p:nvPicPr>
        <p:blipFill rotWithShape="1">
          <a:blip r:embed="rId4">
            <a:alphaModFix/>
          </a:blip>
          <a:srcRect/>
          <a:stretch/>
        </p:blipFill>
        <p:spPr>
          <a:xfrm>
            <a:off x="412937" y="5708241"/>
            <a:ext cx="498650" cy="498650"/>
          </a:xfrm>
          <a:prstGeom prst="rect">
            <a:avLst/>
          </a:prstGeom>
          <a:noFill/>
          <a:ln>
            <a:noFill/>
          </a:ln>
        </p:spPr>
      </p:pic>
      <p:sp>
        <p:nvSpPr>
          <p:cNvPr id="250" name="Google Shape;250;g3864df10b69_0_158"/>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864df10b69_0_181"/>
          <p:cNvSpPr/>
          <p:nvPr/>
        </p:nvSpPr>
        <p:spPr>
          <a:xfrm>
            <a:off x="811975" y="1213742"/>
            <a:ext cx="4096500" cy="2924400"/>
          </a:xfrm>
          <a:prstGeom prst="rect">
            <a:avLst/>
          </a:prstGeom>
          <a:solidFill>
            <a:srgbClr val="FFFFFF"/>
          </a:solid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000000"/>
              </a:solidFill>
              <a:latin typeface="Montserrat"/>
              <a:ea typeface="Montserrat"/>
              <a:cs typeface="Montserrat"/>
              <a:sym typeface="Montserrat"/>
            </a:endParaRPr>
          </a:p>
          <a:p>
            <a:pPr marL="457200" marR="0" lvl="0" indent="-298450" algn="l" rtl="0">
              <a:lnSpc>
                <a:spcPct val="100000"/>
              </a:lnSpc>
              <a:spcBef>
                <a:spcPts val="6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Ask each group to present their findings. </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Consolidate results on one single map.</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Facilitator will wrap up the session circling the areas where the barriers are higher.</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Facilitator should pay attention to barriers that are common to the whole city (such as lack of DM system) and specific to non-geographical communities and flag them if they come up.</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00000"/>
              </a:lnSpc>
              <a:spcBef>
                <a:spcPts val="1000"/>
              </a:spcBef>
              <a:spcAft>
                <a:spcPts val="0"/>
              </a:spcAft>
              <a:buClr>
                <a:srgbClr val="000000"/>
              </a:buClr>
              <a:buSzPts val="1100"/>
              <a:buFont typeface="Roboto Slab Light"/>
              <a:buAutoNum type="arabicPeriod" startAt="3"/>
            </a:pPr>
            <a:r>
              <a:rPr lang="en-US" sz="1100" b="0" i="0" u="none" strike="noStrike" cap="none">
                <a:solidFill>
                  <a:srgbClr val="000000"/>
                </a:solidFill>
                <a:latin typeface="Roboto Slab Light"/>
                <a:ea typeface="Roboto Slab Light"/>
                <a:cs typeface="Roboto Slab Light"/>
                <a:sym typeface="Roboto Slab Light"/>
              </a:rPr>
              <a:t>Verify with the group and put the results on the wall.</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57" name="Google Shape;257;g3864df10b69_0_181"/>
          <p:cNvSpPr/>
          <p:nvPr/>
        </p:nvSpPr>
        <p:spPr>
          <a:xfrm>
            <a:off x="952475" y="665691"/>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4:</a:t>
            </a:r>
            <a:r>
              <a:rPr lang="en-US" b="1">
                <a:solidFill>
                  <a:schemeClr val="lt1"/>
                </a:solidFill>
                <a:latin typeface="Montserrat"/>
                <a:ea typeface="Montserrat"/>
                <a:cs typeface="Montserrat"/>
                <a:sym typeface="Montserrat"/>
              </a:rPr>
              <a:t> Continued</a:t>
            </a:r>
            <a:endParaRPr sz="1400" b="0" i="0" u="none" strike="noStrike" cap="none">
              <a:solidFill>
                <a:srgbClr val="000000"/>
              </a:solidFill>
              <a:latin typeface="Gill Sans"/>
              <a:ea typeface="Gill Sans"/>
              <a:cs typeface="Gill Sans"/>
              <a:sym typeface="Gill Sans"/>
            </a:endParaRPr>
          </a:p>
        </p:txBody>
      </p:sp>
      <p:sp>
        <p:nvSpPr>
          <p:cNvPr id="258" name="Google Shape;258;g3864df10b69_0_181"/>
          <p:cNvSpPr/>
          <p:nvPr/>
        </p:nvSpPr>
        <p:spPr>
          <a:xfrm>
            <a:off x="4910100" y="1462687"/>
            <a:ext cx="2257500" cy="2466600"/>
          </a:xfrm>
          <a:prstGeom prst="rect">
            <a:avLst/>
          </a:prstGeom>
          <a:solidFill>
            <a:srgbClr val="E7E6E6">
              <a:alpha val="49019"/>
            </a:srgbClr>
          </a:solidFill>
          <a:ln w="9525" cap="flat" cmpd="sng">
            <a:solidFill>
              <a:srgbClr val="011E4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EE2435"/>
                </a:solidFill>
                <a:latin typeface="Montserrat"/>
                <a:ea typeface="Montserrat"/>
                <a:cs typeface="Montserrat"/>
                <a:sym typeface="Montserrat"/>
              </a:rPr>
              <a:t>Top barriers to resilience:</a:t>
            </a:r>
            <a:endParaRPr sz="1000" b="1" i="0" u="none" strike="noStrike" cap="none">
              <a:solidFill>
                <a:srgbClr val="EE2435"/>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EE2435"/>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66091"/>
                </a:solidFill>
                <a:latin typeface="Comic Sans MS"/>
                <a:ea typeface="Comic Sans MS"/>
                <a:cs typeface="Comic Sans MS"/>
                <a:sym typeface="Comic Sans MS"/>
              </a:rPr>
              <a:t>Common: flooding, earthquake</a:t>
            </a:r>
            <a:endParaRPr sz="1000" b="0" i="0" u="none" strike="noStrike" cap="none">
              <a:solidFill>
                <a:srgbClr val="36609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66091"/>
                </a:solidFill>
                <a:latin typeface="Comic Sans MS"/>
                <a:ea typeface="Comic Sans MS"/>
                <a:cs typeface="Comic Sans MS"/>
                <a:sym typeface="Comic Sans MS"/>
              </a:rPr>
              <a:t>Area 1: Flooding</a:t>
            </a:r>
            <a:endParaRPr sz="1000" b="0" i="0" u="none" strike="noStrike" cap="none">
              <a:solidFill>
                <a:srgbClr val="36609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66091"/>
                </a:solidFill>
                <a:latin typeface="Comic Sans MS"/>
                <a:ea typeface="Comic Sans MS"/>
                <a:cs typeface="Comic Sans MS"/>
                <a:sym typeface="Comic Sans MS"/>
              </a:rPr>
              <a:t>Area 2: unemployment</a:t>
            </a:r>
            <a:endParaRPr sz="1000" b="0" i="0" u="none" strike="noStrike" cap="none">
              <a:solidFill>
                <a:srgbClr val="36609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66091"/>
                </a:solidFill>
                <a:latin typeface="Comic Sans MS"/>
                <a:ea typeface="Comic Sans MS"/>
                <a:cs typeface="Comic Sans MS"/>
                <a:sym typeface="Comic Sans MS"/>
              </a:rPr>
              <a:t>Non-geographical communities:</a:t>
            </a:r>
            <a:endParaRPr sz="1300" b="1" i="0" u="none" strike="noStrike" cap="none">
              <a:solidFill>
                <a:srgbClr val="000000"/>
              </a:solidFill>
              <a:latin typeface="Montserrat"/>
              <a:ea typeface="Montserrat"/>
              <a:cs typeface="Montserrat"/>
              <a:sym typeface="Montserrat"/>
            </a:endParaRPr>
          </a:p>
        </p:txBody>
      </p:sp>
      <p:sp>
        <p:nvSpPr>
          <p:cNvPr id="259" name="Google Shape;259;g3864df10b69_0_181"/>
          <p:cNvSpPr/>
          <p:nvPr/>
        </p:nvSpPr>
        <p:spPr>
          <a:xfrm>
            <a:off x="811975" y="5082676"/>
            <a:ext cx="6424500" cy="5405700"/>
          </a:xfrm>
          <a:prstGeom prst="rect">
            <a:avLst/>
          </a:prstGeom>
          <a:noFill/>
          <a:ln>
            <a:noFill/>
          </a:ln>
        </p:spPr>
        <p:txBody>
          <a:bodyPr spcFirstLastPara="1" wrap="square" lIns="108000" tIns="72000" rIns="180000" bIns="1440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PURPOSE</a:t>
            </a:r>
            <a:endParaRPr sz="1200" b="0" i="0" u="none" strike="noStrike" cap="none">
              <a:solidFill>
                <a:srgbClr val="EE2435"/>
              </a:solidFill>
              <a:latin typeface="Montserrat Medium"/>
              <a:ea typeface="Montserrat Medium"/>
              <a:cs typeface="Montserrat Medium"/>
              <a:sym typeface="Montserrat Medium"/>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To identify positive and negative trends they observe in their city/communities by resilience characteristics.</a:t>
            </a:r>
            <a:endParaRPr sz="11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0000"/>
                </a:solidFill>
                <a:latin typeface="Montserrat Medium"/>
                <a:ea typeface="Montserrat Medium"/>
                <a:cs typeface="Montserrat Medium"/>
                <a:sym typeface="Montserrat Medium"/>
              </a:rPr>
              <a:t>PREPARATION </a:t>
            </a:r>
            <a:r>
              <a:rPr lang="en-US" sz="1200" b="0" i="0" u="none" strike="noStrike" cap="none">
                <a:solidFill>
                  <a:srgbClr val="EE0000"/>
                </a:solidFill>
                <a:latin typeface="Montserrat"/>
                <a:ea typeface="Montserrat"/>
                <a:cs typeface="Montserrat"/>
                <a:sym typeface="Montserrat"/>
              </a:rPr>
              <a:t> </a:t>
            </a:r>
            <a:endParaRPr sz="1200" b="0" i="0" u="none" strike="noStrike" cap="none">
              <a:solidFill>
                <a:srgbClr val="EE0000"/>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100"/>
              <a:buFont typeface="Arial"/>
              <a:buNone/>
            </a:pPr>
            <a:r>
              <a:rPr lang="en-US" sz="1100" b="0" i="0" u="none" strike="noStrike" cap="none">
                <a:solidFill>
                  <a:srgbClr val="000000"/>
                </a:solidFill>
                <a:latin typeface="Roboto Slab Light"/>
                <a:ea typeface="Roboto Slab Light"/>
                <a:cs typeface="Roboto Slab Light"/>
                <a:sym typeface="Roboto Slab Light"/>
              </a:rPr>
              <a:t>This activity requires bringing into the room various materials ropes, blocks, toys etc. to be used to create three dimensional maps. Also make sure to have print outs of system thinking slides for each table ready.</a:t>
            </a:r>
            <a:endParaRPr sz="500" b="0" i="0" u="none" strike="noStrike" cap="none">
              <a:solidFill>
                <a:srgbClr val="000000"/>
              </a:solidFill>
              <a:latin typeface="Roboto Slab Light"/>
              <a:ea typeface="Roboto Slab Light"/>
              <a:cs typeface="Roboto Slab Light"/>
              <a:sym typeface="Roboto Slab Light"/>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a:solidFill>
                  <a:srgbClr val="EE2435"/>
                </a:solidFill>
                <a:latin typeface="Montserrat Medium"/>
                <a:ea typeface="Montserrat Medium"/>
                <a:cs typeface="Montserrat Medium"/>
                <a:sym typeface="Montserrat Medium"/>
              </a:rPr>
              <a:t>INSTRUCTIONS</a:t>
            </a:r>
            <a:endParaRPr sz="1200" b="0" i="0" u="none" strike="noStrike" cap="none">
              <a:solidFill>
                <a:srgbClr val="EE2435"/>
              </a:solidFill>
              <a:latin typeface="Montserrat"/>
              <a:ea typeface="Montserrat"/>
              <a:cs typeface="Montserrat"/>
              <a:sym typeface="Montserrat"/>
            </a:endParaRPr>
          </a:p>
          <a:p>
            <a:pPr marL="457200" marR="0" lvl="0" indent="-298450" algn="l" rtl="0">
              <a:lnSpc>
                <a:spcPct val="115000"/>
              </a:lnSpc>
              <a:spcBef>
                <a:spcPts val="6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Put different materials, a flipchart paper and print outs of system thinking slides on each table.</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draw a map of the city (without looking at digital maps).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Ask each group to create a three-dimensional map of systems that exist in the city and to show how they are connected, using the materials.</a:t>
            </a:r>
            <a:endParaRPr sz="1100" b="0" i="0" u="none" strike="noStrike" cap="none">
              <a:solidFill>
                <a:srgbClr val="000000"/>
              </a:solidFill>
              <a:latin typeface="Roboto Slab Light"/>
              <a:ea typeface="Roboto Slab Light"/>
              <a:cs typeface="Roboto Slab Light"/>
              <a:sym typeface="Roboto Slab Light"/>
            </a:endParaRPr>
          </a:p>
          <a:p>
            <a:pPr marL="457200" marR="0" lvl="0" indent="-298450" algn="l" rtl="0">
              <a:lnSpc>
                <a:spcPct val="115000"/>
              </a:lnSpc>
              <a:spcBef>
                <a:spcPts val="1000"/>
              </a:spcBef>
              <a:spcAft>
                <a:spcPts val="0"/>
              </a:spcAft>
              <a:buClr>
                <a:srgbClr val="000000"/>
              </a:buClr>
              <a:buSzPts val="1100"/>
              <a:buFont typeface="Roboto Slab Light"/>
              <a:buAutoNum type="arabicPeriod"/>
            </a:pPr>
            <a:r>
              <a:rPr lang="en-US" sz="1100" b="0" i="0" u="none" strike="noStrike" cap="none">
                <a:solidFill>
                  <a:srgbClr val="000000"/>
                </a:solidFill>
                <a:latin typeface="Roboto Slab Light"/>
                <a:ea typeface="Roboto Slab Light"/>
                <a:cs typeface="Roboto Slab Light"/>
                <a:sym typeface="Roboto Slab Light"/>
              </a:rPr>
              <a:t>Come back together as a large group and discuss the questions below.</a:t>
            </a:r>
            <a:endParaRPr sz="1100" b="0" i="0" u="none" strike="noStrike" cap="none">
              <a:solidFill>
                <a:srgbClr val="000000"/>
              </a:solidFill>
              <a:latin typeface="Roboto Slab Light"/>
              <a:ea typeface="Roboto Slab Light"/>
              <a:cs typeface="Roboto Slab Light"/>
              <a:sym typeface="Roboto Slab Light"/>
            </a:endParaRPr>
          </a:p>
          <a:p>
            <a:pPr marL="914400" marR="0" lvl="1" indent="-298450" algn="l" rtl="0">
              <a:lnSpc>
                <a:spcPct val="115000"/>
              </a:lnSpc>
              <a:spcBef>
                <a:spcPts val="1000"/>
              </a:spcBef>
              <a:spcAft>
                <a:spcPts val="0"/>
              </a:spcAft>
              <a:buClr>
                <a:srgbClr val="000000"/>
              </a:buClr>
              <a:buSzPts val="1100"/>
              <a:buFont typeface="Roboto Slab Light"/>
              <a:buAutoNum type="alphaLcPeriod"/>
            </a:pPr>
            <a:r>
              <a:rPr lang="en-US" sz="1100" b="0" i="0" u="none" strike="noStrike" cap="none">
                <a:solidFill>
                  <a:srgbClr val="000000"/>
                </a:solidFill>
                <a:latin typeface="Roboto Slab Light"/>
                <a:ea typeface="Roboto Slab Light"/>
                <a:cs typeface="Roboto Slab Light"/>
                <a:sym typeface="Roboto Slab Light"/>
              </a:rPr>
              <a:t>What are the similarities and differences between each group’s maps? Did all groups draw the same area? For example, some groups may show just the city within its legal boundaries while other groups may include peri-urban areas, water catchments, or other areas that are critical to city functioning but technically outside the city boundaries.</a:t>
            </a:r>
            <a:endParaRPr sz="1100" b="0" i="0" u="none" strike="noStrike" cap="none">
              <a:solidFill>
                <a:srgbClr val="000000"/>
              </a:solidFill>
              <a:latin typeface="Roboto Slab Light"/>
              <a:ea typeface="Roboto Slab Light"/>
              <a:cs typeface="Roboto Slab Light"/>
              <a:sym typeface="Roboto Slab Light"/>
            </a:endParaRPr>
          </a:p>
          <a:p>
            <a:pPr marL="914400" marR="0" lvl="1" indent="-298450" algn="l" rtl="0">
              <a:lnSpc>
                <a:spcPct val="115000"/>
              </a:lnSpc>
              <a:spcBef>
                <a:spcPts val="1000"/>
              </a:spcBef>
              <a:spcAft>
                <a:spcPts val="0"/>
              </a:spcAft>
              <a:buClr>
                <a:srgbClr val="000000"/>
              </a:buClr>
              <a:buSzPts val="1100"/>
              <a:buFont typeface="Roboto Slab Light"/>
              <a:buAutoNum type="alphaLcPeriod"/>
            </a:pPr>
            <a:r>
              <a:rPr lang="en-US" sz="1100" b="0" i="0" u="none" strike="noStrike" cap="none">
                <a:solidFill>
                  <a:srgbClr val="000000"/>
                </a:solidFill>
                <a:latin typeface="Roboto Slab Light"/>
                <a:ea typeface="Roboto Slab Light"/>
                <a:cs typeface="Roboto Slab Light"/>
                <a:sym typeface="Roboto Slab Light"/>
              </a:rPr>
              <a:t>What didn’t you know about? How could you find out? Discuss as a group whether there is critical information you are missing. How can you find that information?</a:t>
            </a:r>
            <a:endParaRPr sz="1100" b="0" i="0" u="none" strike="noStrike" cap="none">
              <a:solidFill>
                <a:srgbClr val="000000"/>
              </a:solidFill>
              <a:latin typeface="Roboto Slab Light"/>
              <a:ea typeface="Roboto Slab Light"/>
              <a:cs typeface="Roboto Slab Light"/>
              <a:sym typeface="Roboto Slab Ligh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60" name="Google Shape;260;g3864df10b69_0_181"/>
          <p:cNvSpPr/>
          <p:nvPr/>
        </p:nvSpPr>
        <p:spPr>
          <a:xfrm>
            <a:off x="952375" y="4534626"/>
            <a:ext cx="6174000" cy="446100"/>
          </a:xfrm>
          <a:prstGeom prst="rect">
            <a:avLst/>
          </a:prstGeom>
          <a:solidFill>
            <a:srgbClr val="011E41">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Group Exercise 5:  Mapping city systems</a:t>
            </a:r>
            <a:endParaRPr sz="1400" b="0" i="0" u="none" strike="noStrike" cap="none">
              <a:solidFill>
                <a:srgbClr val="000000"/>
              </a:solidFill>
              <a:latin typeface="Gill Sans"/>
              <a:ea typeface="Gill Sans"/>
              <a:cs typeface="Gill Sans"/>
              <a:sym typeface="Gill Sans"/>
            </a:endParaRPr>
          </a:p>
        </p:txBody>
      </p:sp>
      <p:pic>
        <p:nvPicPr>
          <p:cNvPr id="261" name="Google Shape;261;g3864df10b69_0_181" title="IFRC-icons-colour_Unity.png"/>
          <p:cNvPicPr preferRelativeResize="0"/>
          <p:nvPr/>
        </p:nvPicPr>
        <p:blipFill rotWithShape="1">
          <a:blip r:embed="rId3">
            <a:alphaModFix/>
          </a:blip>
          <a:srcRect/>
          <a:stretch/>
        </p:blipFill>
        <p:spPr>
          <a:xfrm>
            <a:off x="412937" y="662191"/>
            <a:ext cx="498650" cy="498650"/>
          </a:xfrm>
          <a:prstGeom prst="rect">
            <a:avLst/>
          </a:prstGeom>
          <a:noFill/>
          <a:ln>
            <a:noFill/>
          </a:ln>
        </p:spPr>
      </p:pic>
      <p:pic>
        <p:nvPicPr>
          <p:cNvPr id="262" name="Google Shape;262;g3864df10b69_0_181" title="IFRC-icons-colour_Unity.png"/>
          <p:cNvPicPr preferRelativeResize="0"/>
          <p:nvPr/>
        </p:nvPicPr>
        <p:blipFill rotWithShape="1">
          <a:blip r:embed="rId3">
            <a:alphaModFix/>
          </a:blip>
          <a:srcRect/>
          <a:stretch/>
        </p:blipFill>
        <p:spPr>
          <a:xfrm>
            <a:off x="412937" y="4508350"/>
            <a:ext cx="498650" cy="498650"/>
          </a:xfrm>
          <a:prstGeom prst="rect">
            <a:avLst/>
          </a:prstGeom>
          <a:noFill/>
          <a:ln>
            <a:noFill/>
          </a:ln>
        </p:spPr>
      </p:pic>
      <p:sp>
        <p:nvSpPr>
          <p:cNvPr id="263" name="Google Shape;263;g3864df10b69_0_181"/>
          <p:cNvSpPr txBox="1">
            <a:spLocks noGrp="1"/>
          </p:cNvSpPr>
          <p:nvPr>
            <p:ph type="sldNum" idx="12"/>
          </p:nvPr>
        </p:nvSpPr>
        <p:spPr>
          <a:xfrm>
            <a:off x="6913399" y="10389775"/>
            <a:ext cx="284400" cy="179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Custom 2">
      <a:dk1>
        <a:srgbClr val="282B36"/>
      </a:dk1>
      <a:lt1>
        <a:srgbClr val="FEFFFE"/>
      </a:lt1>
      <a:dk2>
        <a:srgbClr val="282A35"/>
      </a:dk2>
      <a:lt2>
        <a:srgbClr val="E0DDE3"/>
      </a:lt2>
      <a:accent1>
        <a:srgbClr val="1E4D59"/>
      </a:accent1>
      <a:accent2>
        <a:srgbClr val="029B8C"/>
      </a:accent2>
      <a:accent3>
        <a:srgbClr val="FEDD6A"/>
      </a:accent3>
      <a:accent4>
        <a:srgbClr val="FEA757"/>
      </a:accent4>
      <a:accent5>
        <a:srgbClr val="C02327"/>
      </a:accent5>
      <a:accent6>
        <a:srgbClr val="9B80C0"/>
      </a:accent6>
      <a:hlink>
        <a:srgbClr val="C02327"/>
      </a:hlink>
      <a:folHlink>
        <a:srgbClr val="065D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3579</Words>
  <Application>Microsoft Macintosh PowerPoint</Application>
  <PresentationFormat>Custom</PresentationFormat>
  <Paragraphs>383</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Montserrat SemiBold</vt:lpstr>
      <vt:lpstr>Calibri</vt:lpstr>
      <vt:lpstr>Montserrat</vt:lpstr>
      <vt:lpstr>Roboto Serif</vt:lpstr>
      <vt:lpstr>Roboto Slab</vt:lpstr>
      <vt:lpstr>Comic Sans MS</vt:lpstr>
      <vt:lpstr>Montserrat Medium</vt:lpstr>
      <vt:lpstr>Roboto Slab Light</vt:lpstr>
      <vt:lpstr>Arial</vt:lpstr>
      <vt:lpstr>Open Sans</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Phillip Rubery</dc:creator>
  <cp:lastModifiedBy>Aynur Kadihasanoglu</cp:lastModifiedBy>
  <cp:revision>1</cp:revision>
  <dcterms:created xsi:type="dcterms:W3CDTF">2019-04-08T07:06:23Z</dcterms:created>
  <dcterms:modified xsi:type="dcterms:W3CDTF">2026-05-04T14:21:21Z</dcterms:modified>
</cp:coreProperties>
</file>