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68" r:id="rId4"/>
    <p:sldId id="259" r:id="rId5"/>
    <p:sldId id="260" r:id="rId6"/>
    <p:sldId id="262" r:id="rId7"/>
    <p:sldId id="261" r:id="rId8"/>
    <p:sldId id="263" r:id="rId9"/>
    <p:sldId id="269" r:id="rId10"/>
    <p:sldId id="266" r:id="rId11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144"/>
    <p:restoredTop sz="94674"/>
  </p:normalViewPr>
  <p:slideViewPr>
    <p:cSldViewPr snapToGrid="0" snapToObjects="1">
      <p:cViewPr varScale="1">
        <p:scale>
          <a:sx n="119" d="100"/>
          <a:sy n="119" d="100"/>
        </p:scale>
        <p:origin x="736" y="19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6/27/18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Shape 2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Quote from Helen Welch, MEAL Director American Red Cross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Refer to  ict health check, digital divide, IM, data analysis  as core IFRC competencies, program lines etc. 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91266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072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027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8243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564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929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2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302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Oval 12"/>
          <p:cNvSpPr/>
          <p:nvPr userDrawn="1"/>
        </p:nvSpPr>
        <p:spPr>
          <a:xfrm>
            <a:off x="573387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5733876" y="2991061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24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6122394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3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6/27/18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822136" y="6855753"/>
            <a:ext cx="23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DATA PLAYBOOK: SLIDEDECK 1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7" r:id="rId14"/>
    <p:sldLayoutId id="2147483658" r:id="rId15"/>
    <p:sldLayoutId id="2147483659" r:id="rId16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E4449-5D96-A54A-AFE4-CDDDA8B30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Data?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3AC3A13-F02E-094A-B030-2813D6CE43A3}"/>
              </a:ext>
            </a:extLst>
          </p:cNvPr>
          <p:cNvSpPr/>
          <p:nvPr/>
        </p:nvSpPr>
        <p:spPr>
          <a:xfrm>
            <a:off x="1067740" y="3542172"/>
            <a:ext cx="64769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Rachel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Yales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&amp; Heather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Leson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6527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F3EC64F-FC28-6F42-96E0-1B9D6667C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Heather </a:t>
            </a:r>
            <a:r>
              <a:rPr lang="en-US" sz="1800" b="1" dirty="0" err="1">
                <a:solidFill>
                  <a:srgbClr val="FF0000"/>
                </a:solidFill>
              </a:rPr>
              <a:t>Leson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buClr>
                <a:srgbClr val="F72431"/>
              </a:buClr>
            </a:pPr>
            <a:r>
              <a:rPr lang="en-GB" sz="1800" dirty="0" err="1"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heather.leson@ifrc.org</a:t>
            </a:r>
            <a:endParaRPr lang="en-GB" sz="1800" dirty="0"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  <a:p>
            <a:pPr>
              <a:buClr>
                <a:srgbClr val="F72431"/>
              </a:buClr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@</a:t>
            </a:r>
            <a:r>
              <a:rPr lang="en-GB" sz="1800" dirty="0" err="1">
                <a:solidFill>
                  <a:srgbClr val="000000"/>
                </a:solidFill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heatherleson</a:t>
            </a:r>
            <a:endParaRPr lang="en-GB" sz="1800" dirty="0">
              <a:solidFill>
                <a:srgbClr val="000000"/>
              </a:solidFill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  <a:p>
            <a:pPr>
              <a:buClr>
                <a:srgbClr val="F72431"/>
              </a:buClr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skype: </a:t>
            </a:r>
            <a:r>
              <a:rPr lang="en-GB" sz="1800" dirty="0" err="1">
                <a:solidFill>
                  <a:srgbClr val="000000"/>
                </a:solidFill>
                <a:latin typeface="Arial" panose="020B0604020202020204" pitchFamily="34" charset="0"/>
                <a:ea typeface="Trebuchet MS"/>
                <a:cs typeface="Arial" panose="020B0604020202020204" pitchFamily="34" charset="0"/>
                <a:sym typeface="Trebuchet MS"/>
              </a:rPr>
              <a:t>heatherleson</a:t>
            </a:r>
            <a:endParaRPr lang="en-GB" sz="1800" dirty="0">
              <a:latin typeface="Arial" panose="020B0604020202020204" pitchFamily="34" charset="0"/>
              <a:ea typeface="Trebuchet MS"/>
              <a:cs typeface="Arial" panose="020B0604020202020204" pitchFamily="34" charset="0"/>
              <a:sym typeface="Trebuchet M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068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E9D9F08-3D4A-814E-A90A-5A30D548A9BC}"/>
              </a:ext>
            </a:extLst>
          </p:cNvPr>
          <p:cNvSpPr/>
          <p:nvPr/>
        </p:nvSpPr>
        <p:spPr>
          <a:xfrm>
            <a:off x="950538" y="2315292"/>
            <a:ext cx="83171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spcBef>
                <a:spcPts val="500"/>
              </a:spcBef>
              <a:buFont typeface="+mj-lt"/>
              <a:buAutoNum type="arabicPeriod"/>
            </a:pP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Discrete pieces of</a:t>
            </a:r>
            <a:r>
              <a:rPr lang="en-GB" sz="3200" dirty="0">
                <a:solidFill>
                  <a:srgbClr val="CF1C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information</a:t>
            </a: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such as amounts, prices, measurements, dates, names of places and people, and addresses.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3200" dirty="0">
                <a:solidFill>
                  <a:srgbClr val="CF1C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Facts and statistics</a:t>
            </a:r>
            <a:r>
              <a:rPr lang="en-GB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collected together for reference or analysis. </a:t>
            </a:r>
            <a:endParaRPr lang="en-GB" sz="32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BB6FD2-418C-4A44-AF94-A066753F0CDA}"/>
              </a:ext>
            </a:extLst>
          </p:cNvPr>
          <p:cNvSpPr txBox="1"/>
          <p:nvPr/>
        </p:nvSpPr>
        <p:spPr>
          <a:xfrm>
            <a:off x="950538" y="1140174"/>
            <a:ext cx="8317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can be defined as..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998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9">
            <a:extLst>
              <a:ext uri="{FF2B5EF4-FFF2-40B4-BE49-F238E27FC236}">
                <a16:creationId xmlns:a16="http://schemas.microsoft.com/office/drawing/2014/main" id="{6D5C68FB-B54D-BF4E-B9BC-7BE0BC9C0D45}"/>
              </a:ext>
            </a:extLst>
          </p:cNvPr>
          <p:cNvSpPr txBox="1"/>
          <p:nvPr/>
        </p:nvSpPr>
        <p:spPr>
          <a:xfrm>
            <a:off x="726928" y="663634"/>
            <a:ext cx="9144000" cy="12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Arvo"/>
                <a:ea typeface="Arvo"/>
                <a:cs typeface="Arvo"/>
                <a:sym typeface="Arvo"/>
              </a:rPr>
              <a:t>Data can lead to:</a:t>
            </a:r>
            <a:r>
              <a:rPr lang="en" sz="3000" b="1" dirty="0"/>
              <a:t> </a:t>
            </a:r>
            <a:endParaRPr sz="3000" dirty="0"/>
          </a:p>
        </p:txBody>
      </p:sp>
      <p:sp>
        <p:nvSpPr>
          <p:cNvPr id="8" name="Oval 7"/>
          <p:cNvSpPr/>
          <p:nvPr/>
        </p:nvSpPr>
        <p:spPr>
          <a:xfrm>
            <a:off x="2377815" y="2103914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 flipH="1">
            <a:off x="2377814" y="2859398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078193" y="2103914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 flipH="1">
            <a:off x="5078193" y="2829169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Knowledge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395659" y="4131850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 flipH="1">
            <a:off x="6395659" y="4857105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Evidence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637011" y="4131850"/>
            <a:ext cx="2026701" cy="202793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21437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 flipH="1">
            <a:off x="3637011" y="4857105"/>
            <a:ext cx="202670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52070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rial" charset="0"/>
                <a:cs typeface="Arial" charset="0"/>
              </a:rPr>
              <a:t>Decisions</a:t>
            </a:r>
            <a:endParaRPr lang="en-US" sz="24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450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E9D9F08-3D4A-814E-A90A-5A30D548A9BC}"/>
              </a:ext>
            </a:extLst>
          </p:cNvPr>
          <p:cNvSpPr/>
          <p:nvPr/>
        </p:nvSpPr>
        <p:spPr>
          <a:xfrm>
            <a:off x="950538" y="2315292"/>
            <a:ext cx="8317132" cy="3111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base">
              <a:buFont typeface="+mj-lt"/>
              <a:buAutoNum type="arabicPeriod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Data is </a:t>
            </a: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everywhere.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Data is </a:t>
            </a: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naturally messy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lacks sense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Data can often be </a:t>
            </a: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structured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processed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 fontAlgn="base">
              <a:buFont typeface="+mj-lt"/>
              <a:buAutoNum type="arabicPeriod"/>
            </a:pP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 is data that </a:t>
            </a:r>
            <a:r>
              <a:rPr lang="en-GB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makes sense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base">
              <a:spcBef>
                <a:spcPts val="500"/>
              </a:spcBef>
            </a:pPr>
            <a:endParaRPr lang="en-GB" sz="3200" b="0" i="0" u="none" strike="noStrike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BB6FD2-418C-4A44-AF94-A066753F0CDA}"/>
              </a:ext>
            </a:extLst>
          </p:cNvPr>
          <p:cNvSpPr txBox="1"/>
          <p:nvPr/>
        </p:nvSpPr>
        <p:spPr>
          <a:xfrm>
            <a:off x="950538" y="1204720"/>
            <a:ext cx="8317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Data to Information</a:t>
            </a:r>
          </a:p>
        </p:txBody>
      </p:sp>
    </p:spTree>
    <p:extLst>
      <p:ext uri="{BB962C8B-B14F-4D97-AF65-F5344CB8AC3E}">
        <p14:creationId xmlns:p14="http://schemas.microsoft.com/office/powerpoint/2010/main" val="4189094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E9D9F08-3D4A-814E-A90A-5A30D548A9BC}"/>
              </a:ext>
            </a:extLst>
          </p:cNvPr>
          <p:cNvSpPr/>
          <p:nvPr/>
        </p:nvSpPr>
        <p:spPr>
          <a:xfrm>
            <a:off x="950538" y="2326050"/>
            <a:ext cx="83171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must be interpreted, processed, analysed, or presented to become </a:t>
            </a:r>
            <a:r>
              <a:rPr lang="en-GB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Informative</a:t>
            </a:r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BB6FD2-418C-4A44-AF94-A066753F0CDA}"/>
              </a:ext>
            </a:extLst>
          </p:cNvPr>
          <p:cNvSpPr txBox="1"/>
          <p:nvPr/>
        </p:nvSpPr>
        <p:spPr>
          <a:xfrm>
            <a:off x="950538" y="1204720"/>
            <a:ext cx="8317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Data to Information</a:t>
            </a:r>
          </a:p>
        </p:txBody>
      </p:sp>
    </p:spTree>
    <p:extLst>
      <p:ext uri="{BB962C8B-B14F-4D97-AF65-F5344CB8AC3E}">
        <p14:creationId xmlns:p14="http://schemas.microsoft.com/office/powerpoint/2010/main" val="3657188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EBB6FD2-418C-4A44-AF94-A066753F0CDA}"/>
              </a:ext>
            </a:extLst>
          </p:cNvPr>
          <p:cNvSpPr txBox="1"/>
          <p:nvPr/>
        </p:nvSpPr>
        <p:spPr>
          <a:xfrm>
            <a:off x="950538" y="1204720"/>
            <a:ext cx="8317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Chaotic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750DD0-7E9E-BF41-8503-57EE0E9812E4}"/>
              </a:ext>
            </a:extLst>
          </p:cNvPr>
          <p:cNvSpPr/>
          <p:nvPr/>
        </p:nvSpPr>
        <p:spPr>
          <a:xfrm>
            <a:off x="5220735" y="3573676"/>
            <a:ext cx="24558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 </a:t>
            </a:r>
            <a:endParaRPr lang="en-US" dirty="0"/>
          </a:p>
        </p:txBody>
      </p:sp>
      <p:pic>
        <p:nvPicPr>
          <p:cNvPr id="7" name="Shape 265">
            <a:extLst>
              <a:ext uri="{FF2B5EF4-FFF2-40B4-BE49-F238E27FC236}">
                <a16:creationId xmlns:a16="http://schemas.microsoft.com/office/drawing/2014/main" id="{CB76CE1B-A1F8-D847-8511-07CA79640D9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648274" y="2023173"/>
            <a:ext cx="7390502" cy="4388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4657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0">
            <a:extLst>
              <a:ext uri="{FF2B5EF4-FFF2-40B4-BE49-F238E27FC236}">
                <a16:creationId xmlns:a16="http://schemas.microsoft.com/office/drawing/2014/main" id="{21F0D698-B352-B749-8E0C-71100D345EDC}"/>
              </a:ext>
            </a:extLst>
          </p:cNvPr>
          <p:cNvSpPr txBox="1"/>
          <p:nvPr/>
        </p:nvSpPr>
        <p:spPr>
          <a:xfrm>
            <a:off x="537200" y="774700"/>
            <a:ext cx="8092500" cy="7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None/>
            </a:pPr>
            <a:r>
              <a:rPr lang="en" sz="3000" dirty="0">
                <a:solidFill>
                  <a:srgbClr val="EE3224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... to processing and organizing the data... </a:t>
            </a:r>
            <a:endParaRPr sz="3000" dirty="0">
              <a:solidFill>
                <a:srgbClr val="EE3224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</p:txBody>
      </p:sp>
      <p:pic>
        <p:nvPicPr>
          <p:cNvPr id="3" name="Shape 271">
            <a:extLst>
              <a:ext uri="{FF2B5EF4-FFF2-40B4-BE49-F238E27FC236}">
                <a16:creationId xmlns:a16="http://schemas.microsoft.com/office/drawing/2014/main" id="{DAEB6D4C-F401-8B42-9DE9-9859AAEDE23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tretch/>
        </p:blipFill>
        <p:spPr>
          <a:xfrm>
            <a:off x="1600186" y="1555900"/>
            <a:ext cx="8157000" cy="2305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Shape 272">
            <a:extLst>
              <a:ext uri="{FF2B5EF4-FFF2-40B4-BE49-F238E27FC236}">
                <a16:creationId xmlns:a16="http://schemas.microsoft.com/office/drawing/2014/main" id="{085CA87B-4DA6-D543-A12D-D3141DF4E6E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tretch/>
        </p:blipFill>
        <p:spPr>
          <a:xfrm>
            <a:off x="1600186" y="4059292"/>
            <a:ext cx="7758967" cy="23845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65620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0">
            <a:extLst>
              <a:ext uri="{FF2B5EF4-FFF2-40B4-BE49-F238E27FC236}">
                <a16:creationId xmlns:a16="http://schemas.microsoft.com/office/drawing/2014/main" id="{21F0D698-B352-B749-8E0C-71100D345EDC}"/>
              </a:ext>
            </a:extLst>
          </p:cNvPr>
          <p:cNvSpPr txBox="1"/>
          <p:nvPr/>
        </p:nvSpPr>
        <p:spPr>
          <a:xfrm>
            <a:off x="537200" y="774700"/>
            <a:ext cx="8092500" cy="7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</a:pPr>
            <a:r>
              <a:rPr lang="en-GB" sz="3000" dirty="0">
                <a:solidFill>
                  <a:srgbClr val="EE3224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... to turning it into ‘information’... </a:t>
            </a:r>
          </a:p>
        </p:txBody>
      </p:sp>
      <p:pic>
        <p:nvPicPr>
          <p:cNvPr id="5" name="Shape 278">
            <a:extLst>
              <a:ext uri="{FF2B5EF4-FFF2-40B4-BE49-F238E27FC236}">
                <a16:creationId xmlns:a16="http://schemas.microsoft.com/office/drawing/2014/main" id="{3D695747-C62C-DD45-BBBE-BA0AE8AF9DA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tretch/>
        </p:blipFill>
        <p:spPr>
          <a:xfrm>
            <a:off x="1066481" y="1555900"/>
            <a:ext cx="8534400" cy="3848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4067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83">
            <a:extLst>
              <a:ext uri="{FF2B5EF4-FFF2-40B4-BE49-F238E27FC236}">
                <a16:creationId xmlns:a16="http://schemas.microsoft.com/office/drawing/2014/main" id="{BB8CB534-FA51-2A4E-A792-634C8A8FC450}"/>
              </a:ext>
            </a:extLst>
          </p:cNvPr>
          <p:cNvSpPr txBox="1"/>
          <p:nvPr/>
        </p:nvSpPr>
        <p:spPr>
          <a:xfrm>
            <a:off x="703055" y="2859541"/>
            <a:ext cx="1511100" cy="6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3000" i="0" u="none" strike="noStrike" cap="none" dirty="0">
                <a:solidFill>
                  <a:srgbClr val="EE3224"/>
                </a:solidFill>
                <a:latin typeface="Arial" panose="020B0604020202020204" pitchFamily="34" charset="0"/>
                <a:ea typeface="Arvo"/>
                <a:cs typeface="Arial" panose="020B0604020202020204" pitchFamily="34" charset="0"/>
                <a:sym typeface="Arvo"/>
              </a:rPr>
              <a:t>Data Types </a:t>
            </a:r>
            <a:endParaRPr sz="3000" dirty="0">
              <a:solidFill>
                <a:srgbClr val="EE3224"/>
              </a:solidFill>
              <a:latin typeface="Arial" panose="020B0604020202020204" pitchFamily="34" charset="0"/>
              <a:ea typeface="Arvo"/>
              <a:cs typeface="Arial" panose="020B0604020202020204" pitchFamily="34" charset="0"/>
              <a:sym typeface="Arv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A1A7692-79E4-C040-8203-7F20390172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825358"/>
              </p:ext>
            </p:extLst>
          </p:nvPr>
        </p:nvGraphicFramePr>
        <p:xfrm>
          <a:off x="2514600" y="636814"/>
          <a:ext cx="7511144" cy="55168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5572">
                  <a:extLst>
                    <a:ext uri="{9D8B030D-6E8A-4147-A177-3AD203B41FA5}">
                      <a16:colId xmlns:a16="http://schemas.microsoft.com/office/drawing/2014/main" val="677153198"/>
                    </a:ext>
                  </a:extLst>
                </a:gridCol>
                <a:gridCol w="3755572">
                  <a:extLst>
                    <a:ext uri="{9D8B030D-6E8A-4147-A177-3AD203B41FA5}">
                      <a16:colId xmlns:a16="http://schemas.microsoft.com/office/drawing/2014/main" val="3683894091"/>
                    </a:ext>
                  </a:extLst>
                </a:gridCol>
              </a:tblGrid>
              <a:tr h="2605996">
                <a:tc>
                  <a:txBody>
                    <a:bodyPr/>
                    <a:lstStyle/>
                    <a:p>
                      <a:pPr marL="360000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Community/Citizen</a:t>
                      </a:r>
                    </a:p>
                    <a:p>
                      <a:pPr marL="360000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Mobile Data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Email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Surveys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Media (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Whatsapp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Facebook, Twitter, Instagram)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(Photos, Video, VR)</a:t>
                      </a:r>
                    </a:p>
                  </a:txBody>
                  <a:tcPr>
                    <a:lnL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0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Government</a:t>
                      </a:r>
                    </a:p>
                    <a:p>
                      <a:pPr marL="360000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Census/Population</a:t>
                      </a:r>
                    </a:p>
                    <a:p>
                      <a:pPr marL="36000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Statistics</a:t>
                      </a:r>
                    </a:p>
                    <a:p>
                      <a:pPr marL="36000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Infrastructure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Finance/Budgets/Spending</a:t>
                      </a:r>
                    </a:p>
                    <a:p>
                      <a:pPr marL="36000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Companies/Land Ownership</a:t>
                      </a:r>
                    </a:p>
                    <a:p>
                      <a:pPr marL="36000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Pollution Index/Water Quality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9110571"/>
                  </a:ext>
                </a:extLst>
              </a:tr>
              <a:tr h="2896733">
                <a:tc>
                  <a:txBody>
                    <a:bodyPr/>
                    <a:lstStyle/>
                    <a:p>
                      <a:pPr marL="360000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Physical</a:t>
                      </a:r>
                    </a:p>
                    <a:p>
                      <a:pPr marL="360000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Geographical 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Infrastructure</a:t>
                      </a:r>
                    </a:p>
                    <a:p>
                      <a:pPr marL="360000"/>
                      <a:b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Aerial/Satellite</a:t>
                      </a:r>
                    </a:p>
                    <a:p>
                      <a:pPr marL="360000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Satellite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Aerial/UAV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Balloon Mapping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60000"/>
                      <a:r>
                        <a:rPr lang="en-US" dirty="0"/>
                        <a:t>Sensor/New Tech</a:t>
                      </a:r>
                    </a:p>
                    <a:p>
                      <a:pPr marL="360000"/>
                      <a:endParaRPr lang="en-US" dirty="0"/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Biometric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Genetic (Crispr)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Movement 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Meteorology</a:t>
                      </a:r>
                    </a:p>
                    <a:p>
                      <a:pPr marL="3600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Bitcoin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82015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155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C0EA35E1-6B42-B04C-A84E-E0874323D2E8}" vid="{BE7658BC-F760-5645-8AE0-B8C165C1B9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237</Words>
  <Application>Microsoft Macintosh PowerPoint</Application>
  <PresentationFormat>Custom</PresentationFormat>
  <Paragraphs>59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ArialMT</vt:lpstr>
      <vt:lpstr>Arvo</vt:lpstr>
      <vt:lpstr>Calibri</vt:lpstr>
      <vt:lpstr>Trebuchet MS</vt:lpstr>
      <vt:lpstr>Office Theme</vt:lpstr>
      <vt:lpstr>What is Data?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Data?</dc:title>
  <dc:creator>Dirk Slater</dc:creator>
  <cp:lastModifiedBy>Dirk Slater</cp:lastModifiedBy>
  <cp:revision>12</cp:revision>
  <dcterms:created xsi:type="dcterms:W3CDTF">2018-05-03T16:30:31Z</dcterms:created>
  <dcterms:modified xsi:type="dcterms:W3CDTF">2018-06-27T16:32:56Z</dcterms:modified>
</cp:coreProperties>
</file>