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0688638" cy="7562850"/>
  <p:notesSz cx="9144000" cy="6858000"/>
  <p:defaultTextStyle>
    <a:defPPr>
      <a:defRPr lang="en-US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15"/>
    <p:restoredTop sz="94674"/>
  </p:normalViewPr>
  <p:slideViewPr>
    <p:cSldViewPr snapToGrid="0" snapToObjects="1">
      <p:cViewPr varScale="1">
        <p:scale>
          <a:sx n="119" d="100"/>
          <a:sy n="119" d="100"/>
        </p:scale>
        <p:origin x="336" y="19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E1853-E1E6-D14B-B3CF-EADAAA424D18}" type="datetimeFigureOut">
              <a:rPr lang="en-US" smtClean="0"/>
              <a:t>6/21/18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057E2-EFC4-1C41-AD53-B8B961B36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57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8" name="Oval 7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5921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25 litres of water received by XY HH on 1st  March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6A3F7C5-BB18-A142-B197-387052FA8008}"/>
              </a:ext>
            </a:extLst>
          </p:cNvPr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CA21049F-B9FF-0A46-A03D-6617080CD1E9}"/>
              </a:ext>
            </a:extLst>
          </p:cNvPr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4263D3D5-E584-A84F-A83F-E215EA9D1E81}"/>
              </a:ext>
            </a:extLst>
          </p:cNvPr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D4BD10-3FD0-1047-86F9-79612002E47C}"/>
              </a:ext>
            </a:extLst>
          </p:cNvPr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740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1067763"/>
            <a:ext cx="8598115" cy="741814"/>
          </a:xfrm>
        </p:spPr>
        <p:txBody>
          <a:bodyPr/>
          <a:lstStyle>
            <a:lvl1pPr algn="ctr">
              <a:defRPr sz="2400" baseline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Mobile data collection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6" name="TextBox 15"/>
          <p:cNvSpPr txBox="1"/>
          <p:nvPr userDrawn="1"/>
        </p:nvSpPr>
        <p:spPr>
          <a:xfrm flipH="1">
            <a:off x="2373395" y="3034694"/>
            <a:ext cx="26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48204" y="3252634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 flipH="1">
            <a:off x="3348204" y="3338999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4" name="Rounded Rectangle 13"/>
          <p:cNvSpPr/>
          <p:nvPr userDrawn="1"/>
        </p:nvSpPr>
        <p:spPr>
          <a:xfrm>
            <a:off x="3348205" y="434477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3348205" y="5463779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Rounded Rectangle 17"/>
          <p:cNvSpPr/>
          <p:nvPr userDrawn="1"/>
        </p:nvSpPr>
        <p:spPr>
          <a:xfrm>
            <a:off x="3348204" y="2139911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 flipH="1">
            <a:off x="3348204" y="2322480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flipH="1">
            <a:off x="3348205" y="4559161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 flipH="1">
            <a:off x="3348205" y="562692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757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067740" y="2056848"/>
            <a:ext cx="8598115" cy="4124934"/>
          </a:xfrm>
        </p:spPr>
        <p:txBody>
          <a:bodyPr/>
          <a:lstStyle>
            <a:lvl1pPr algn="l">
              <a:defRPr sz="2000" b="0" i="0" baseline="0">
                <a:latin typeface="Arial"/>
                <a:cs typeface="Arial"/>
              </a:defRPr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GB" dirty="0"/>
              <a:t>DATA</a:t>
            </a:r>
          </a:p>
          <a:p>
            <a:pPr lvl="0"/>
            <a:r>
              <a:rPr lang="en-GB" dirty="0"/>
              <a:t>Element which has not been interpreted this needs edit?</a:t>
            </a:r>
          </a:p>
          <a:p>
            <a:pPr lvl="0"/>
            <a:r>
              <a:rPr lang="en-GB" dirty="0"/>
              <a:t>Example:	25 litres of water received by </a:t>
            </a:r>
            <a:r>
              <a:rPr lang="en-GB" dirty="0" err="1"/>
              <a:t>Xy</a:t>
            </a:r>
            <a:r>
              <a:rPr lang="en-GB" dirty="0"/>
              <a:t> HH on 1st </a:t>
            </a:r>
          </a:p>
          <a:p>
            <a:pPr lvl="0"/>
            <a:r>
              <a:rPr lang="en-GB" dirty="0"/>
              <a:t>			Fuel consumed by</a:t>
            </a:r>
          </a:p>
          <a:p>
            <a:pPr lvl="0"/>
            <a:r>
              <a:rPr lang="en-GB" dirty="0"/>
              <a:t>			Distance travelled by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INFORMATION</a:t>
            </a:r>
          </a:p>
          <a:p>
            <a:pPr lvl="0"/>
            <a:r>
              <a:rPr lang="en-GB" dirty="0"/>
              <a:t>An interpreted data</a:t>
            </a:r>
          </a:p>
          <a:p>
            <a:pPr lvl="0"/>
            <a:r>
              <a:rPr lang="en-GB" dirty="0"/>
              <a:t>Example		Number of cholera cases in February</a:t>
            </a:r>
          </a:p>
          <a:p>
            <a:pPr lvl="0"/>
            <a:endParaRPr lang="en-GB" dirty="0"/>
          </a:p>
          <a:p>
            <a:pPr lvl="0"/>
            <a:r>
              <a:rPr lang="en-GB" dirty="0"/>
              <a:t>Putting data into context creates added value to constitute information</a:t>
            </a:r>
          </a:p>
          <a:p>
            <a:pPr lvl="0"/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1000325"/>
            <a:ext cx="83171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Data </a:t>
            </a:r>
            <a:r>
              <a:rPr lang="en-US" sz="3200" b="1" dirty="0" err="1">
                <a:solidFill>
                  <a:srgbClr val="FF0000"/>
                </a:solidFill>
              </a:rPr>
              <a:t>vs</a:t>
            </a:r>
            <a:r>
              <a:rPr lang="en-US" sz="3200" b="1" dirty="0">
                <a:solidFill>
                  <a:srgbClr val="FF0000"/>
                </a:solidFill>
              </a:rPr>
              <a:t> Information</a:t>
            </a:r>
          </a:p>
        </p:txBody>
      </p:sp>
    </p:spTree>
    <p:extLst>
      <p:ext uri="{BB962C8B-B14F-4D97-AF65-F5344CB8AC3E}">
        <p14:creationId xmlns:p14="http://schemas.microsoft.com/office/powerpoint/2010/main" val="81136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94045" y="4788077"/>
            <a:ext cx="3371810" cy="1663462"/>
          </a:xfrm>
        </p:spPr>
        <p:txBody>
          <a:bodyPr>
            <a:normAutofit/>
          </a:bodyPr>
          <a:lstStyle>
            <a:lvl1pPr algn="l">
              <a:defRPr lang="en-GB" sz="1000" b="0" i="0" u="none" strike="noStrike" baseline="0" smtClean="0"/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r>
              <a:rPr lang="en-GB" sz="1600" b="0" i="0" u="none" strike="noStrike" baseline="30000" dirty="0" err="1">
                <a:solidFill>
                  <a:srgbClr val="000000"/>
                </a:solidFill>
                <a:latin typeface="ArialMT"/>
              </a:rPr>
              <a:t>Isaac.ndoricimpa@croixrougeburundi.org</a:t>
            </a:r>
            <a:endParaRPr lang="en-GB" sz="1600" b="0" i="0" u="none" strike="noStrike" baseline="30000" dirty="0">
              <a:solidFill>
                <a:srgbClr val="000000"/>
              </a:solidFill>
              <a:latin typeface="ArialMT"/>
            </a:endParaRPr>
          </a:p>
          <a:p>
            <a:r>
              <a:rPr lang="en-GB" sz="1600" b="0" i="0" u="none" strike="noStrike" baseline="30000" dirty="0" err="1">
                <a:solidFill>
                  <a:srgbClr val="000000"/>
                </a:solidFill>
                <a:latin typeface="ArialMT"/>
              </a:rPr>
              <a:t>Henk.hoff@ifrc.org</a:t>
            </a:r>
            <a:endParaRPr lang="en-GB" sz="1600" b="0" i="0" u="none" strike="noStrike" baseline="30000" dirty="0">
              <a:solidFill>
                <a:srgbClr val="000000"/>
              </a:solidFill>
              <a:latin typeface="ArialMT"/>
            </a:endParaRPr>
          </a:p>
          <a:p>
            <a:r>
              <a:rPr lang="en-GB" sz="1600" b="0" i="0" u="none" strike="noStrike" baseline="30000" dirty="0" err="1">
                <a:solidFill>
                  <a:srgbClr val="000000"/>
                </a:solidFill>
                <a:latin typeface="ArialMT"/>
              </a:rPr>
              <a:t>Heather.leson@ifrc.org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2" name="TextBox 1"/>
          <p:cNvSpPr txBox="1"/>
          <p:nvPr userDrawn="1"/>
        </p:nvSpPr>
        <p:spPr>
          <a:xfrm>
            <a:off x="1180133" y="2191765"/>
            <a:ext cx="49228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400" b="1" dirty="0">
                <a:solidFill>
                  <a:srgbClr val="FF0000"/>
                </a:solidFill>
                <a:latin typeface="Arial"/>
                <a:cs typeface="Arial"/>
              </a:rPr>
              <a:t>THANK YOU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294045" y="4006028"/>
            <a:ext cx="32768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>
                <a:solidFill>
                  <a:srgbClr val="FF0000"/>
                </a:solidFill>
                <a:latin typeface="Arial"/>
                <a:cs typeface="Arial"/>
              </a:rPr>
              <a:t>IFRC TEAM</a:t>
            </a:r>
          </a:p>
        </p:txBody>
      </p:sp>
    </p:spTree>
    <p:extLst>
      <p:ext uri="{BB962C8B-B14F-4D97-AF65-F5344CB8AC3E}">
        <p14:creationId xmlns:p14="http://schemas.microsoft.com/office/powerpoint/2010/main" val="1644999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513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73396" y="3034694"/>
            <a:ext cx="2605621" cy="1157679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595382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72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/>
          <p:cNvSpPr/>
          <p:nvPr userDrawn="1"/>
        </p:nvSpPr>
        <p:spPr>
          <a:xfrm>
            <a:off x="2373396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71393" y="1079003"/>
            <a:ext cx="8583223" cy="651896"/>
          </a:xfrm>
        </p:spPr>
        <p:txBody>
          <a:bodyPr/>
          <a:lstStyle>
            <a:lvl1pPr algn="ctr">
              <a:defRPr lang="en-GB" sz="3200" b="1" i="1" u="none" strike="noStrike" baseline="30000" smtClean="0"/>
            </a:lvl1pPr>
          </a:lstStyle>
          <a:p>
            <a:r>
              <a:rPr lang="en-GB" sz="3000" b="0" i="0" u="none" strike="noStrike" baseline="30000" dirty="0">
                <a:solidFill>
                  <a:srgbClr val="000000"/>
                </a:solidFill>
                <a:latin typeface="ArialMT"/>
              </a:rPr>
              <a:t>25 litres of water received by XY HH on 1st March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73396" y="3034694"/>
            <a:ext cx="2605621" cy="1157679"/>
          </a:xfrm>
        </p:spPr>
        <p:txBody>
          <a:bodyPr/>
          <a:lstStyle>
            <a:lvl1pPr marL="0" indent="0" algn="ctr">
              <a:buNone/>
              <a:defRPr b="0" cap="none" spc="0">
                <a:ln>
                  <a:noFill/>
                </a:ln>
                <a:solidFill>
                  <a:schemeClr val="bg1"/>
                </a:solidFill>
                <a:effectLst/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Data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3492C-64B5-A745-A21C-4402B7E07F82}" type="datetimeFigureOut">
              <a:rPr lang="en-US" smtClean="0"/>
              <a:t>6/21/18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6E56B-CF64-6641-ADB9-1347EBDA20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ubtitle 2"/>
          <p:cNvSpPr txBox="1">
            <a:spLocks/>
          </p:cNvSpPr>
          <p:nvPr userDrawn="1"/>
        </p:nvSpPr>
        <p:spPr>
          <a:xfrm>
            <a:off x="5953826" y="3034694"/>
            <a:ext cx="2605621" cy="1310079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b="0" kern="1200" cap="none" spc="0">
                <a:ln>
                  <a:noFill/>
                </a:ln>
                <a:solidFill>
                  <a:schemeClr val="bg1"/>
                </a:solidFill>
                <a:effectLst/>
                <a:latin typeface="Arial"/>
                <a:ea typeface="+mn-ea"/>
                <a:cs typeface="Arial"/>
              </a:defRPr>
            </a:lvl1pPr>
            <a:lvl2pPr marL="521437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4287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6431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8574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60718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12862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650056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171493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Information</a:t>
            </a:r>
            <a:endParaRPr lang="en-US" dirty="0"/>
          </a:p>
        </p:txBody>
      </p:sp>
      <p:sp>
        <p:nvSpPr>
          <p:cNvPr id="12" name="Oval 11"/>
          <p:cNvSpPr/>
          <p:nvPr userDrawn="1"/>
        </p:nvSpPr>
        <p:spPr>
          <a:xfrm>
            <a:off x="6122394" y="2148163"/>
            <a:ext cx="2605621" cy="2605621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223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7740" y="1843294"/>
            <a:ext cx="8631833" cy="1820818"/>
          </a:xfrm>
          <a:prstGeom prst="rect">
            <a:avLst/>
          </a:prstGeom>
        </p:spPr>
        <p:txBody>
          <a:bodyPr vert="horz" lIns="104287" tIns="52144" rIns="104287" bIns="52144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7740" y="3990060"/>
            <a:ext cx="8631833" cy="2765737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7740" y="7009642"/>
            <a:ext cx="2584212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3492C-64B5-A745-A21C-4402B7E07F82}" type="datetimeFigureOut">
              <a:rPr lang="en-US" smtClean="0"/>
              <a:t>6/21/18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6E56B-CF64-6641-ADB9-1347EBDA20F4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300dpiifrc_logo_fourlanguages-transparent copy.jp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740" y="6778467"/>
            <a:ext cx="3652794" cy="43089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7822136" y="6855753"/>
            <a:ext cx="2382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100" b="0" i="0" u="none" strike="noStrike" kern="12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DATA PLAYBOOK: SLIDEDECK 2</a:t>
            </a:r>
          </a:p>
        </p:txBody>
      </p:sp>
    </p:spTree>
    <p:extLst>
      <p:ext uri="{BB962C8B-B14F-4D97-AF65-F5344CB8AC3E}">
        <p14:creationId xmlns:p14="http://schemas.microsoft.com/office/powerpoint/2010/main" val="19670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1" r:id="rId2"/>
    <p:sldLayoutId id="2147483662" r:id="rId3"/>
    <p:sldLayoutId id="2147483663" r:id="rId4"/>
    <p:sldLayoutId id="2147483664" r:id="rId5"/>
    <p:sldLayoutId id="2147483650" r:id="rId6"/>
    <p:sldLayoutId id="2147483649" r:id="rId7"/>
    <p:sldLayoutId id="2147483660" r:id="rId8"/>
  </p:sldLayoutIdLst>
  <p:txStyles>
    <p:titleStyle>
      <a:lvl1pPr algn="l" defTabSz="521437" rtl="0" eaLnBrk="1" latinLnBrk="0" hangingPunct="1">
        <a:spcBef>
          <a:spcPct val="0"/>
        </a:spcBef>
        <a:buNone/>
        <a:defRPr sz="6000" b="1" kern="1200">
          <a:solidFill>
            <a:srgbClr val="FF0000"/>
          </a:solidFill>
          <a:latin typeface="Arial"/>
          <a:ea typeface="+mj-ea"/>
          <a:cs typeface="Arial"/>
        </a:defRPr>
      </a:lvl1pPr>
    </p:titleStyle>
    <p:bodyStyle>
      <a:lvl1pPr marL="0" indent="0" algn="l" defTabSz="521437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Arial"/>
          <a:ea typeface="+mn-ea"/>
          <a:cs typeface="Arial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Henk.hoff@ifrc.org" TargetMode="External"/><Relationship Id="rId2" Type="http://schemas.openxmlformats.org/officeDocument/2006/relationships/hyperlink" Target="mailto:Isaac.ndoricimpa@croixrougeburundi.org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67740" y="1843294"/>
            <a:ext cx="9367178" cy="1820818"/>
          </a:xfrm>
        </p:spPr>
        <p:txBody>
          <a:bodyPr/>
          <a:lstStyle/>
          <a:p>
            <a:r>
              <a:rPr lang="en-GB" dirty="0"/>
              <a:t>Data and Information Q&amp;A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67740" y="3850211"/>
            <a:ext cx="8631833" cy="2765737"/>
          </a:xfrm>
        </p:spPr>
        <p:txBody>
          <a:bodyPr/>
          <a:lstStyle/>
          <a:p>
            <a:r>
              <a:rPr lang="en-GB" dirty="0"/>
              <a:t>By Isaac </a:t>
            </a:r>
            <a:r>
              <a:rPr lang="en-GB" dirty="0" err="1"/>
              <a:t>Ndoricimpa</a:t>
            </a:r>
            <a:r>
              <a:rPr lang="en-GB" dirty="0"/>
              <a:t>, Burundi Red Cross Society </a:t>
            </a:r>
          </a:p>
          <a:p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667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4CA9784-3EB5-B84F-884F-75007A7D963B}"/>
              </a:ext>
            </a:extLst>
          </p:cNvPr>
          <p:cNvSpPr/>
          <p:nvPr/>
        </p:nvSpPr>
        <p:spPr>
          <a:xfrm>
            <a:off x="3348204" y="2790048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8B5C8A-9271-AB49-AB55-AE801FF4C1B7}"/>
              </a:ext>
            </a:extLst>
          </p:cNvPr>
          <p:cNvSpPr txBox="1"/>
          <p:nvPr/>
        </p:nvSpPr>
        <p:spPr>
          <a:xfrm flipH="1">
            <a:off x="3348204" y="2876413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1A9104-D9A3-9B43-B140-3BCECC27A710}"/>
              </a:ext>
            </a:extLst>
          </p:cNvPr>
          <p:cNvSpPr/>
          <p:nvPr/>
        </p:nvSpPr>
        <p:spPr>
          <a:xfrm>
            <a:off x="3348205" y="3882187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8FDEDFE-3550-3340-931F-3EFB954484F8}"/>
              </a:ext>
            </a:extLst>
          </p:cNvPr>
          <p:cNvSpPr/>
          <p:nvPr/>
        </p:nvSpPr>
        <p:spPr>
          <a:xfrm>
            <a:off x="3348205" y="500119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AEDFEDB-301C-8742-8477-5F3F7E3B51A7}"/>
              </a:ext>
            </a:extLst>
          </p:cNvPr>
          <p:cNvSpPr/>
          <p:nvPr/>
        </p:nvSpPr>
        <p:spPr>
          <a:xfrm>
            <a:off x="3348204" y="1677325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3C410C-8898-9C4C-A589-6706408F4DD1}"/>
              </a:ext>
            </a:extLst>
          </p:cNvPr>
          <p:cNvSpPr txBox="1"/>
          <p:nvPr/>
        </p:nvSpPr>
        <p:spPr>
          <a:xfrm flipH="1">
            <a:off x="3348204" y="185989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BE02B9-6165-4540-ACCE-02324B7DF0A4}"/>
              </a:ext>
            </a:extLst>
          </p:cNvPr>
          <p:cNvSpPr txBox="1"/>
          <p:nvPr/>
        </p:nvSpPr>
        <p:spPr>
          <a:xfrm flipH="1">
            <a:off x="3348205" y="4096575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5D3F18-4253-2641-BCDA-1A1B712C9B89}"/>
              </a:ext>
            </a:extLst>
          </p:cNvPr>
          <p:cNvSpPr txBox="1"/>
          <p:nvPr/>
        </p:nvSpPr>
        <p:spPr>
          <a:xfrm flipH="1">
            <a:off x="3348205" y="5164338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106F6C0-B2F9-B04E-8061-6F63ED0B57F5}"/>
              </a:ext>
            </a:extLst>
          </p:cNvPr>
          <p:cNvSpPr txBox="1">
            <a:spLocks/>
          </p:cNvSpPr>
          <p:nvPr/>
        </p:nvSpPr>
        <p:spPr>
          <a:xfrm>
            <a:off x="1067740" y="605177"/>
            <a:ext cx="8598115" cy="741814"/>
          </a:xfrm>
          <a:prstGeom prst="rect">
            <a:avLst/>
          </a:prstGeom>
        </p:spPr>
        <p:txBody>
          <a:bodyPr/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21436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4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10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7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90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8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5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1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265 volunteers trained of shelter during Q4/2017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2867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4CA9784-3EB5-B84F-884F-75007A7D963B}"/>
              </a:ext>
            </a:extLst>
          </p:cNvPr>
          <p:cNvSpPr/>
          <p:nvPr/>
        </p:nvSpPr>
        <p:spPr>
          <a:xfrm>
            <a:off x="3348204" y="2790048"/>
            <a:ext cx="4311985" cy="822960"/>
          </a:xfrm>
          <a:prstGeom prst="roundRect">
            <a:avLst/>
          </a:prstGeom>
          <a:solidFill>
            <a:srgbClr val="FF000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8B5C8A-9271-AB49-AB55-AE801FF4C1B7}"/>
              </a:ext>
            </a:extLst>
          </p:cNvPr>
          <p:cNvSpPr txBox="1"/>
          <p:nvPr/>
        </p:nvSpPr>
        <p:spPr>
          <a:xfrm flipH="1">
            <a:off x="3348204" y="2876413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1A9104-D9A3-9B43-B140-3BCECC27A710}"/>
              </a:ext>
            </a:extLst>
          </p:cNvPr>
          <p:cNvSpPr/>
          <p:nvPr/>
        </p:nvSpPr>
        <p:spPr>
          <a:xfrm>
            <a:off x="3348205" y="3882187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8FDEDFE-3550-3340-931F-3EFB954484F8}"/>
              </a:ext>
            </a:extLst>
          </p:cNvPr>
          <p:cNvSpPr/>
          <p:nvPr/>
        </p:nvSpPr>
        <p:spPr>
          <a:xfrm>
            <a:off x="3348205" y="500119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AEDFEDB-301C-8742-8477-5F3F7E3B51A7}"/>
              </a:ext>
            </a:extLst>
          </p:cNvPr>
          <p:cNvSpPr/>
          <p:nvPr/>
        </p:nvSpPr>
        <p:spPr>
          <a:xfrm>
            <a:off x="3348204" y="1677325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3C410C-8898-9C4C-A589-6706408F4DD1}"/>
              </a:ext>
            </a:extLst>
          </p:cNvPr>
          <p:cNvSpPr txBox="1"/>
          <p:nvPr/>
        </p:nvSpPr>
        <p:spPr>
          <a:xfrm flipH="1">
            <a:off x="3348204" y="185989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BE02B9-6165-4540-ACCE-02324B7DF0A4}"/>
              </a:ext>
            </a:extLst>
          </p:cNvPr>
          <p:cNvSpPr txBox="1"/>
          <p:nvPr/>
        </p:nvSpPr>
        <p:spPr>
          <a:xfrm flipH="1">
            <a:off x="3348205" y="4096575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5D3F18-4253-2641-BCDA-1A1B712C9B89}"/>
              </a:ext>
            </a:extLst>
          </p:cNvPr>
          <p:cNvSpPr txBox="1"/>
          <p:nvPr/>
        </p:nvSpPr>
        <p:spPr>
          <a:xfrm flipH="1">
            <a:off x="3348205" y="5164338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106F6C0-B2F9-B04E-8061-6F63ED0B57F5}"/>
              </a:ext>
            </a:extLst>
          </p:cNvPr>
          <p:cNvSpPr txBox="1">
            <a:spLocks/>
          </p:cNvSpPr>
          <p:nvPr/>
        </p:nvSpPr>
        <p:spPr>
          <a:xfrm>
            <a:off x="1067740" y="605177"/>
            <a:ext cx="8598115" cy="741814"/>
          </a:xfrm>
          <a:prstGeom prst="rect">
            <a:avLst/>
          </a:prstGeom>
        </p:spPr>
        <p:txBody>
          <a:bodyPr/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21436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4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10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7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90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8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5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1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265 volunteers trained of shelter during Q4/2017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5278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DF420-F636-4349-B68F-78C9C1089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982" y="1798664"/>
            <a:ext cx="8598115" cy="4124934"/>
          </a:xfrm>
        </p:spPr>
        <p:txBody>
          <a:bodyPr/>
          <a:lstStyle>
            <a:lvl1pPr algn="l">
              <a:defRPr sz="2000" b="0" i="0" baseline="0">
                <a:latin typeface="Arial"/>
                <a:cs typeface="Arial"/>
              </a:defRPr>
            </a:lvl1pPr>
            <a:lvl2pPr marL="521436" indent="0">
              <a:buNone/>
              <a:defRPr sz="3200"/>
            </a:lvl2pPr>
            <a:lvl3pPr marL="1042874" indent="0">
              <a:buNone/>
              <a:defRPr sz="2700"/>
            </a:lvl3pPr>
            <a:lvl4pPr marL="1564310" indent="0">
              <a:buNone/>
              <a:defRPr sz="2300"/>
            </a:lvl4pPr>
            <a:lvl5pPr marL="2085747" indent="0">
              <a:buNone/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fontAlgn="base"/>
            <a:r>
              <a:rPr lang="en-GB" dirty="0"/>
              <a:t>Data is an element which has not yet been interpreted and put into context. Examples: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dirty="0"/>
              <a:t>Fuel consumed by RC trucker on 2</a:t>
            </a:r>
            <a:r>
              <a:rPr lang="en-GB" baseline="30000" dirty="0"/>
              <a:t>nd</a:t>
            </a:r>
            <a:r>
              <a:rPr lang="en-GB" dirty="0"/>
              <a:t> February: 60l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dirty="0"/>
              <a:t>Distance </a:t>
            </a:r>
            <a:r>
              <a:rPr lang="en-GB" dirty="0" err="1"/>
              <a:t>traveled</a:t>
            </a:r>
            <a:r>
              <a:rPr lang="en-GB" dirty="0"/>
              <a:t> by trucker on 3</a:t>
            </a:r>
            <a:r>
              <a:rPr lang="en-GB" baseline="30000" dirty="0"/>
              <a:t>rd</a:t>
            </a:r>
            <a:r>
              <a:rPr lang="en-GB" dirty="0"/>
              <a:t> February: 85km </a:t>
            </a:r>
          </a:p>
          <a:p>
            <a:pPr fontAlgn="base"/>
            <a:endParaRPr lang="en-GB" dirty="0"/>
          </a:p>
          <a:p>
            <a:pPr fontAlgn="base"/>
            <a:r>
              <a:rPr lang="en-GB" dirty="0"/>
              <a:t>Information: An interpreted data. 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en-GB" dirty="0"/>
              <a:t>Ex: Number of cholera cases during February month</a:t>
            </a:r>
          </a:p>
          <a:p>
            <a:pPr fontAlgn="base"/>
            <a:br>
              <a:rPr lang="en-GB" dirty="0"/>
            </a:br>
            <a:r>
              <a:rPr lang="en-GB" dirty="0"/>
              <a:t>Putting data into context creates added value to constitute information</a:t>
            </a:r>
          </a:p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7417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1880173-4019-BC4D-8BC6-CEDB9B79B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>
                <a:hlinkClick r:id="rId2"/>
              </a:rPr>
              <a:t>Isaac.ndoricimpa@croixrougeburundi.org</a:t>
            </a:r>
            <a:endParaRPr lang="en-GB" u="sng" dirty="0"/>
          </a:p>
          <a:p>
            <a:r>
              <a:rPr lang="en-GB" u="sng" dirty="0">
                <a:hlinkClick r:id="rId3"/>
              </a:rPr>
              <a:t>Henk.hoff@ifrc.org</a:t>
            </a:r>
            <a:endParaRPr lang="en-GB" dirty="0"/>
          </a:p>
          <a:p>
            <a:r>
              <a:rPr lang="en-GB" dirty="0" err="1"/>
              <a:t>heather.leson@ifrc.org</a:t>
            </a:r>
            <a:endParaRPr lang="en-GB" dirty="0"/>
          </a:p>
          <a:p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62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13AA4DD-25B4-C942-A381-129720EA6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25 litres of water received by XY HH on 1st March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090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3AA72A-CCC0-3F40-BC0C-3F76BDBD71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25 litres of water received by XY HH on 1st March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462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216979B-0E41-EB4B-B195-26592C4BB4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25 cases of cholera cases declared in South Health District during February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253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0B8929B-57FB-7741-9D0B-FE9A2F8F4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25 cases of cholera cases declared in South Health District during February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820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4CA9784-3EB5-B84F-884F-75007A7D963B}"/>
              </a:ext>
            </a:extLst>
          </p:cNvPr>
          <p:cNvSpPr/>
          <p:nvPr/>
        </p:nvSpPr>
        <p:spPr>
          <a:xfrm>
            <a:off x="3348204" y="2790048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8B5C8A-9271-AB49-AB55-AE801FF4C1B7}"/>
              </a:ext>
            </a:extLst>
          </p:cNvPr>
          <p:cNvSpPr txBox="1"/>
          <p:nvPr/>
        </p:nvSpPr>
        <p:spPr>
          <a:xfrm flipH="1">
            <a:off x="3348204" y="2876413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1A9104-D9A3-9B43-B140-3BCECC27A710}"/>
              </a:ext>
            </a:extLst>
          </p:cNvPr>
          <p:cNvSpPr/>
          <p:nvPr/>
        </p:nvSpPr>
        <p:spPr>
          <a:xfrm>
            <a:off x="3348205" y="3882187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8FDEDFE-3550-3340-931F-3EFB954484F8}"/>
              </a:ext>
            </a:extLst>
          </p:cNvPr>
          <p:cNvSpPr/>
          <p:nvPr/>
        </p:nvSpPr>
        <p:spPr>
          <a:xfrm>
            <a:off x="3348205" y="500119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AEDFEDB-301C-8742-8477-5F3F7E3B51A7}"/>
              </a:ext>
            </a:extLst>
          </p:cNvPr>
          <p:cNvSpPr/>
          <p:nvPr/>
        </p:nvSpPr>
        <p:spPr>
          <a:xfrm>
            <a:off x="3348204" y="1677325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3C410C-8898-9C4C-A589-6706408F4DD1}"/>
              </a:ext>
            </a:extLst>
          </p:cNvPr>
          <p:cNvSpPr txBox="1"/>
          <p:nvPr/>
        </p:nvSpPr>
        <p:spPr>
          <a:xfrm flipH="1">
            <a:off x="3348204" y="185989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BE02B9-6165-4540-ACCE-02324B7DF0A4}"/>
              </a:ext>
            </a:extLst>
          </p:cNvPr>
          <p:cNvSpPr txBox="1"/>
          <p:nvPr/>
        </p:nvSpPr>
        <p:spPr>
          <a:xfrm flipH="1">
            <a:off x="3348205" y="4096575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5D3F18-4253-2641-BCDA-1A1B712C9B89}"/>
              </a:ext>
            </a:extLst>
          </p:cNvPr>
          <p:cNvSpPr txBox="1"/>
          <p:nvPr/>
        </p:nvSpPr>
        <p:spPr>
          <a:xfrm flipH="1">
            <a:off x="3348205" y="5164338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106F6C0-B2F9-B04E-8061-6F63ED0B57F5}"/>
              </a:ext>
            </a:extLst>
          </p:cNvPr>
          <p:cNvSpPr txBox="1">
            <a:spLocks/>
          </p:cNvSpPr>
          <p:nvPr/>
        </p:nvSpPr>
        <p:spPr>
          <a:xfrm>
            <a:off x="1067740" y="605177"/>
            <a:ext cx="8598115" cy="741814"/>
          </a:xfrm>
          <a:prstGeom prst="rect">
            <a:avLst/>
          </a:prstGeom>
        </p:spPr>
        <p:txBody>
          <a:bodyPr/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21436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4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10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7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90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8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5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1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Mobile data collection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0764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4CA9784-3EB5-B84F-884F-75007A7D963B}"/>
              </a:ext>
            </a:extLst>
          </p:cNvPr>
          <p:cNvSpPr/>
          <p:nvPr/>
        </p:nvSpPr>
        <p:spPr>
          <a:xfrm>
            <a:off x="3348204" y="2790048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8B5C8A-9271-AB49-AB55-AE801FF4C1B7}"/>
              </a:ext>
            </a:extLst>
          </p:cNvPr>
          <p:cNvSpPr txBox="1"/>
          <p:nvPr/>
        </p:nvSpPr>
        <p:spPr>
          <a:xfrm flipH="1">
            <a:off x="3348204" y="2876413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1A9104-D9A3-9B43-B140-3BCECC27A710}"/>
              </a:ext>
            </a:extLst>
          </p:cNvPr>
          <p:cNvSpPr/>
          <p:nvPr/>
        </p:nvSpPr>
        <p:spPr>
          <a:xfrm>
            <a:off x="3348205" y="3882187"/>
            <a:ext cx="4311985" cy="822960"/>
          </a:xfrm>
          <a:prstGeom prst="roundRect">
            <a:avLst/>
          </a:prstGeom>
          <a:solidFill>
            <a:srgbClr val="FF000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8FDEDFE-3550-3340-931F-3EFB954484F8}"/>
              </a:ext>
            </a:extLst>
          </p:cNvPr>
          <p:cNvSpPr/>
          <p:nvPr/>
        </p:nvSpPr>
        <p:spPr>
          <a:xfrm>
            <a:off x="3348205" y="500119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AEDFEDB-301C-8742-8477-5F3F7E3B51A7}"/>
              </a:ext>
            </a:extLst>
          </p:cNvPr>
          <p:cNvSpPr/>
          <p:nvPr/>
        </p:nvSpPr>
        <p:spPr>
          <a:xfrm>
            <a:off x="3348204" y="1677325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3C410C-8898-9C4C-A589-6706408F4DD1}"/>
              </a:ext>
            </a:extLst>
          </p:cNvPr>
          <p:cNvSpPr txBox="1"/>
          <p:nvPr/>
        </p:nvSpPr>
        <p:spPr>
          <a:xfrm flipH="1">
            <a:off x="3348204" y="185989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BE02B9-6165-4540-ACCE-02324B7DF0A4}"/>
              </a:ext>
            </a:extLst>
          </p:cNvPr>
          <p:cNvSpPr txBox="1"/>
          <p:nvPr/>
        </p:nvSpPr>
        <p:spPr>
          <a:xfrm flipH="1">
            <a:off x="3348205" y="4096575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5D3F18-4253-2641-BCDA-1A1B712C9B89}"/>
              </a:ext>
            </a:extLst>
          </p:cNvPr>
          <p:cNvSpPr txBox="1"/>
          <p:nvPr/>
        </p:nvSpPr>
        <p:spPr>
          <a:xfrm flipH="1">
            <a:off x="3348205" y="5164338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106F6C0-B2F9-B04E-8061-6F63ED0B57F5}"/>
              </a:ext>
            </a:extLst>
          </p:cNvPr>
          <p:cNvSpPr txBox="1">
            <a:spLocks/>
          </p:cNvSpPr>
          <p:nvPr/>
        </p:nvSpPr>
        <p:spPr>
          <a:xfrm>
            <a:off x="1067740" y="605177"/>
            <a:ext cx="8598115" cy="741814"/>
          </a:xfrm>
          <a:prstGeom prst="rect">
            <a:avLst/>
          </a:prstGeom>
        </p:spPr>
        <p:txBody>
          <a:bodyPr/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21436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4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10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7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90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8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5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1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Mobile data collection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06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4CA9784-3EB5-B84F-884F-75007A7D963B}"/>
              </a:ext>
            </a:extLst>
          </p:cNvPr>
          <p:cNvSpPr/>
          <p:nvPr/>
        </p:nvSpPr>
        <p:spPr>
          <a:xfrm>
            <a:off x="3348204" y="2790048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8B5C8A-9271-AB49-AB55-AE801FF4C1B7}"/>
              </a:ext>
            </a:extLst>
          </p:cNvPr>
          <p:cNvSpPr txBox="1"/>
          <p:nvPr/>
        </p:nvSpPr>
        <p:spPr>
          <a:xfrm flipH="1">
            <a:off x="3348204" y="2876413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1A9104-D9A3-9B43-B140-3BCECC27A710}"/>
              </a:ext>
            </a:extLst>
          </p:cNvPr>
          <p:cNvSpPr/>
          <p:nvPr/>
        </p:nvSpPr>
        <p:spPr>
          <a:xfrm>
            <a:off x="3348205" y="3882187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8FDEDFE-3550-3340-931F-3EFB954484F8}"/>
              </a:ext>
            </a:extLst>
          </p:cNvPr>
          <p:cNvSpPr/>
          <p:nvPr/>
        </p:nvSpPr>
        <p:spPr>
          <a:xfrm>
            <a:off x="3348205" y="500119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AEDFEDB-301C-8742-8477-5F3F7E3B51A7}"/>
              </a:ext>
            </a:extLst>
          </p:cNvPr>
          <p:cNvSpPr/>
          <p:nvPr/>
        </p:nvSpPr>
        <p:spPr>
          <a:xfrm>
            <a:off x="3348204" y="1677325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3C410C-8898-9C4C-A589-6706408F4DD1}"/>
              </a:ext>
            </a:extLst>
          </p:cNvPr>
          <p:cNvSpPr txBox="1"/>
          <p:nvPr/>
        </p:nvSpPr>
        <p:spPr>
          <a:xfrm flipH="1">
            <a:off x="3348204" y="185989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BE02B9-6165-4540-ACCE-02324B7DF0A4}"/>
              </a:ext>
            </a:extLst>
          </p:cNvPr>
          <p:cNvSpPr txBox="1"/>
          <p:nvPr/>
        </p:nvSpPr>
        <p:spPr>
          <a:xfrm flipH="1">
            <a:off x="3348205" y="4096575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5D3F18-4253-2641-BCDA-1A1B712C9B89}"/>
              </a:ext>
            </a:extLst>
          </p:cNvPr>
          <p:cNvSpPr txBox="1"/>
          <p:nvPr/>
        </p:nvSpPr>
        <p:spPr>
          <a:xfrm flipH="1">
            <a:off x="3348205" y="5164338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106F6C0-B2F9-B04E-8061-6F63ED0B57F5}"/>
              </a:ext>
            </a:extLst>
          </p:cNvPr>
          <p:cNvSpPr txBox="1">
            <a:spLocks/>
          </p:cNvSpPr>
          <p:nvPr/>
        </p:nvSpPr>
        <p:spPr>
          <a:xfrm>
            <a:off x="1067740" y="605177"/>
            <a:ext cx="8598115" cy="741814"/>
          </a:xfrm>
          <a:prstGeom prst="rect">
            <a:avLst/>
          </a:prstGeom>
        </p:spPr>
        <p:txBody>
          <a:bodyPr/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21436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4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10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7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90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8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5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1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60 l of Fuel consumed by RC trucker on 2</a:t>
            </a:r>
            <a:r>
              <a:rPr lang="en-GB" baseline="30000" dirty="0"/>
              <a:t>nd</a:t>
            </a:r>
            <a:r>
              <a:rPr lang="en-GB" dirty="0"/>
              <a:t> February</a:t>
            </a:r>
          </a:p>
        </p:txBody>
      </p:sp>
    </p:spTree>
    <p:extLst>
      <p:ext uri="{BB962C8B-B14F-4D97-AF65-F5344CB8AC3E}">
        <p14:creationId xmlns:p14="http://schemas.microsoft.com/office/powerpoint/2010/main" val="1351298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4CA9784-3EB5-B84F-884F-75007A7D963B}"/>
              </a:ext>
            </a:extLst>
          </p:cNvPr>
          <p:cNvSpPr/>
          <p:nvPr/>
        </p:nvSpPr>
        <p:spPr>
          <a:xfrm>
            <a:off x="3348204" y="2790048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8B5C8A-9271-AB49-AB55-AE801FF4C1B7}"/>
              </a:ext>
            </a:extLst>
          </p:cNvPr>
          <p:cNvSpPr txBox="1"/>
          <p:nvPr/>
        </p:nvSpPr>
        <p:spPr>
          <a:xfrm flipH="1">
            <a:off x="3348204" y="2876413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Information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1A9104-D9A3-9B43-B140-3BCECC27A710}"/>
              </a:ext>
            </a:extLst>
          </p:cNvPr>
          <p:cNvSpPr/>
          <p:nvPr/>
        </p:nvSpPr>
        <p:spPr>
          <a:xfrm>
            <a:off x="3348205" y="3882187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E8FDEDFE-3550-3340-931F-3EFB954484F8}"/>
              </a:ext>
            </a:extLst>
          </p:cNvPr>
          <p:cNvSpPr/>
          <p:nvPr/>
        </p:nvSpPr>
        <p:spPr>
          <a:xfrm>
            <a:off x="3348205" y="5001193"/>
            <a:ext cx="4311985" cy="822960"/>
          </a:xfrm>
          <a:prstGeom prst="roundRect">
            <a:avLst/>
          </a:prstGeom>
          <a:solidFill>
            <a:schemeClr val="tx1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AEDFEDB-301C-8742-8477-5F3F7E3B51A7}"/>
              </a:ext>
            </a:extLst>
          </p:cNvPr>
          <p:cNvSpPr/>
          <p:nvPr/>
        </p:nvSpPr>
        <p:spPr>
          <a:xfrm>
            <a:off x="3348204" y="1677325"/>
            <a:ext cx="4311985" cy="822960"/>
          </a:xfrm>
          <a:prstGeom prst="roundRect">
            <a:avLst/>
          </a:prstGeom>
          <a:solidFill>
            <a:srgbClr val="FF000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3C410C-8898-9C4C-A589-6706408F4DD1}"/>
              </a:ext>
            </a:extLst>
          </p:cNvPr>
          <p:cNvSpPr txBox="1"/>
          <p:nvPr/>
        </p:nvSpPr>
        <p:spPr>
          <a:xfrm flipH="1">
            <a:off x="3348204" y="1859894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Data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BE02B9-6165-4540-ACCE-02324B7DF0A4}"/>
              </a:ext>
            </a:extLst>
          </p:cNvPr>
          <p:cNvSpPr txBox="1"/>
          <p:nvPr/>
        </p:nvSpPr>
        <p:spPr>
          <a:xfrm flipH="1">
            <a:off x="3348205" y="4096575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Method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5D3F18-4253-2641-BCDA-1A1B712C9B89}"/>
              </a:ext>
            </a:extLst>
          </p:cNvPr>
          <p:cNvSpPr txBox="1"/>
          <p:nvPr/>
        </p:nvSpPr>
        <p:spPr>
          <a:xfrm flipH="1">
            <a:off x="3348205" y="5164338"/>
            <a:ext cx="4311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5214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chemeClr val="bg1"/>
                </a:solidFill>
                <a:latin typeface="Arial"/>
                <a:cs typeface="Arial"/>
              </a:rPr>
              <a:t>Tool of Data Collection</a:t>
            </a: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106F6C0-B2F9-B04E-8061-6F63ED0B57F5}"/>
              </a:ext>
            </a:extLst>
          </p:cNvPr>
          <p:cNvSpPr txBox="1">
            <a:spLocks/>
          </p:cNvSpPr>
          <p:nvPr/>
        </p:nvSpPr>
        <p:spPr>
          <a:xfrm>
            <a:off x="1067740" y="605177"/>
            <a:ext cx="8598115" cy="741814"/>
          </a:xfrm>
          <a:prstGeom prst="rect">
            <a:avLst/>
          </a:prstGeom>
        </p:spPr>
        <p:txBody>
          <a:bodyPr/>
          <a:lstStyle>
            <a:lvl1pPr marL="0" indent="0" algn="ctr" defTabSz="521437" rtl="0" eaLnBrk="1" latinLnBrk="0" hangingPunct="1">
              <a:spcBef>
                <a:spcPct val="20000"/>
              </a:spcBef>
              <a:buFont typeface="Arial"/>
              <a:buNone/>
              <a:defRPr sz="24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21436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874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310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747" indent="0" algn="l" defTabSz="521437" rtl="0" eaLnBrk="1" latinLnBrk="0" hangingPunct="1">
              <a:spcBef>
                <a:spcPct val="20000"/>
              </a:spcBef>
              <a:buFont typeface="Arial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790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338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0775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211" indent="-260718" algn="l" defTabSz="521437" rtl="0" eaLnBrk="1" latinLnBrk="0" hangingPunct="1">
              <a:spcBef>
                <a:spcPct val="20000"/>
              </a:spcBef>
              <a:buFont typeface="Arial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60 l of Fuel consumed by RC trucker on 2</a:t>
            </a:r>
            <a:r>
              <a:rPr lang="en-GB" baseline="30000" dirty="0"/>
              <a:t>nd</a:t>
            </a:r>
            <a:r>
              <a:rPr lang="en-GB" dirty="0"/>
              <a:t> February</a:t>
            </a:r>
          </a:p>
        </p:txBody>
      </p:sp>
    </p:spTree>
    <p:extLst>
      <p:ext uri="{BB962C8B-B14F-4D97-AF65-F5344CB8AC3E}">
        <p14:creationId xmlns:p14="http://schemas.microsoft.com/office/powerpoint/2010/main" val="58875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234</Words>
  <Application>Microsoft Macintosh PowerPoint</Application>
  <PresentationFormat>Custom</PresentationFormat>
  <Paragraphs>48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ArialMT</vt:lpstr>
      <vt:lpstr>Calibri</vt:lpstr>
      <vt:lpstr>Office Theme</vt:lpstr>
      <vt:lpstr>Data and Information Q&amp;A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&amp; Information  Q &amp; A    </dc:title>
  <dc:creator>Dirk Slater</dc:creator>
  <cp:lastModifiedBy>Dirk Slater</cp:lastModifiedBy>
  <cp:revision>9</cp:revision>
  <dcterms:created xsi:type="dcterms:W3CDTF">2018-05-03T13:07:47Z</dcterms:created>
  <dcterms:modified xsi:type="dcterms:W3CDTF">2018-06-21T09:01:12Z</dcterms:modified>
</cp:coreProperties>
</file>