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74" autoAdjust="0"/>
  </p:normalViewPr>
  <p:slideViewPr>
    <p:cSldViewPr snapToGrid="0" snapToObjects="1">
      <p:cViewPr varScale="1">
        <p:scale>
          <a:sx n="112" d="100"/>
          <a:sy n="112" d="100"/>
        </p:scale>
        <p:origin x="164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6/6/18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1574372"/>
            <a:ext cx="9085342" cy="1502066"/>
          </a:xfrm>
        </p:spPr>
        <p:txBody>
          <a:bodyPr anchor="t"/>
          <a:lstStyle>
            <a:lvl1pPr algn="l">
              <a:defRPr sz="4600" b="1" cap="all"/>
            </a:lvl1pPr>
          </a:lstStyle>
          <a:p>
            <a:r>
              <a:rPr lang="en-US" dirty="0"/>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6/6/18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2" name="Text Placeholder 11">
            <a:extLst>
              <a:ext uri="{FF2B5EF4-FFF2-40B4-BE49-F238E27FC236}">
                <a16:creationId xmlns:a16="http://schemas.microsoft.com/office/drawing/2014/main" id="{A776FEEB-17D1-D040-A7BE-4C8B68252F08}"/>
              </a:ext>
            </a:extLst>
          </p:cNvPr>
          <p:cNvSpPr>
            <a:spLocks noGrp="1"/>
          </p:cNvSpPr>
          <p:nvPr>
            <p:ph type="body" sz="quarter" idx="13"/>
          </p:nvPr>
        </p:nvSpPr>
        <p:spPr>
          <a:xfrm>
            <a:off x="1888331" y="1062665"/>
            <a:ext cx="6911975" cy="744538"/>
          </a:xfrm>
        </p:spPr>
        <p:txBody>
          <a:bodyPr/>
          <a:lstStyle>
            <a:lvl1pPr algn="ctr">
              <a:defRPr b="1">
                <a:solidFill>
                  <a:srgbClr val="FF0000"/>
                </a:solidFill>
              </a:defRPr>
            </a:lvl1pPr>
          </a:lstStyle>
          <a:p>
            <a:pPr lvl="0"/>
            <a:r>
              <a:rPr lang="en-US" dirty="0"/>
              <a:t>Edit Master text styles</a:t>
            </a:r>
          </a:p>
        </p:txBody>
      </p:sp>
    </p:spTree>
    <p:extLst>
      <p:ext uri="{BB962C8B-B14F-4D97-AF65-F5344CB8AC3E}">
        <p14:creationId xmlns:p14="http://schemas.microsoft.com/office/powerpoint/2010/main" val="811361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endParaRPr lang="en-GB" dirty="0"/>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6/6/18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6/6/18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dirty="0"/>
              <a:t>Click to edit Master title style</a:t>
            </a:r>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6/6/18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519440"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3</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1" r:id="rId1"/>
    <p:sldLayoutId id="2147483663" r:id="rId2"/>
    <p:sldLayoutId id="2147483664" r:id="rId3"/>
    <p:sldLayoutId id="2147483650" r:id="rId4"/>
    <p:sldLayoutId id="2147483649" r:id="rId5"/>
    <p:sldLayoutId id="2147483660" r:id="rId6"/>
    <p:sldLayoutId id="2147483652" r:id="rId7"/>
    <p:sldLayoutId id="2147483653" r:id="rId8"/>
    <p:sldLayoutId id="2147483654" r:id="rId9"/>
    <p:sldLayoutId id="2147483655" r:id="rId10"/>
    <p:sldLayoutId id="2147483657" r:id="rId11"/>
    <p:sldLayoutId id="2147483658" r:id="rId12"/>
    <p:sldLayoutId id="2147483659" r:id="rId13"/>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google.co.uk/drive/" TargetMode="External"/><Relationship Id="rId2" Type="http://schemas.openxmlformats.org/officeDocument/2006/relationships/hyperlink" Target="https://www.dropbox.com/" TargetMode="External"/><Relationship Id="rId1" Type="http://schemas.openxmlformats.org/officeDocument/2006/relationships/slideLayout" Target="../slideLayouts/slideLayout2.xml"/><Relationship Id="rId4" Type="http://schemas.openxmlformats.org/officeDocument/2006/relationships/image" Target="../media/image5.tiff"/></Relationships>
</file>

<file path=ppt/slides/_rels/slide7.xml.rels><?xml version="1.0" encoding="UTF-8" standalone="yes"?>
<Relationships xmlns="http://schemas.openxmlformats.org/package/2006/relationships"><Relationship Id="rId2" Type="http://schemas.openxmlformats.org/officeDocument/2006/relationships/hyperlink" Target="http://twitter.com/simon_b_johnson"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B9450-742A-A144-BBEA-0028E4B30C8E}"/>
              </a:ext>
            </a:extLst>
          </p:cNvPr>
          <p:cNvSpPr>
            <a:spLocks noGrp="1"/>
          </p:cNvSpPr>
          <p:nvPr>
            <p:ph type="title"/>
          </p:nvPr>
        </p:nvSpPr>
        <p:spPr>
          <a:xfrm>
            <a:off x="741459" y="774272"/>
            <a:ext cx="9085342" cy="1502066"/>
          </a:xfrm>
        </p:spPr>
        <p:txBody>
          <a:bodyPr/>
          <a:lstStyle/>
          <a:p>
            <a:r>
              <a:rPr lang="en-US" dirty="0"/>
              <a:t>Basic Tips </a:t>
            </a:r>
            <a:r>
              <a:rPr lang="en-GB" dirty="0"/>
              <a:t>TO ORGANISING AND MANAGING DATA IN HUMANITARIAN RESPONSE</a:t>
            </a:r>
            <a:br>
              <a:rPr lang="en-GB" dirty="0"/>
            </a:br>
            <a:endParaRPr lang="en-US" dirty="0"/>
          </a:p>
        </p:txBody>
      </p:sp>
      <p:sp>
        <p:nvSpPr>
          <p:cNvPr id="3" name="Text Placeholder 2">
            <a:extLst>
              <a:ext uri="{FF2B5EF4-FFF2-40B4-BE49-F238E27FC236}">
                <a16:creationId xmlns:a16="http://schemas.microsoft.com/office/drawing/2014/main" id="{96E1DCBD-03EF-CB40-A93C-361FAB77006C}"/>
              </a:ext>
            </a:extLst>
          </p:cNvPr>
          <p:cNvSpPr>
            <a:spLocks noGrp="1"/>
          </p:cNvSpPr>
          <p:nvPr>
            <p:ph type="body" idx="1"/>
          </p:nvPr>
        </p:nvSpPr>
        <p:spPr>
          <a:xfrm>
            <a:off x="741459" y="3045439"/>
            <a:ext cx="9085342" cy="852191"/>
          </a:xfrm>
        </p:spPr>
        <p:txBody>
          <a:bodyPr/>
          <a:lstStyle/>
          <a:p>
            <a:pPr fontAlgn="t"/>
            <a:r>
              <a:rPr lang="en-US" dirty="0">
                <a:solidFill>
                  <a:schemeClr val="tx1"/>
                </a:solidFill>
              </a:rPr>
              <a:t>Adapted from 50 Humanitarian IM Tips, </a:t>
            </a:r>
            <a:r>
              <a:rPr lang="en-GB" dirty="0">
                <a:solidFill>
                  <a:schemeClr val="tx1"/>
                </a:solidFill>
              </a:rPr>
              <a:t>Created by Simon Johnson, British Red Cross </a:t>
            </a:r>
            <a:endParaRPr lang="en-GB" b="1" cap="all" dirty="0">
              <a:solidFill>
                <a:schemeClr val="tx1"/>
              </a:solidFill>
            </a:endParaRPr>
          </a:p>
        </p:txBody>
      </p:sp>
    </p:spTree>
    <p:extLst>
      <p:ext uri="{BB962C8B-B14F-4D97-AF65-F5344CB8AC3E}">
        <p14:creationId xmlns:p14="http://schemas.microsoft.com/office/powerpoint/2010/main" val="3436705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4E75078-2773-1941-86F5-9E3B7AA44EC4}"/>
              </a:ext>
            </a:extLst>
          </p:cNvPr>
          <p:cNvSpPr>
            <a:spLocks noGrp="1"/>
          </p:cNvSpPr>
          <p:nvPr>
            <p:ph idx="1"/>
          </p:nvPr>
        </p:nvSpPr>
        <p:spPr>
          <a:xfrm>
            <a:off x="1045260" y="1807203"/>
            <a:ext cx="8598115" cy="4124934"/>
          </a:xfrm>
        </p:spPr>
        <p:txBody>
          <a:bodyPr>
            <a:normAutofit lnSpcReduction="10000"/>
          </a:bodyPr>
          <a:lstStyle/>
          <a:p>
            <a:pPr fontAlgn="base"/>
            <a:r>
              <a:rPr lang="en-GB" dirty="0"/>
              <a:t>There have been many examples in past humanitarian responses of numerical data being collected in a word processing document when they would be more suited to a spreadsheet.</a:t>
            </a:r>
          </a:p>
          <a:p>
            <a:pPr fontAlgn="base"/>
            <a:endParaRPr lang="en-GB" dirty="0"/>
          </a:p>
          <a:p>
            <a:pPr fontAlgn="base"/>
            <a:r>
              <a:rPr lang="en-GB" dirty="0"/>
              <a:t>This means simple aggregation, operations and analysis cannot be completed without first importing into a spreadsheet. Word tables may also be formatted in a way that does not copy well to spreadsheet meaning extra work before it can be used for analysis.</a:t>
            </a:r>
          </a:p>
          <a:p>
            <a:endParaRPr lang="en-GB" dirty="0"/>
          </a:p>
          <a:p>
            <a:pPr fontAlgn="base"/>
            <a:r>
              <a:rPr lang="en-GB" dirty="0"/>
              <a:t>Microsoft Excel is the most commonly used, but there are free to use alternatives with slightly less functionality.</a:t>
            </a:r>
          </a:p>
          <a:p>
            <a:pPr marL="342900" indent="-342900" fontAlgn="base">
              <a:buFont typeface="Arial" panose="020B0604020202020204" pitchFamily="34" charset="0"/>
              <a:buChar char="•"/>
            </a:pPr>
            <a:r>
              <a:rPr lang="en-GB" dirty="0"/>
              <a:t>Google Spreadsheets</a:t>
            </a:r>
          </a:p>
          <a:p>
            <a:pPr marL="342900" indent="-342900" fontAlgn="base">
              <a:buFont typeface="Arial" panose="020B0604020202020204" pitchFamily="34" charset="0"/>
              <a:buChar char="•"/>
            </a:pPr>
            <a:r>
              <a:rPr lang="en-GB" dirty="0"/>
              <a:t>Open Office</a:t>
            </a:r>
          </a:p>
        </p:txBody>
      </p:sp>
      <p:sp>
        <p:nvSpPr>
          <p:cNvPr id="3" name="Text Placeholder 2">
            <a:extLst>
              <a:ext uri="{FF2B5EF4-FFF2-40B4-BE49-F238E27FC236}">
                <a16:creationId xmlns:a16="http://schemas.microsoft.com/office/drawing/2014/main" id="{63838291-11A8-DE41-82BB-395B8322FBEF}"/>
              </a:ext>
            </a:extLst>
          </p:cNvPr>
          <p:cNvSpPr>
            <a:spLocks noGrp="1"/>
          </p:cNvSpPr>
          <p:nvPr>
            <p:ph type="body" sz="quarter" idx="13"/>
          </p:nvPr>
        </p:nvSpPr>
        <p:spPr/>
        <p:txBody>
          <a:bodyPr>
            <a:normAutofit fontScale="92500"/>
          </a:bodyPr>
          <a:lstStyle/>
          <a:p>
            <a:pPr fontAlgn="base"/>
            <a:r>
              <a:rPr lang="en-GB" cap="all" dirty="0"/>
              <a:t>USE A SPREADSHEET FOR NUMERICAL DATA</a:t>
            </a:r>
          </a:p>
        </p:txBody>
      </p:sp>
    </p:spTree>
    <p:extLst>
      <p:ext uri="{BB962C8B-B14F-4D97-AF65-F5344CB8AC3E}">
        <p14:creationId xmlns:p14="http://schemas.microsoft.com/office/powerpoint/2010/main" val="3223091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B7D30C-0A18-684B-A409-9DCCF3F713C4}"/>
              </a:ext>
            </a:extLst>
          </p:cNvPr>
          <p:cNvSpPr>
            <a:spLocks noGrp="1"/>
          </p:cNvSpPr>
          <p:nvPr>
            <p:ph idx="1"/>
          </p:nvPr>
        </p:nvSpPr>
        <p:spPr>
          <a:xfrm>
            <a:off x="1067738" y="1325078"/>
            <a:ext cx="8598115" cy="4650964"/>
          </a:xfrm>
        </p:spPr>
        <p:txBody>
          <a:bodyPr/>
          <a:lstStyle/>
          <a:p>
            <a:r>
              <a:rPr lang="en-GB" sz="1600" dirty="0"/>
              <a:t>In most instances where humanitarian work is taking place there will be other organisations working on similar projects. By attending local meetings and joining relevant Skype groups you can make contact with other information managers. By sharing knowledge and collaborating on solving problems work can be completed quickly and efficiently.</a:t>
            </a:r>
          </a:p>
          <a:p>
            <a:endParaRPr lang="en-US" dirty="0"/>
          </a:p>
        </p:txBody>
      </p:sp>
      <p:sp>
        <p:nvSpPr>
          <p:cNvPr id="3" name="Text Placeholder 2">
            <a:extLst>
              <a:ext uri="{FF2B5EF4-FFF2-40B4-BE49-F238E27FC236}">
                <a16:creationId xmlns:a16="http://schemas.microsoft.com/office/drawing/2014/main" id="{7C0CA623-9D27-2246-A87F-22B2D76CC530}"/>
              </a:ext>
            </a:extLst>
          </p:cNvPr>
          <p:cNvSpPr>
            <a:spLocks noGrp="1"/>
          </p:cNvSpPr>
          <p:nvPr>
            <p:ph type="body" sz="quarter" idx="13"/>
          </p:nvPr>
        </p:nvSpPr>
        <p:spPr>
          <a:xfrm>
            <a:off x="1910809" y="580540"/>
            <a:ext cx="6911975" cy="744538"/>
          </a:xfrm>
        </p:spPr>
        <p:txBody>
          <a:bodyPr>
            <a:normAutofit fontScale="85000" lnSpcReduction="10000"/>
          </a:bodyPr>
          <a:lstStyle/>
          <a:p>
            <a:r>
              <a:rPr lang="en-GB" cap="all" dirty="0"/>
              <a:t>CONNECT WITH THE COMMUNITY OF INFORMATION MANAGERS WORKING IN THE AREA</a:t>
            </a:r>
          </a:p>
          <a:p>
            <a:endParaRPr lang="en-US" dirty="0"/>
          </a:p>
        </p:txBody>
      </p:sp>
      <p:pic>
        <p:nvPicPr>
          <p:cNvPr id="5" name="Picture 4">
            <a:extLst>
              <a:ext uri="{FF2B5EF4-FFF2-40B4-BE49-F238E27FC236}">
                <a16:creationId xmlns:a16="http://schemas.microsoft.com/office/drawing/2014/main" id="{33D203EA-4435-924D-8BD0-20F6C20D10C6}"/>
              </a:ext>
            </a:extLst>
          </p:cNvPr>
          <p:cNvPicPr>
            <a:picLocks noChangeAspect="1"/>
          </p:cNvPicPr>
          <p:nvPr/>
        </p:nvPicPr>
        <p:blipFill>
          <a:blip r:embed="rId2"/>
          <a:stretch>
            <a:fillRect/>
          </a:stretch>
        </p:blipFill>
        <p:spPr>
          <a:xfrm>
            <a:off x="1855428" y="2457450"/>
            <a:ext cx="6967356" cy="4091940"/>
          </a:xfrm>
          <a:prstGeom prst="rect">
            <a:avLst/>
          </a:prstGeom>
        </p:spPr>
      </p:pic>
    </p:spTree>
    <p:extLst>
      <p:ext uri="{BB962C8B-B14F-4D97-AF65-F5344CB8AC3E}">
        <p14:creationId xmlns:p14="http://schemas.microsoft.com/office/powerpoint/2010/main" val="4041135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43C8D3-0AEB-4544-881D-9FB5257E4AD7}"/>
              </a:ext>
            </a:extLst>
          </p:cNvPr>
          <p:cNvSpPr>
            <a:spLocks noGrp="1"/>
          </p:cNvSpPr>
          <p:nvPr>
            <p:ph idx="1"/>
          </p:nvPr>
        </p:nvSpPr>
        <p:spPr>
          <a:xfrm>
            <a:off x="1136320" y="1807203"/>
            <a:ext cx="8598115" cy="4124934"/>
          </a:xfrm>
        </p:spPr>
        <p:txBody>
          <a:bodyPr/>
          <a:lstStyle/>
          <a:p>
            <a:r>
              <a:rPr lang="en-GB" dirty="0"/>
              <a:t>This is a lesson quickly learnt by most through practical experience. Computers can be temperamental things and it can be soul destroying watching your computer crash and losing an hours worth of work. Save the anguish and save often!</a:t>
            </a:r>
          </a:p>
          <a:p>
            <a:endParaRPr lang="en-GB" dirty="0"/>
          </a:p>
          <a:p>
            <a:endParaRPr lang="en-US" dirty="0"/>
          </a:p>
        </p:txBody>
      </p:sp>
      <p:sp>
        <p:nvSpPr>
          <p:cNvPr id="3" name="Text Placeholder 2">
            <a:extLst>
              <a:ext uri="{FF2B5EF4-FFF2-40B4-BE49-F238E27FC236}">
                <a16:creationId xmlns:a16="http://schemas.microsoft.com/office/drawing/2014/main" id="{3130C8E8-062B-E14A-9643-0BE2813F575E}"/>
              </a:ext>
            </a:extLst>
          </p:cNvPr>
          <p:cNvSpPr>
            <a:spLocks noGrp="1"/>
          </p:cNvSpPr>
          <p:nvPr>
            <p:ph type="body" sz="quarter" idx="13"/>
          </p:nvPr>
        </p:nvSpPr>
        <p:spPr/>
        <p:txBody>
          <a:bodyPr/>
          <a:lstStyle/>
          <a:p>
            <a:r>
              <a:rPr lang="en-GB" cap="all" dirty="0"/>
              <a:t>SAVE OFTEN</a:t>
            </a:r>
          </a:p>
          <a:p>
            <a:endParaRPr lang="en-US" dirty="0"/>
          </a:p>
        </p:txBody>
      </p:sp>
      <p:pic>
        <p:nvPicPr>
          <p:cNvPr id="4" name="Picture 3">
            <a:extLst>
              <a:ext uri="{FF2B5EF4-FFF2-40B4-BE49-F238E27FC236}">
                <a16:creationId xmlns:a16="http://schemas.microsoft.com/office/drawing/2014/main" id="{C1C1FE26-9009-6843-8F87-83E2029826E1}"/>
              </a:ext>
            </a:extLst>
          </p:cNvPr>
          <p:cNvPicPr>
            <a:picLocks noChangeAspect="1"/>
          </p:cNvPicPr>
          <p:nvPr/>
        </p:nvPicPr>
        <p:blipFill>
          <a:blip r:embed="rId2"/>
          <a:stretch>
            <a:fillRect/>
          </a:stretch>
        </p:blipFill>
        <p:spPr>
          <a:xfrm>
            <a:off x="3984862" y="3422173"/>
            <a:ext cx="2718911" cy="2718911"/>
          </a:xfrm>
          <a:prstGeom prst="rect">
            <a:avLst/>
          </a:prstGeom>
        </p:spPr>
      </p:pic>
    </p:spTree>
    <p:extLst>
      <p:ext uri="{BB962C8B-B14F-4D97-AF65-F5344CB8AC3E}">
        <p14:creationId xmlns:p14="http://schemas.microsoft.com/office/powerpoint/2010/main" val="5982394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25B7B7-D7B6-2848-B18F-78323505E85D}"/>
              </a:ext>
            </a:extLst>
          </p:cNvPr>
          <p:cNvSpPr>
            <a:spLocks noGrp="1"/>
          </p:cNvSpPr>
          <p:nvPr>
            <p:ph idx="1"/>
          </p:nvPr>
        </p:nvSpPr>
        <p:spPr>
          <a:xfrm>
            <a:off x="1067740" y="1630058"/>
            <a:ext cx="8598115" cy="4124934"/>
          </a:xfrm>
        </p:spPr>
        <p:txBody>
          <a:bodyPr/>
          <a:lstStyle/>
          <a:p>
            <a:pPr fontAlgn="base"/>
            <a:r>
              <a:rPr lang="en-GB" dirty="0"/>
              <a:t>You might regret that big change you made to your work last week. It's best to save multiple versions as you progress so that you can easily revert any changes you have made.</a:t>
            </a:r>
          </a:p>
          <a:p>
            <a:br>
              <a:rPr lang="en-GB" dirty="0"/>
            </a:br>
            <a:endParaRPr lang="en-US" dirty="0"/>
          </a:p>
        </p:txBody>
      </p:sp>
      <p:sp>
        <p:nvSpPr>
          <p:cNvPr id="3" name="Text Placeholder 2">
            <a:extLst>
              <a:ext uri="{FF2B5EF4-FFF2-40B4-BE49-F238E27FC236}">
                <a16:creationId xmlns:a16="http://schemas.microsoft.com/office/drawing/2014/main" id="{21C0D30D-E217-B944-A542-6DEEBBEFE63C}"/>
              </a:ext>
            </a:extLst>
          </p:cNvPr>
          <p:cNvSpPr>
            <a:spLocks noGrp="1"/>
          </p:cNvSpPr>
          <p:nvPr>
            <p:ph type="body" sz="quarter" idx="13"/>
          </p:nvPr>
        </p:nvSpPr>
        <p:spPr>
          <a:xfrm>
            <a:off x="1910809" y="754055"/>
            <a:ext cx="6911975" cy="744538"/>
          </a:xfrm>
        </p:spPr>
        <p:txBody>
          <a:bodyPr/>
          <a:lstStyle/>
          <a:p>
            <a:r>
              <a:rPr lang="en-GB" cap="all" dirty="0"/>
              <a:t>SAVE MULTIPLE VERSIONS</a:t>
            </a:r>
          </a:p>
        </p:txBody>
      </p:sp>
      <p:pic>
        <p:nvPicPr>
          <p:cNvPr id="4" name="Picture 3">
            <a:extLst>
              <a:ext uri="{FF2B5EF4-FFF2-40B4-BE49-F238E27FC236}">
                <a16:creationId xmlns:a16="http://schemas.microsoft.com/office/drawing/2014/main" id="{4A814D13-4BD1-884E-9D90-1C850A57B5EC}"/>
              </a:ext>
            </a:extLst>
          </p:cNvPr>
          <p:cNvPicPr>
            <a:picLocks noChangeAspect="1"/>
          </p:cNvPicPr>
          <p:nvPr/>
        </p:nvPicPr>
        <p:blipFill>
          <a:blip r:embed="rId2"/>
          <a:stretch>
            <a:fillRect/>
          </a:stretch>
        </p:blipFill>
        <p:spPr>
          <a:xfrm>
            <a:off x="1067740" y="3189605"/>
            <a:ext cx="8178800" cy="1778000"/>
          </a:xfrm>
          <a:prstGeom prst="rect">
            <a:avLst/>
          </a:prstGeom>
        </p:spPr>
      </p:pic>
    </p:spTree>
    <p:extLst>
      <p:ext uri="{BB962C8B-B14F-4D97-AF65-F5344CB8AC3E}">
        <p14:creationId xmlns:p14="http://schemas.microsoft.com/office/powerpoint/2010/main" val="3569814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EEA575-F512-EF43-8BB4-C4C9182CE598}"/>
              </a:ext>
            </a:extLst>
          </p:cNvPr>
          <p:cNvSpPr>
            <a:spLocks noGrp="1"/>
          </p:cNvSpPr>
          <p:nvPr>
            <p:ph idx="1"/>
          </p:nvPr>
        </p:nvSpPr>
        <p:spPr>
          <a:xfrm>
            <a:off x="834388" y="1258562"/>
            <a:ext cx="8820035" cy="5382267"/>
          </a:xfrm>
        </p:spPr>
        <p:txBody>
          <a:bodyPr>
            <a:normAutofit lnSpcReduction="10000"/>
          </a:bodyPr>
          <a:lstStyle/>
          <a:p>
            <a:pPr fontAlgn="base"/>
            <a:r>
              <a:rPr lang="en-GB" sz="1600" dirty="0"/>
              <a:t>Data although saved can sometimes be lost. This could be due to a virus, hard disk, user error or tens of other reasons. With the prevalence of cloud services to save files to, work can be saved online for free. </a:t>
            </a:r>
          </a:p>
          <a:p>
            <a:pPr fontAlgn="base"/>
            <a:endParaRPr lang="en-GB" sz="1600" dirty="0"/>
          </a:p>
          <a:p>
            <a:pPr fontAlgn="base"/>
            <a:endParaRPr lang="en-GB" dirty="0"/>
          </a:p>
          <a:p>
            <a:pPr fontAlgn="base"/>
            <a:endParaRPr lang="en-GB" dirty="0"/>
          </a:p>
          <a:p>
            <a:pPr fontAlgn="base"/>
            <a:endParaRPr lang="en-GB" dirty="0"/>
          </a:p>
          <a:p>
            <a:pPr fontAlgn="base"/>
            <a:endParaRPr lang="en-GB" dirty="0"/>
          </a:p>
          <a:p>
            <a:pPr fontAlgn="base"/>
            <a:endParaRPr lang="en-GB" sz="1600" dirty="0"/>
          </a:p>
          <a:p>
            <a:pPr fontAlgn="base"/>
            <a:endParaRPr lang="en-GB" sz="1600" dirty="0"/>
          </a:p>
          <a:p>
            <a:pPr fontAlgn="base"/>
            <a:endParaRPr lang="en-GB" sz="1600" dirty="0"/>
          </a:p>
          <a:p>
            <a:pPr fontAlgn="base"/>
            <a:endParaRPr lang="en-GB" sz="1600" dirty="0"/>
          </a:p>
          <a:p>
            <a:pPr fontAlgn="base"/>
            <a:endParaRPr lang="en-GB" sz="1600" dirty="0"/>
          </a:p>
          <a:p>
            <a:pPr fontAlgn="base"/>
            <a:endParaRPr lang="en-GB" sz="1600" dirty="0"/>
          </a:p>
          <a:p>
            <a:pPr fontAlgn="base"/>
            <a:endParaRPr lang="en-GB" sz="1600" dirty="0"/>
          </a:p>
          <a:p>
            <a:pPr fontAlgn="base"/>
            <a:endParaRPr lang="en-GB" sz="1600" dirty="0"/>
          </a:p>
          <a:p>
            <a:pPr fontAlgn="base"/>
            <a:r>
              <a:rPr lang="en-GB" sz="1600" dirty="0"/>
              <a:t>There are a few cloud services providing free accounts for small amount of hosting. These can be used to sync a folder on your computer to be stored remotely. It can also be shared with other </a:t>
            </a:r>
            <a:r>
              <a:rPr lang="en-GB" sz="1600" dirty="0" err="1"/>
              <a:t>users.</a:t>
            </a:r>
            <a:r>
              <a:rPr lang="en-GB" sz="1600" dirty="0" err="1">
                <a:hlinkClick r:id="rId2"/>
              </a:rPr>
              <a:t>Dropbox</a:t>
            </a:r>
            <a:r>
              <a:rPr lang="en-GB" sz="1600" dirty="0"/>
              <a:t> and </a:t>
            </a:r>
            <a:r>
              <a:rPr lang="en-GB" sz="1600" dirty="0">
                <a:hlinkClick r:id="rId3"/>
              </a:rPr>
              <a:t>Google</a:t>
            </a:r>
            <a:r>
              <a:rPr lang="en-GB" sz="1600" dirty="0"/>
              <a:t> both offer free accounts.</a:t>
            </a:r>
          </a:p>
          <a:p>
            <a:endParaRPr lang="en-US" dirty="0"/>
          </a:p>
        </p:txBody>
      </p:sp>
      <p:sp>
        <p:nvSpPr>
          <p:cNvPr id="3" name="Text Placeholder 2">
            <a:extLst>
              <a:ext uri="{FF2B5EF4-FFF2-40B4-BE49-F238E27FC236}">
                <a16:creationId xmlns:a16="http://schemas.microsoft.com/office/drawing/2014/main" id="{91F64C50-8504-4447-83BC-06527F097CBC}"/>
              </a:ext>
            </a:extLst>
          </p:cNvPr>
          <p:cNvSpPr>
            <a:spLocks noGrp="1"/>
          </p:cNvSpPr>
          <p:nvPr>
            <p:ph type="body" sz="quarter" idx="13"/>
          </p:nvPr>
        </p:nvSpPr>
        <p:spPr>
          <a:xfrm>
            <a:off x="1788419" y="514025"/>
            <a:ext cx="6911975" cy="526105"/>
          </a:xfrm>
        </p:spPr>
        <p:txBody>
          <a:bodyPr/>
          <a:lstStyle/>
          <a:p>
            <a:r>
              <a:rPr lang="en-GB" cap="all" dirty="0"/>
              <a:t>BACK UP YOUR DATA</a:t>
            </a:r>
          </a:p>
        </p:txBody>
      </p:sp>
      <p:pic>
        <p:nvPicPr>
          <p:cNvPr id="4" name="Picture 3">
            <a:extLst>
              <a:ext uri="{FF2B5EF4-FFF2-40B4-BE49-F238E27FC236}">
                <a16:creationId xmlns:a16="http://schemas.microsoft.com/office/drawing/2014/main" id="{D53079F9-747C-484C-9DDA-11D5FE8C4C80}"/>
              </a:ext>
            </a:extLst>
          </p:cNvPr>
          <p:cNvPicPr>
            <a:picLocks noChangeAspect="1"/>
          </p:cNvPicPr>
          <p:nvPr/>
        </p:nvPicPr>
        <p:blipFill>
          <a:blip r:embed="rId4"/>
          <a:stretch>
            <a:fillRect/>
          </a:stretch>
        </p:blipFill>
        <p:spPr>
          <a:xfrm>
            <a:off x="887553" y="2194560"/>
            <a:ext cx="8235784" cy="3360420"/>
          </a:xfrm>
          <a:prstGeom prst="rect">
            <a:avLst/>
          </a:prstGeom>
        </p:spPr>
      </p:pic>
    </p:spTree>
    <p:extLst>
      <p:ext uri="{BB962C8B-B14F-4D97-AF65-F5344CB8AC3E}">
        <p14:creationId xmlns:p14="http://schemas.microsoft.com/office/powerpoint/2010/main" val="849207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473764-BCE7-6D4F-A78E-35C31E9778BC}"/>
              </a:ext>
            </a:extLst>
          </p:cNvPr>
          <p:cNvSpPr>
            <a:spLocks noGrp="1"/>
          </p:cNvSpPr>
          <p:nvPr>
            <p:ph idx="1"/>
          </p:nvPr>
        </p:nvSpPr>
        <p:spPr/>
        <p:txBody>
          <a:bodyPr>
            <a:normAutofit/>
          </a:bodyPr>
          <a:lstStyle/>
          <a:p>
            <a:r>
              <a:rPr lang="en-US" sz="1800" dirty="0"/>
              <a:t>Simon Johnson, </a:t>
            </a:r>
          </a:p>
          <a:p>
            <a:r>
              <a:rPr lang="en-US" sz="1800" dirty="0"/>
              <a:t>British Red Cross, </a:t>
            </a:r>
            <a:r>
              <a:rPr lang="en-GB" sz="1800"/>
              <a:t> </a:t>
            </a:r>
          </a:p>
          <a:p>
            <a:r>
              <a:rPr lang="en-GB" sz="1800">
                <a:hlinkClick r:id="rId2"/>
              </a:rPr>
              <a:t>@</a:t>
            </a:r>
            <a:r>
              <a:rPr lang="en-GB" sz="1800" dirty="0">
                <a:hlinkClick r:id="rId2"/>
              </a:rPr>
              <a:t>simon_b_johnson</a:t>
            </a:r>
            <a:endParaRPr lang="en-US" sz="1800" dirty="0"/>
          </a:p>
        </p:txBody>
      </p:sp>
    </p:spTree>
    <p:extLst>
      <p:ext uri="{BB962C8B-B14F-4D97-AF65-F5344CB8AC3E}">
        <p14:creationId xmlns:p14="http://schemas.microsoft.com/office/powerpoint/2010/main" val="11256945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3" id="{C0EA35E1-6B42-B04C-A84E-E0874323D2E8}" vid="{BE7658BC-F760-5645-8AE0-B8C165C1B9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165</TotalTime>
  <Words>367</Words>
  <Application>Microsoft Macintosh PowerPoint</Application>
  <PresentationFormat>Custom</PresentationFormat>
  <Paragraphs>36</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ArialMT</vt:lpstr>
      <vt:lpstr>Calibri</vt:lpstr>
      <vt:lpstr>Office Theme</vt:lpstr>
      <vt:lpstr>Basic Tips TO ORGANISING AND MANAGING DATA IN HUMANITARIAN RESPONSE </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Data?</dc:title>
  <dc:creator>Dirk Slater</dc:creator>
  <cp:lastModifiedBy>Dirk Slater</cp:lastModifiedBy>
  <cp:revision>24</cp:revision>
  <dcterms:created xsi:type="dcterms:W3CDTF">2018-05-03T16:30:31Z</dcterms:created>
  <dcterms:modified xsi:type="dcterms:W3CDTF">2018-06-06T09:01:04Z</dcterms:modified>
</cp:coreProperties>
</file>