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
  </p:notesMasterIdLst>
  <p:sldIdLst>
    <p:sldId id="257" r:id="rId2"/>
    <p:sldId id="267" r:id="rId3"/>
    <p:sldId id="268" r:id="rId4"/>
    <p:sldId id="259" r:id="rId5"/>
    <p:sldId id="260" r:id="rId6"/>
    <p:sldId id="261" r:id="rId7"/>
    <p:sldId id="262" r:id="rId8"/>
    <p:sldId id="263" r:id="rId9"/>
    <p:sldId id="264" r:id="rId10"/>
    <p:sldId id="265" r:id="rId11"/>
    <p:sldId id="266" r:id="rId12"/>
    <p:sldId id="269" r:id="rId13"/>
    <p:sldId id="270" r:id="rId14"/>
    <p:sldId id="271" r:id="rId15"/>
    <p:sldId id="272" r:id="rId16"/>
    <p:sldId id="273" r:id="rId17"/>
    <p:sldId id="274" r:id="rId18"/>
    <p:sldId id="275" r:id="rId19"/>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2628" autoAdjust="0"/>
  </p:normalViewPr>
  <p:slideViewPr>
    <p:cSldViewPr snapToGrid="0" snapToObjects="1">
      <p:cViewPr varScale="1">
        <p:scale>
          <a:sx n="73" d="100"/>
          <a:sy n="73" d="100"/>
        </p:scale>
        <p:origin x="-1008" y="-120"/>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18-06-27</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watch?v=YABFcA8yHZ0" TargetMode="External"/><Relationship Id="rId4" Type="http://schemas.openxmlformats.org/officeDocument/2006/relationships/hyperlink" Target="http://maxpixel.freegreatpicture.com/"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odimpact.org/periodic-table.html" TargetMode="External"/><Relationship Id="rId4" Type="http://schemas.openxmlformats.org/officeDocument/2006/relationships/hyperlink" Target="http://odimpact.org/files/odimpact-developing-economies-appendices.pdf" TargetMode="External"/><Relationship Id="rId5" Type="http://schemas.openxmlformats.org/officeDocument/2006/relationships/hyperlink" Target="http://odimpact.org/index.html%23explore" TargetMode="External"/><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hoolofdata.org/2016/01/08/our-data-literacy-research-findings/" TargetMode="External"/><Relationship Id="rId4" Type="http://schemas.openxmlformats.org/officeDocument/2006/relationships/hyperlink" Target="http://schoolofdata.org/2016/01/08/research-results-part-1-defining-data-literacy/" TargetMode="External"/><Relationship Id="rId5" Type="http://schemas.openxmlformats.org/officeDocument/2006/relationships/hyperlink" Target="http://www.fabriders.net/databasics/" TargetMode="External"/><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s://thenounproject.com/yaminiahluwalia"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 Id="rId3" Type="http://schemas.openxmlformats.org/officeDocument/2006/relationships/hyperlink" Target="https://thenounproject.com/yaminiahluwalia"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2" name="Shape 23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solidFill>
                  <a:schemeClr val="dk1"/>
                </a:solidFill>
              </a:rPr>
              <a:t>The IFRC wants to be a data-driven organization that makes evidence based decisions. How can we integrate our systems, practices and unify as the Secretariat and National Societies to build data readiness? What is the pathway to this? </a:t>
            </a:r>
            <a:endParaRPr>
              <a:solidFill>
                <a:schemeClr val="dk1"/>
              </a:solidFill>
            </a:endParaRPr>
          </a:p>
          <a:p>
            <a:pPr marL="0" lvl="0" indent="0">
              <a:spcBef>
                <a:spcPts val="0"/>
              </a:spcBef>
              <a:spcAft>
                <a:spcPts val="0"/>
              </a:spcAft>
              <a:buNone/>
            </a:pPr>
            <a:r>
              <a:rPr lang="en">
                <a:solidFill>
                  <a:schemeClr val="dk1"/>
                </a:solidFill>
              </a:rPr>
              <a:t>Data is </a:t>
            </a:r>
            <a:r>
              <a:rPr lang="en" u="sng">
                <a:solidFill>
                  <a:schemeClr val="hlink"/>
                </a:solidFill>
                <a:hlinkClick r:id="rId3"/>
              </a:rPr>
              <a:t>https://www.youtube.com/watch?v=YABFcA8yHZ0</a:t>
            </a:r>
            <a:r>
              <a:rPr lang="en">
                <a:solidFill>
                  <a:schemeClr val="dk1"/>
                </a:solidFill>
              </a:rPr>
              <a:t> </a:t>
            </a:r>
            <a:endParaRPr>
              <a:solidFill>
                <a:schemeClr val="dk1"/>
              </a:solidFill>
            </a:endParaRPr>
          </a:p>
          <a:p>
            <a:pPr marL="0" lvl="0" indent="0">
              <a:spcBef>
                <a:spcPts val="0"/>
              </a:spcBef>
              <a:spcAft>
                <a:spcPts val="0"/>
              </a:spcAft>
              <a:buNone/>
            </a:pPr>
            <a:r>
              <a:rPr lang="en">
                <a:solidFill>
                  <a:schemeClr val="dk1"/>
                </a:solidFill>
              </a:rPr>
              <a:t>Source: paper stacks </a:t>
            </a:r>
            <a:r>
              <a:rPr lang="en" u="sng">
                <a:solidFill>
                  <a:schemeClr val="hlink"/>
                </a:solidFill>
                <a:hlinkClick r:id="rId4"/>
              </a:rPr>
              <a:t>http://maxpixel.freegreatpicture.com/</a:t>
            </a:r>
            <a:endParaRPr>
              <a:solidFill>
                <a:schemeClr val="dk1"/>
              </a:solidFill>
            </a:endParaRPr>
          </a:p>
          <a:p>
            <a:pPr marL="0" lvl="0" indent="0" rtl="0">
              <a:spcBef>
                <a:spcPts val="0"/>
              </a:spcBef>
              <a:spcAft>
                <a:spcPts val="0"/>
              </a:spcAft>
              <a:buNone/>
            </a:pPr>
            <a:r>
              <a:rPr lang="en">
                <a:solidFill>
                  <a:schemeClr val="dk1"/>
                </a:solidFill>
              </a:rPr>
              <a:t>Source: Analysis  https://pixabay.com/en/analysis-pay-businessmen-meeting-626881/</a:t>
            </a:r>
            <a:endParaRPr>
              <a:solidFill>
                <a:schemeClr val="dk1"/>
              </a:solidFill>
            </a:endParaRPr>
          </a:p>
          <a:p>
            <a:pPr marL="0" lvl="0" indent="0" rtl="0">
              <a:spcBef>
                <a:spcPts val="0"/>
              </a:spcBef>
              <a:spcAft>
                <a:spcPts val="0"/>
              </a:spcAft>
              <a:buNone/>
            </a:pPr>
            <a:r>
              <a:rPr lang="en">
                <a:solidFill>
                  <a:schemeClr val="dk1"/>
                </a:solidFill>
              </a:rPr>
              <a:t> https://techsgood.org/normalizing-the-data-revolution-96ba44fdfd79</a:t>
            </a:r>
            <a:endParaRPr>
              <a:solidFill>
                <a:schemeClr val="dk1"/>
              </a:solidFill>
            </a:endParaRPr>
          </a:p>
          <a:p>
            <a:pPr marL="0" lvl="0" indent="0" rtl="0">
              <a:spcBef>
                <a:spcPts val="0"/>
              </a:spcBef>
              <a:spcAft>
                <a:spcPts val="0"/>
              </a:spcAft>
              <a:buNone/>
            </a:pPr>
            <a:endParaRPr>
              <a:solidFill>
                <a:schemeClr val="dk1"/>
              </a:solidFill>
            </a:endParaRPr>
          </a:p>
        </p:txBody>
      </p:sp>
    </p:spTree>
    <p:extLst>
      <p:ext uri="{BB962C8B-B14F-4D97-AF65-F5344CB8AC3E}">
        <p14:creationId xmlns:p14="http://schemas.microsoft.com/office/powerpoint/2010/main" val="2018718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9" name="Shape 2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This is how most information managers, technology companies and data scientists tend to talk about data. It is often very technical driven. The School of Data has created training and curriculum around these tasks. Many of you conduct some of these steps in your work.  How can we expand on these skills? What are our variables? What does it really mean to be ‘data literate’? What are the soft skills or preamble around being a successful data-driven programme or organization?</a:t>
            </a:r>
            <a:endParaRPr/>
          </a:p>
          <a:p>
            <a:pPr marL="0" lvl="0" indent="0">
              <a:spcBef>
                <a:spcPts val="0"/>
              </a:spcBef>
              <a:spcAft>
                <a:spcPts val="0"/>
              </a:spcAft>
              <a:buNone/>
            </a:pPr>
            <a:endParaRPr/>
          </a:p>
          <a:p>
            <a:pPr marL="0" lvl="0" indent="0">
              <a:spcBef>
                <a:spcPts val="0"/>
              </a:spcBef>
              <a:spcAft>
                <a:spcPts val="0"/>
              </a:spcAft>
              <a:buNone/>
            </a:pPr>
            <a:r>
              <a:rPr lang="en"/>
              <a:t>Graphic Source: School of Data  http://schoolofdata.org/</a:t>
            </a:r>
            <a:endParaRPr/>
          </a:p>
        </p:txBody>
      </p:sp>
    </p:spTree>
    <p:extLst>
      <p:ext uri="{BB962C8B-B14F-4D97-AF65-F5344CB8AC3E}">
        <p14:creationId xmlns:p14="http://schemas.microsoft.com/office/powerpoint/2010/main" val="1180319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Shape 30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 name="Shape 30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There are a number of types of skills for data teams. As you can see from this slide, the opportunity to tailor data literacy activities based on this is large. Building confidence in people’s abilities to connect to data-driven work and data literacy elements can be done by highlighting that we need all the diverse skills to improve the organization. Slide is modified content from Maarten van der Veen, 510 - Netherlands Red Cross</a:t>
            </a:r>
            <a:endParaRPr/>
          </a:p>
        </p:txBody>
      </p:sp>
    </p:spTree>
    <p:extLst>
      <p:ext uri="{BB962C8B-B14F-4D97-AF65-F5344CB8AC3E}">
        <p14:creationId xmlns:p14="http://schemas.microsoft.com/office/powerpoint/2010/main" val="2614598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Shape 31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people think about data literacy, we often focus on the more technical skills likes these. Indeed, they are important and an opportunity. Some of the skills are not common in humanitarian organizations. So, the key to building these is by engaging with business, university and technical community partners. Slide is modified content  from Maarten van der Veen, 510 - Netherlands Red Cross</a:t>
            </a:r>
            <a:endParaRPr/>
          </a:p>
        </p:txBody>
      </p:sp>
    </p:spTree>
    <p:extLst>
      <p:ext uri="{BB962C8B-B14F-4D97-AF65-F5344CB8AC3E}">
        <p14:creationId xmlns:p14="http://schemas.microsoft.com/office/powerpoint/2010/main" val="32311042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Shape 33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5" name="Shape 33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400">
                <a:solidFill>
                  <a:schemeClr val="dk1"/>
                </a:solidFill>
              </a:rPr>
              <a:t>Add your example from Region or National Society</a:t>
            </a:r>
            <a:endParaRPr sz="1400">
              <a:solidFill>
                <a:schemeClr val="dk1"/>
              </a:solidFill>
            </a:endParaRPr>
          </a:p>
          <a:p>
            <a:pPr marL="0" lvl="0" indent="0">
              <a:spcBef>
                <a:spcPts val="0"/>
              </a:spcBef>
              <a:spcAft>
                <a:spcPts val="0"/>
              </a:spcAft>
              <a:buNone/>
            </a:pPr>
            <a:r>
              <a:rPr lang="en" sz="1400">
                <a:solidFill>
                  <a:schemeClr val="dk1"/>
                </a:solidFill>
              </a:rPr>
              <a:t>Analysis via Dan Mogaka Ayuka, Performance Monitoring, IFRC Africa</a:t>
            </a:r>
            <a:endParaRPr sz="1400">
              <a:solidFill>
                <a:schemeClr val="dk1"/>
              </a:solidFill>
            </a:endParaRPr>
          </a:p>
          <a:p>
            <a:pPr marL="0" lvl="0" indent="0">
              <a:spcBef>
                <a:spcPts val="0"/>
              </a:spcBef>
              <a:spcAft>
                <a:spcPts val="0"/>
              </a:spcAft>
              <a:buNone/>
            </a:pPr>
            <a:r>
              <a:rPr lang="en" sz="1400">
                <a:solidFill>
                  <a:schemeClr val="dk1"/>
                </a:solidFill>
              </a:rPr>
              <a:t>He analyzed DREF data via the Go platform. </a:t>
            </a:r>
            <a:endParaRPr sz="1400">
              <a:solidFill>
                <a:schemeClr val="dk1"/>
              </a:solidFill>
            </a:endParaRPr>
          </a:p>
          <a:p>
            <a:pPr marL="0" lvl="0" indent="0">
              <a:spcBef>
                <a:spcPts val="0"/>
              </a:spcBef>
              <a:spcAft>
                <a:spcPts val="0"/>
              </a:spcAft>
              <a:buNone/>
            </a:pPr>
            <a:endParaRPr/>
          </a:p>
        </p:txBody>
      </p:sp>
    </p:spTree>
    <p:extLst>
      <p:ext uri="{BB962C8B-B14F-4D97-AF65-F5344CB8AC3E}">
        <p14:creationId xmlns:p14="http://schemas.microsoft.com/office/powerpoint/2010/main" val="3966506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Shape 34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1" name="Shape 34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Source: </a:t>
            </a:r>
            <a:r>
              <a:rPr lang="en" u="sng">
                <a:solidFill>
                  <a:schemeClr val="hlink"/>
                </a:solidFill>
                <a:hlinkClick r:id="rId3"/>
              </a:rPr>
              <a:t>http://odimpact.org/periodic-table.html</a:t>
            </a:r>
            <a:endParaRPr/>
          </a:p>
          <a:p>
            <a:pPr marL="0" lvl="0" indent="0">
              <a:spcBef>
                <a:spcPts val="0"/>
              </a:spcBef>
              <a:spcAft>
                <a:spcPts val="0"/>
              </a:spcAft>
              <a:buNone/>
            </a:pPr>
            <a:endParaRPr/>
          </a:p>
          <a:p>
            <a:pPr marL="0" lvl="0" indent="0">
              <a:spcBef>
                <a:spcPts val="0"/>
              </a:spcBef>
              <a:spcAft>
                <a:spcPts val="0"/>
              </a:spcAft>
              <a:buNone/>
            </a:pPr>
            <a:r>
              <a:rPr lang="en"/>
              <a:t>This table is for “open data” but it mostly applies to our work as well. </a:t>
            </a:r>
            <a:endParaRPr/>
          </a:p>
          <a:p>
            <a:pPr marL="0" lvl="0" indent="0">
              <a:spcBef>
                <a:spcPts val="0"/>
              </a:spcBef>
              <a:spcAft>
                <a:spcPts val="0"/>
              </a:spcAft>
              <a:buNone/>
            </a:pPr>
            <a:endParaRPr/>
          </a:p>
          <a:p>
            <a:pPr marL="0" lvl="0" indent="0">
              <a:spcBef>
                <a:spcPts val="0"/>
              </a:spcBef>
              <a:spcAft>
                <a:spcPts val="0"/>
              </a:spcAft>
              <a:buNone/>
            </a:pPr>
            <a:r>
              <a:rPr lang="en"/>
              <a:t>“</a:t>
            </a:r>
            <a:r>
              <a:rPr lang="en">
                <a:solidFill>
                  <a:schemeClr val="dk1"/>
                </a:solidFill>
              </a:rPr>
              <a:t>Based on the</a:t>
            </a:r>
            <a:r>
              <a:rPr lang="en">
                <a:solidFill>
                  <a:schemeClr val="dk1"/>
                </a:solidFill>
                <a:uFill>
                  <a:noFill/>
                </a:uFill>
                <a:hlinkClick r:id="rId4"/>
              </a:rPr>
              <a:t> </a:t>
            </a:r>
            <a:r>
              <a:rPr lang="en" u="sng">
                <a:solidFill>
                  <a:schemeClr val="hlink"/>
                </a:solidFill>
                <a:hlinkClick r:id="rId4"/>
              </a:rPr>
              <a:t>existing literature</a:t>
            </a:r>
            <a:r>
              <a:rPr lang="en">
                <a:solidFill>
                  <a:schemeClr val="dk1"/>
                </a:solidFill>
              </a:rPr>
              <a:t> and</a:t>
            </a:r>
            <a:r>
              <a:rPr lang="en">
                <a:solidFill>
                  <a:schemeClr val="dk1"/>
                </a:solidFill>
                <a:uFill>
                  <a:noFill/>
                </a:uFill>
                <a:hlinkClick r:id="rId5"/>
              </a:rPr>
              <a:t> </a:t>
            </a:r>
            <a:r>
              <a:rPr lang="en" u="sng">
                <a:solidFill>
                  <a:schemeClr val="hlink"/>
                </a:solidFill>
                <a:hlinkClick r:id="rId5"/>
              </a:rPr>
              <a:t>case studies,</a:t>
            </a:r>
            <a:r>
              <a:rPr lang="en">
                <a:solidFill>
                  <a:schemeClr val="dk1"/>
                </a:solidFill>
              </a:rPr>
              <a:t> we have developed a Periodic Table of Open Data Elements detailing the enabling conditions and disabling factors that often determine the impact of open data initiatives. Although the importance of local variation and context is, of course, paramount, current research and practice shows that the elements included in five central issue categories — Problem and Demand Definition, Capacity and Culture, Partnerships, Risks, Governance — are likely to either enable or disrupt the success of open data projects when replicated across countries.”</a:t>
            </a:r>
            <a:endParaRPr/>
          </a:p>
        </p:txBody>
      </p:sp>
    </p:spTree>
    <p:extLst>
      <p:ext uri="{BB962C8B-B14F-4D97-AF65-F5344CB8AC3E}">
        <p14:creationId xmlns:p14="http://schemas.microsoft.com/office/powerpoint/2010/main" val="10085498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7" name="Shape 34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How to Measure in our Organization</a:t>
            </a:r>
            <a:endParaRPr/>
          </a:p>
          <a:p>
            <a:pPr marL="0" lvl="0" indent="0">
              <a:spcBef>
                <a:spcPts val="0"/>
              </a:spcBef>
              <a:spcAft>
                <a:spcPts val="0"/>
              </a:spcAft>
              <a:buNone/>
            </a:pPr>
            <a:endParaRPr/>
          </a:p>
          <a:p>
            <a:pPr marL="0" lvl="0" indent="0">
              <a:spcBef>
                <a:spcPts val="0"/>
              </a:spcBef>
              <a:spcAft>
                <a:spcPts val="0"/>
              </a:spcAft>
              <a:buNone/>
            </a:pPr>
            <a:r>
              <a:rPr lang="en"/>
              <a:t>Source http://dsapp.uchicago.edu/wp-content/uploads/2014/01/Data_Maturity_Framework_Data.jpg</a:t>
            </a:r>
            <a:endParaRPr/>
          </a:p>
        </p:txBody>
      </p:sp>
    </p:spTree>
    <p:extLst>
      <p:ext uri="{BB962C8B-B14F-4D97-AF65-F5344CB8AC3E}">
        <p14:creationId xmlns:p14="http://schemas.microsoft.com/office/powerpoint/2010/main" val="2649958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
        <p:nvSpPr>
          <p:cNvPr id="352" name="Shape 352"/>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9174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0" name="Shape 24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Quote from Helen Welch, MEAL Director American Red Cross</a:t>
            </a:r>
            <a:endParaRPr/>
          </a:p>
          <a:p>
            <a:pPr marL="0" lvl="0" indent="0">
              <a:spcBef>
                <a:spcPts val="0"/>
              </a:spcBef>
              <a:spcAft>
                <a:spcPts val="0"/>
              </a:spcAft>
              <a:buNone/>
            </a:pPr>
            <a:r>
              <a:rPr lang="en"/>
              <a:t>Refer to  ict health check, digital divide, IM, data analysis  as core IFRC competencies, program lines etc. </a:t>
            </a:r>
            <a:endParaRPr/>
          </a:p>
        </p:txBody>
      </p:sp>
    </p:spTree>
    <p:extLst>
      <p:ext uri="{BB962C8B-B14F-4D97-AF65-F5344CB8AC3E}">
        <p14:creationId xmlns:p14="http://schemas.microsoft.com/office/powerpoint/2010/main" val="17869259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9" name="Shape 24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a:p>
            <a:pPr marL="0" lvl="0" indent="0">
              <a:spcBef>
                <a:spcPts val="0"/>
              </a:spcBef>
              <a:spcAft>
                <a:spcPts val="0"/>
              </a:spcAft>
              <a:buNone/>
            </a:pPr>
            <a:r>
              <a:rPr lang="en" dirty="0"/>
              <a:t>How can data readiness improve response? </a:t>
            </a:r>
            <a:r>
              <a:rPr lang="en-CA" dirty="0" smtClean="0"/>
              <a:t>This image</a:t>
            </a:r>
            <a:r>
              <a:rPr lang="en-CA" baseline="0" dirty="0" smtClean="0"/>
              <a:t> is a global operations snapshot from June 2018. You can find the most current data here - https://</a:t>
            </a:r>
            <a:r>
              <a:rPr lang="en-CA" baseline="0" dirty="0" err="1" smtClean="0"/>
              <a:t>go.ifrc.org</a:t>
            </a:r>
            <a:r>
              <a:rPr lang="en-CA" baseline="0" dirty="0" smtClean="0"/>
              <a:t>/</a:t>
            </a:r>
            <a:endParaRPr dirty="0"/>
          </a:p>
          <a:p>
            <a:pPr marL="0" lvl="0" indent="0">
              <a:spcBef>
                <a:spcPts val="0"/>
              </a:spcBef>
              <a:spcAft>
                <a:spcPts val="0"/>
              </a:spcAft>
              <a:buNone/>
            </a:pPr>
            <a:r>
              <a:rPr lang="en" dirty="0"/>
              <a:t>Editing note: </a:t>
            </a:r>
            <a:r>
              <a:rPr lang="en" sz="1400" dirty="0">
                <a:solidFill>
                  <a:schemeClr val="dk1"/>
                </a:solidFill>
              </a:rPr>
              <a:t>Add your example from Region or National Society</a:t>
            </a:r>
            <a:endParaRPr sz="1400" dirty="0">
              <a:solidFill>
                <a:schemeClr val="dk1"/>
              </a:solidFill>
            </a:endParaRPr>
          </a:p>
          <a:p>
            <a:pPr marL="0" lvl="0" indent="0">
              <a:spcBef>
                <a:spcPts val="0"/>
              </a:spcBef>
              <a:spcAft>
                <a:spcPts val="0"/>
              </a:spcAft>
              <a:buNone/>
            </a:pPr>
            <a:r>
              <a:rPr lang="en-CA" sz="1400" dirty="0" smtClean="0">
                <a:solidFill>
                  <a:schemeClr val="dk1"/>
                </a:solidFill>
              </a:rPr>
              <a:t> </a:t>
            </a:r>
            <a:endParaRPr sz="1400" dirty="0">
              <a:solidFill>
                <a:schemeClr val="dk1"/>
              </a:solidFill>
            </a:endParaRPr>
          </a:p>
          <a:p>
            <a:pPr marL="0" lvl="0" indent="0" rtl="0">
              <a:spcBef>
                <a:spcPts val="0"/>
              </a:spcBef>
              <a:spcAft>
                <a:spcPts val="0"/>
              </a:spcAft>
              <a:buNone/>
            </a:pPr>
            <a:endParaRPr dirty="0"/>
          </a:p>
        </p:txBody>
      </p:sp>
    </p:spTree>
    <p:extLst>
      <p:ext uri="{BB962C8B-B14F-4D97-AF65-F5344CB8AC3E}">
        <p14:creationId xmlns:p14="http://schemas.microsoft.com/office/powerpoint/2010/main" val="4188745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4" name="Shape 2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a:solidFill>
                  <a:schemeClr val="dk1"/>
                </a:solidFill>
              </a:rPr>
              <a:t> </a:t>
            </a:r>
            <a:endParaRPr>
              <a:solidFill>
                <a:schemeClr val="dk1"/>
              </a:solidFill>
            </a:endParaRPr>
          </a:p>
          <a:p>
            <a:pPr marL="0" lvl="0" indent="0">
              <a:spcBef>
                <a:spcPts val="0"/>
              </a:spcBef>
              <a:spcAft>
                <a:spcPts val="0"/>
              </a:spcAft>
              <a:buClr>
                <a:schemeClr val="dk1"/>
              </a:buClr>
              <a:buSzPts val="1100"/>
              <a:buFont typeface="Arial"/>
              <a:buNone/>
            </a:pPr>
            <a:r>
              <a:rPr lang="en">
                <a:solidFill>
                  <a:schemeClr val="dk1"/>
                </a:solidFill>
              </a:rPr>
              <a:t>The Strategy 2020 sets out an agenda which includes us being more data-driven. What does that mean for everyone at IFRC? How can we make this a reality?  </a:t>
            </a:r>
            <a:endParaRPr>
              <a:solidFill>
                <a:schemeClr val="dk1"/>
              </a:solidFill>
            </a:endParaRPr>
          </a:p>
          <a:p>
            <a:pPr marL="0" lvl="0" indent="0">
              <a:spcBef>
                <a:spcPts val="0"/>
              </a:spcBef>
              <a:spcAft>
                <a:spcPts val="0"/>
              </a:spcAft>
              <a:buClr>
                <a:schemeClr val="dk1"/>
              </a:buClr>
              <a:buSzPts val="1100"/>
              <a:buFont typeface="Arial"/>
              <a:buNone/>
            </a:pPr>
            <a:r>
              <a:rPr lang="en">
                <a:solidFill>
                  <a:schemeClr val="dk1"/>
                </a:solidFill>
              </a:rPr>
              <a:t>Icon credit: Community by Bruno Castro from the Noun Project</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Strategy document - http://www.ifrc.org/who-we-are/vision-and-mission/strategy-2020/</a:t>
            </a:r>
            <a:endParaRPr/>
          </a:p>
        </p:txBody>
      </p:sp>
    </p:spTree>
    <p:extLst>
      <p:ext uri="{BB962C8B-B14F-4D97-AF65-F5344CB8AC3E}">
        <p14:creationId xmlns:p14="http://schemas.microsoft.com/office/powerpoint/2010/main" val="3800831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It is important to differentiate between data literacy and data-skills. The Open Data Institute (ODI) does data training around the world. Their definition is closely aligned with how IFRC might become more data ready.</a:t>
            </a:r>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Source: ODI on data literacy - http://theodi.org/blog/the-cultural-chasm-why-your-strategy-will-fail-without-a-dataliterate-organisation</a:t>
            </a:r>
            <a:endParaRPr/>
          </a:p>
          <a:p>
            <a:pPr marL="0" lvl="0" indent="0" rtl="0">
              <a:spcBef>
                <a:spcPts val="0"/>
              </a:spcBef>
              <a:spcAft>
                <a:spcPts val="0"/>
              </a:spcAft>
              <a:buNone/>
            </a:pPr>
            <a:r>
              <a:rPr lang="en"/>
              <a:t>Icon via Tuktuk designs from the Noun project </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263504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8" name="Shape 26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r>
              <a:rPr lang="en">
                <a:solidFill>
                  <a:schemeClr val="dk1"/>
                </a:solidFill>
              </a:rPr>
              <a:t>Data is all around us. Do we use it? Do we understand it?  How does your organization use data? How can we build an ecosystem of learning and use?</a:t>
            </a:r>
            <a:endParaRPr>
              <a:solidFill>
                <a:schemeClr val="dk1"/>
              </a:solidFill>
            </a:endParaRPr>
          </a:p>
          <a:p>
            <a:pPr marL="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
                <a:solidFill>
                  <a:schemeClr val="dk1"/>
                </a:solidFill>
              </a:rPr>
              <a:t>Humanitarian work involves many data types and data collection methods. Discovering existing datasets (within our organization or via humanitarian partners) as well as collecting data with communities are key activities in our work.  </a:t>
            </a:r>
            <a:endParaRPr>
              <a:solidFill>
                <a:schemeClr val="dk1"/>
              </a:solidFill>
            </a:endParaRPr>
          </a:p>
          <a:p>
            <a:pPr marL="0" lvl="0" indent="0" rtl="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Icon: Yarn by Eugen Belyakoff via Noun Project</a:t>
            </a:r>
            <a:endParaRPr/>
          </a:p>
          <a:p>
            <a:pPr marL="0" lvl="0" indent="0" rtl="0">
              <a:spcBef>
                <a:spcPts val="0"/>
              </a:spcBef>
              <a:spcAft>
                <a:spcPts val="0"/>
              </a:spcAft>
              <a:buNone/>
            </a:pPr>
            <a:r>
              <a:rPr lang="en"/>
              <a:t> </a:t>
            </a:r>
            <a:endParaRPr>
              <a:solidFill>
                <a:schemeClr val="dk1"/>
              </a:solidFill>
            </a:endParaRPr>
          </a:p>
          <a:p>
            <a:pPr marL="0" lvl="0" indent="0" rtl="0">
              <a:spcBef>
                <a:spcPts val="0"/>
              </a:spcBef>
              <a:spcAft>
                <a:spcPts val="0"/>
              </a:spcAft>
              <a:buClr>
                <a:schemeClr val="dk1"/>
              </a:buClr>
              <a:buSzPts val="1100"/>
              <a:buFont typeface="Arial"/>
              <a:buNone/>
            </a:pPr>
            <a:r>
              <a:rPr lang="en">
                <a:solidFill>
                  <a:schemeClr val="dk1"/>
                </a:solidFill>
              </a:rPr>
              <a:t>Our friends at School of Data recently did some research around data literacy. This was co-lead by Dirk Slater of Fabriders. In the upcoming slides, the definitions of data literacy draw from this research. Read more here: </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3"/>
              </a:rPr>
              <a:t>http://schoolofdata.org/2016/01/08/our-data-literacy-research-findings/</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4"/>
              </a:rPr>
              <a:t>http://schoolofdata.org/2016/01/08/research-results-part-1-defining-data-literacy/</a:t>
            </a:r>
            <a:endParaRPr>
              <a:solidFill>
                <a:schemeClr val="dk1"/>
              </a:solidFill>
            </a:endParaRPr>
          </a:p>
          <a:p>
            <a:pPr marL="0" lvl="0" indent="0" rtl="0">
              <a:spcBef>
                <a:spcPts val="0"/>
              </a:spcBef>
              <a:spcAft>
                <a:spcPts val="0"/>
              </a:spcAft>
              <a:buClr>
                <a:schemeClr val="dk1"/>
              </a:buClr>
              <a:buSzPts val="1100"/>
              <a:buFont typeface="Arial"/>
              <a:buNone/>
            </a:pPr>
            <a:r>
              <a:rPr lang="en" u="sng">
                <a:solidFill>
                  <a:schemeClr val="hlink"/>
                </a:solidFill>
                <a:hlinkClick r:id="rId5"/>
              </a:rPr>
              <a:t>http://www.fabriders.net/databasics/</a:t>
            </a:r>
            <a:endParaRPr>
              <a:solidFill>
                <a:schemeClr val="dk1"/>
              </a:solidFill>
            </a:endParaRPr>
          </a:p>
          <a:p>
            <a:pPr marL="0" lvl="0" indent="0" rtl="0">
              <a:spcBef>
                <a:spcPts val="0"/>
              </a:spcBef>
              <a:spcAft>
                <a:spcPts val="0"/>
              </a:spcAft>
              <a:buNone/>
            </a:pPr>
            <a:endParaRPr/>
          </a:p>
        </p:txBody>
      </p:sp>
    </p:spTree>
    <p:extLst>
      <p:ext uri="{BB962C8B-B14F-4D97-AF65-F5344CB8AC3E}">
        <p14:creationId xmlns:p14="http://schemas.microsoft.com/office/powerpoint/2010/main" val="4137506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Shape 27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When we consider data literacy, it must be a holistic plan. Instead a pipeline, we need to consider how to support the existing growing ecosystem while widening the circle as fast as we can for true networked, sustainable action.This is really a service design model for programs. </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“People before Data” is a quote from Jennifer Chan, Humanitarian advisor</a:t>
            </a:r>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Graphic source: Map icon (Mister Pixel, Noun Project)</a:t>
            </a:r>
            <a:endParaRPr/>
          </a:p>
        </p:txBody>
      </p:sp>
    </p:spTree>
    <p:extLst>
      <p:ext uri="{BB962C8B-B14F-4D97-AF65-F5344CB8AC3E}">
        <p14:creationId xmlns:p14="http://schemas.microsoft.com/office/powerpoint/2010/main" val="4019835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Shape 28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Shape 28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What’s in it for me? Data ready and data use is as diverse as all the roles here. How can we balance all those needs? </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Noun Project </a:t>
            </a:r>
            <a:r>
              <a:rPr lang="en" sz="1100" b="0" i="0" u="sng" strike="noStrike" cap="none">
                <a:solidFill>
                  <a:schemeClr val="hlink"/>
                </a:solidFill>
                <a:latin typeface="Arial"/>
                <a:ea typeface="Arial"/>
                <a:cs typeface="Arial"/>
                <a:sym typeface="Arial"/>
                <a:hlinkClick r:id="rId3"/>
              </a:rPr>
              <a:t>Yamini Ahluwalia</a:t>
            </a:r>
            <a:r>
              <a:rPr lang="en" sz="1100" b="0" i="0" u="none" strike="noStrike" cap="none">
                <a:solidFill>
                  <a:schemeClr val="dk1"/>
                </a:solidFill>
                <a:latin typeface="Arial"/>
                <a:ea typeface="Arial"/>
                <a:cs typeface="Arial"/>
                <a:sym typeface="Arial"/>
              </a:rPr>
              <a:t>, GB</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16205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Shape 289"/>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0" name="Shape 290"/>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What’s in it for me? Data ready and data use is as diverse as all the roles here. How can we balance all those needs? </a:t>
            </a: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Font typeface="Arial"/>
              <a:buNone/>
            </a:pPr>
            <a:r>
              <a:rPr lang="en" sz="1100" b="0" i="0" u="none" strike="noStrike" cap="none">
                <a:solidFill>
                  <a:schemeClr val="dk1"/>
                </a:solidFill>
                <a:latin typeface="Arial"/>
                <a:ea typeface="Arial"/>
                <a:cs typeface="Arial"/>
                <a:sym typeface="Arial"/>
              </a:rPr>
              <a:t>Icon via Noun Project </a:t>
            </a:r>
            <a:r>
              <a:rPr lang="en" sz="1100" b="0" i="0" u="sng" strike="noStrike" cap="none">
                <a:solidFill>
                  <a:schemeClr val="hlink"/>
                </a:solidFill>
                <a:latin typeface="Arial"/>
                <a:ea typeface="Arial"/>
                <a:cs typeface="Arial"/>
                <a:sym typeface="Arial"/>
                <a:hlinkClick r:id="rId3"/>
              </a:rPr>
              <a:t>Yamini Ahluwalia</a:t>
            </a:r>
            <a:r>
              <a:rPr lang="en" sz="1100" b="0" i="0" u="none" strike="noStrike" cap="none">
                <a:solidFill>
                  <a:schemeClr val="dk1"/>
                </a:solidFill>
                <a:latin typeface="Arial"/>
                <a:ea typeface="Arial"/>
                <a:cs typeface="Arial"/>
                <a:sym typeface="Arial"/>
              </a:rPr>
              <a:t>, GB</a:t>
            </a:r>
            <a:endParaRPr/>
          </a:p>
          <a:p>
            <a:pPr marL="0" marR="0" lvl="0" indent="0" algn="l" rtl="0">
              <a:spcBef>
                <a:spcPts val="0"/>
              </a:spcBef>
              <a:spcAft>
                <a:spcPts val="0"/>
              </a:spcAft>
              <a:buClr>
                <a:schemeClr val="dk1"/>
              </a:buClr>
              <a:buFont typeface="Arial"/>
              <a:buNone/>
            </a:pP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495130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18-06-27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18-06-27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18-06-27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hart Layout">
  <p:cSld name="Chart Layout">
    <p:spTree>
      <p:nvGrpSpPr>
        <p:cNvPr id="1" name="Shape 195"/>
        <p:cNvGrpSpPr/>
        <p:nvPr/>
      </p:nvGrpSpPr>
      <p:grpSpPr>
        <a:xfrm>
          <a:off x="0" y="0"/>
          <a:ext cx="0" cy="0"/>
          <a:chOff x="0" y="0"/>
          <a:chExt cx="0" cy="0"/>
        </a:xfrm>
      </p:grpSpPr>
      <p:sp>
        <p:nvSpPr>
          <p:cNvPr id="196" name="Shape 196"/>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319168"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215253"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213397"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26721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body" idx="1"/>
          </p:nvPr>
        </p:nvSpPr>
        <p:spPr>
          <a:xfrm>
            <a:off x="4628669" y="2431475"/>
            <a:ext cx="5522463" cy="4367441"/>
          </a:xfrm>
          <a:prstGeom prst="rect">
            <a:avLst/>
          </a:prstGeom>
          <a:noFill/>
          <a:ln>
            <a:noFill/>
          </a:ln>
        </p:spPr>
        <p:txBody>
          <a:bodyPr spcFirstLastPara="1" wrap="square" lIns="91425" tIns="91425" rIns="91425" bIns="91425" anchor="t" anchorCtr="0"/>
          <a:lstStyle>
            <a:lvl1pPr marL="534421" marR="0" lvl="0" indent="-397847" algn="l" rtl="0">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64888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hart Layout">
  <p:cSld name="1_Chart Layout">
    <p:spTree>
      <p:nvGrpSpPr>
        <p:cNvPr id="1" name="Shape 128"/>
        <p:cNvGrpSpPr/>
        <p:nvPr/>
      </p:nvGrpSpPr>
      <p:grpSpPr>
        <a:xfrm>
          <a:off x="0" y="0"/>
          <a:ext cx="0" cy="0"/>
          <a:chOff x="0" y="0"/>
          <a:chExt cx="0" cy="0"/>
        </a:xfrm>
      </p:grpSpPr>
      <p:sp>
        <p:nvSpPr>
          <p:cNvPr id="129" name="Shape 129"/>
          <p:cNvSpPr>
            <a:spLocks noGrp="1"/>
          </p:cNvSpPr>
          <p:nvPr>
            <p:ph type="chart" idx="2"/>
          </p:nvPr>
        </p:nvSpPr>
        <p:spPr>
          <a:xfrm>
            <a:off x="462351" y="2431475"/>
            <a:ext cx="3991407" cy="4367441"/>
          </a:xfrm>
          <a:prstGeom prst="rect">
            <a:avLst/>
          </a:prstGeom>
          <a:noFill/>
          <a:ln>
            <a:noFill/>
          </a:ln>
        </p:spPr>
        <p:txBody>
          <a:bodyPr spcFirstLastPara="1" wrap="square" lIns="91425" tIns="91425" rIns="91425" bIns="91425" anchor="t" anchorCtr="0"/>
          <a:lstStyle>
            <a:lvl1pPr marL="319168" marR="0" lvl="0" indent="-200408"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96493"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94636"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118760"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130" name="Shape 130"/>
          <p:cNvSpPr txBox="1">
            <a:spLocks noGrp="1"/>
          </p:cNvSpPr>
          <p:nvPr>
            <p:ph type="body" idx="1"/>
          </p:nvPr>
        </p:nvSpPr>
        <p:spPr>
          <a:xfrm>
            <a:off x="4628668" y="2431475"/>
            <a:ext cx="5522462" cy="4367441"/>
          </a:xfrm>
          <a:prstGeom prst="rect">
            <a:avLst/>
          </a:prstGeom>
          <a:noFill/>
          <a:ln>
            <a:noFill/>
          </a:ln>
        </p:spPr>
        <p:txBody>
          <a:bodyPr spcFirstLastPara="1" wrap="square" lIns="91425" tIns="91425" rIns="91425" bIns="91425" anchor="t" anchorCtr="0"/>
          <a:lstStyle>
            <a:lvl1pPr marL="534421" marR="0" lvl="0" indent="-397847"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cxnSp>
        <p:nvCxnSpPr>
          <p:cNvPr id="131" name="Shape 131"/>
          <p:cNvCxnSpPr/>
          <p:nvPr/>
        </p:nvCxnSpPr>
        <p:spPr>
          <a:xfrm>
            <a:off x="462351" y="2272657"/>
            <a:ext cx="9679740" cy="0"/>
          </a:xfrm>
          <a:prstGeom prst="straightConnector1">
            <a:avLst/>
          </a:prstGeom>
          <a:noFill/>
          <a:ln w="9525" cap="flat" cmpd="sng">
            <a:solidFill>
              <a:srgbClr val="7F7F7F"/>
            </a:solidFill>
            <a:prstDash val="dash"/>
            <a:round/>
            <a:headEnd type="none" w="sm" len="sm"/>
            <a:tailEnd type="none" w="sm" len="sm"/>
          </a:ln>
        </p:spPr>
      </p:cxnSp>
      <p:cxnSp>
        <p:nvCxnSpPr>
          <p:cNvPr id="132" name="Shape 132"/>
          <p:cNvCxnSpPr/>
          <p:nvPr/>
        </p:nvCxnSpPr>
        <p:spPr>
          <a:xfrm>
            <a:off x="462351" y="1002116"/>
            <a:ext cx="9679740" cy="0"/>
          </a:xfrm>
          <a:prstGeom prst="straightConnector1">
            <a:avLst/>
          </a:prstGeom>
          <a:noFill/>
          <a:ln w="9525" cap="flat" cmpd="sng">
            <a:solidFill>
              <a:srgbClr val="7F7F7F"/>
            </a:solidFill>
            <a:prstDash val="dash"/>
            <a:round/>
            <a:headEnd type="none" w="sm" len="sm"/>
            <a:tailEnd type="none" w="sm" len="sm"/>
          </a:ln>
        </p:spPr>
      </p:cxnSp>
      <p:sp>
        <p:nvSpPr>
          <p:cNvPr id="133" name="Shape 133"/>
          <p:cNvSpPr txBox="1">
            <a:spLocks noGrp="1"/>
          </p:cNvSpPr>
          <p:nvPr>
            <p:ph type="title"/>
          </p:nvPr>
        </p:nvSpPr>
        <p:spPr>
          <a:xfrm>
            <a:off x="462351" y="1002116"/>
            <a:ext cx="9679740" cy="1260696"/>
          </a:xfrm>
          <a:prstGeom prst="rect">
            <a:avLst/>
          </a:prstGeom>
          <a:noFill/>
          <a:ln>
            <a:noFill/>
          </a:ln>
        </p:spPr>
        <p:txBody>
          <a:bodyPr spcFirstLastPara="1" wrap="square" lIns="91425" tIns="91425" rIns="91425" bIns="91425" anchor="ctr" anchorCtr="0"/>
          <a:lstStyle>
            <a:lvl1pPr marL="0" marR="0" lvl="0" indent="0" algn="l" rtl="0">
              <a:lnSpc>
                <a:spcPct val="100000"/>
              </a:lnSpc>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SzPts val="2800"/>
              <a:buFont typeface="Arial"/>
              <a:buNone/>
              <a:defRPr sz="3039" b="1" i="1"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1034934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18-06-27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18-06-27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jp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dirty="0"/>
              <a:t>Click to edit Master title style</a:t>
            </a:r>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18-06-27</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519440"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4</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 id="2147483665" r:id="rId17"/>
    <p:sldLayoutId id="2147483666" r:id="rId18"/>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DE4449-5D96-A54A-AFE4-CDDDA8B30CAB}"/>
              </a:ext>
            </a:extLst>
          </p:cNvPr>
          <p:cNvSpPr>
            <a:spLocks noGrp="1"/>
          </p:cNvSpPr>
          <p:nvPr>
            <p:ph type="title"/>
          </p:nvPr>
        </p:nvSpPr>
        <p:spPr>
          <a:xfrm>
            <a:off x="1067740" y="1721354"/>
            <a:ext cx="8631833" cy="1820818"/>
          </a:xfrm>
        </p:spPr>
        <p:txBody>
          <a:bodyPr/>
          <a:lstStyle/>
          <a:p>
            <a:r>
              <a:rPr lang="en-US" dirty="0"/>
              <a:t>Why Data Matters</a:t>
            </a:r>
          </a:p>
        </p:txBody>
      </p:sp>
      <p:sp>
        <p:nvSpPr>
          <p:cNvPr id="3" name="Rectangle 2">
            <a:extLst>
              <a:ext uri="{FF2B5EF4-FFF2-40B4-BE49-F238E27FC236}">
                <a16:creationId xmlns:a16="http://schemas.microsoft.com/office/drawing/2014/main" xmlns="" id="{E3AC3A13-F02E-094A-B030-2813D6CE43A3}"/>
              </a:ext>
            </a:extLst>
          </p:cNvPr>
          <p:cNvSpPr/>
          <p:nvPr/>
        </p:nvSpPr>
        <p:spPr>
          <a:xfrm>
            <a:off x="1067740" y="3542172"/>
            <a:ext cx="6476944" cy="415498"/>
          </a:xfrm>
          <a:prstGeom prst="rect">
            <a:avLst/>
          </a:prstGeom>
        </p:spPr>
        <p:txBody>
          <a:bodyPr wrap="square">
            <a:spAutoFit/>
          </a:bodyPr>
          <a:lstStyle/>
          <a:p>
            <a:r>
              <a:rPr lang="en-GB" dirty="0"/>
              <a:t>By Heather </a:t>
            </a:r>
            <a:r>
              <a:rPr lang="en-GB" dirty="0" err="1"/>
              <a:t>Leson</a:t>
            </a:r>
            <a:r>
              <a:rPr lang="en-GB" dirty="0"/>
              <a:t>, Data Literacy Lead</a:t>
            </a:r>
          </a:p>
        </p:txBody>
      </p:sp>
    </p:spTree>
    <p:extLst>
      <p:ext uri="{BB962C8B-B14F-4D97-AF65-F5344CB8AC3E}">
        <p14:creationId xmlns:p14="http://schemas.microsoft.com/office/powerpoint/2010/main" val="38926527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Shape 292"/>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293" name="Shape 293"/>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pic>
        <p:nvPicPr>
          <p:cNvPr id="294" name="Shape 294" descr="Thinking by Yamini Ahluwalia, noun_60299_cc.png"/>
          <p:cNvPicPr preferRelativeResize="0"/>
          <p:nvPr/>
        </p:nvPicPr>
        <p:blipFill rotWithShape="1">
          <a:blip r:embed="rId3">
            <a:alphaModFix/>
          </a:blip>
          <a:srcRect/>
          <a:stretch/>
        </p:blipFill>
        <p:spPr>
          <a:xfrm>
            <a:off x="1096980" y="2129901"/>
            <a:ext cx="3714372" cy="2924998"/>
          </a:xfrm>
          <a:prstGeom prst="rect">
            <a:avLst/>
          </a:prstGeom>
          <a:noFill/>
          <a:ln>
            <a:noFill/>
          </a:ln>
        </p:spPr>
      </p:pic>
      <p:sp>
        <p:nvSpPr>
          <p:cNvPr id="295" name="Shape 295"/>
          <p:cNvSpPr txBox="1"/>
          <p:nvPr/>
        </p:nvSpPr>
        <p:spPr>
          <a:xfrm>
            <a:off x="5622147" y="2053391"/>
            <a:ext cx="4171308" cy="3730640"/>
          </a:xfrm>
          <a:prstGeom prst="rect">
            <a:avLst/>
          </a:prstGeom>
          <a:noFill/>
          <a:ln>
            <a:noFill/>
          </a:ln>
        </p:spPr>
        <p:txBody>
          <a:bodyPr spcFirstLastPara="1" wrap="square" lIns="106869" tIns="106869" rIns="106869" bIns="106869" anchor="t" anchorCtr="0">
            <a:noAutofit/>
          </a:bodyPr>
          <a:lstStyle/>
          <a:p>
            <a:pPr>
              <a:buClr>
                <a:srgbClr val="000000"/>
              </a:buClr>
              <a:buSzPts val="1100"/>
            </a:pPr>
            <a:r>
              <a:rPr lang="en" sz="1800" dirty="0">
                <a:solidFill>
                  <a:schemeClr val="dk1"/>
                </a:solidFill>
                <a:latin typeface="Arial"/>
                <a:ea typeface="Trebuchet MS"/>
                <a:cs typeface="Arial"/>
                <a:sym typeface="Trebuchet MS"/>
              </a:rPr>
              <a:t>We measure many things at IFRC. </a:t>
            </a:r>
            <a:endParaRPr sz="1800" dirty="0">
              <a:solidFill>
                <a:schemeClr val="dk1"/>
              </a:solidFill>
              <a:latin typeface="Arial"/>
              <a:ea typeface="Trebuchet MS"/>
              <a:cs typeface="Arial"/>
              <a:sym typeface="Trebuchet MS"/>
            </a:endParaRPr>
          </a:p>
          <a:p>
            <a:pPr>
              <a:buClr>
                <a:srgbClr val="000000"/>
              </a:buClr>
              <a:buSzPts val="1100"/>
            </a:pPr>
            <a:r>
              <a:rPr lang="en" sz="1800" dirty="0">
                <a:solidFill>
                  <a:schemeClr val="dk1"/>
                </a:solidFill>
                <a:latin typeface="Arial"/>
                <a:ea typeface="Trebuchet MS"/>
                <a:cs typeface="Arial"/>
                <a:sym typeface="Trebuchet MS"/>
              </a:rPr>
              <a:t>How Might Data Readiness measurements be incorporated into existing frameworks:</a:t>
            </a:r>
            <a:endParaRPr lang="en-GB" sz="1800" dirty="0">
              <a:solidFill>
                <a:schemeClr val="dk1"/>
              </a:solidFill>
              <a:latin typeface="Arial"/>
              <a:ea typeface="Trebuchet MS"/>
              <a:cs typeface="Arial"/>
              <a:sym typeface="Trebuchet MS"/>
            </a:endParaRPr>
          </a:p>
          <a:p>
            <a:pPr>
              <a:buClr>
                <a:srgbClr val="000000"/>
              </a:buClr>
              <a:buSzPts val="1100"/>
            </a:pP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PMER/MEAL</a:t>
            </a: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Surge/IM</a:t>
            </a: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ICT Health Check/Digital Divide</a:t>
            </a: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OCAC/BOCA</a:t>
            </a: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Program Planning</a:t>
            </a:r>
            <a:endParaRPr lang="en-GB" sz="1800" dirty="0">
              <a:solidFill>
                <a:schemeClr val="dk1"/>
              </a:solidFill>
              <a:latin typeface="Arial"/>
              <a:ea typeface="Trebuchet MS"/>
              <a:cs typeface="Arial"/>
              <a:sym typeface="Trebuchet MS"/>
            </a:endParaRPr>
          </a:p>
          <a:p>
            <a:pPr>
              <a:buClr>
                <a:srgbClr val="000000"/>
              </a:buClr>
              <a:buSzPts val="1100"/>
            </a:pPr>
            <a:r>
              <a:rPr lang="en-GB" sz="1800" dirty="0">
                <a:solidFill>
                  <a:srgbClr val="FF0000"/>
                </a:solidFill>
                <a:latin typeface="Wingdings" charset="2"/>
                <a:ea typeface="Trebuchet MS"/>
                <a:cs typeface="Wingdings" charset="2"/>
                <a:sym typeface="Trebuchet MS"/>
              </a:rPr>
              <a:t>l	</a:t>
            </a:r>
            <a:r>
              <a:rPr lang="en" sz="1800" dirty="0">
                <a:solidFill>
                  <a:schemeClr val="dk1"/>
                </a:solidFill>
                <a:latin typeface="Arial"/>
                <a:ea typeface="Trebuchet MS"/>
                <a:cs typeface="Arial"/>
                <a:sym typeface="Trebuchet MS"/>
              </a:rPr>
              <a:t>Competencies</a:t>
            </a:r>
            <a:endParaRPr sz="1800" dirty="0">
              <a:latin typeface="Arial"/>
              <a:ea typeface="Trebuchet MS"/>
              <a:cs typeface="Arial"/>
              <a:sym typeface="Trebuchet MS"/>
            </a:endParaRPr>
          </a:p>
          <a:p>
            <a:pPr>
              <a:buClr>
                <a:srgbClr val="000000"/>
              </a:buClr>
            </a:pPr>
            <a:endParaRPr sz="1800" dirty="0">
              <a:solidFill>
                <a:srgbClr val="000000"/>
              </a:solidFill>
              <a:latin typeface="Arial"/>
              <a:ea typeface="Arial"/>
              <a:cs typeface="Arial"/>
              <a:sym typeface="Arial"/>
            </a:endParaRPr>
          </a:p>
        </p:txBody>
      </p:sp>
      <p:sp>
        <p:nvSpPr>
          <p:cNvPr id="296" name="Shape 296"/>
          <p:cNvSpPr txBox="1">
            <a:spLocks noGrp="1"/>
          </p:cNvSpPr>
          <p:nvPr>
            <p:ph type="title" idx="4294967295"/>
          </p:nvPr>
        </p:nvSpPr>
        <p:spPr>
          <a:xfrm>
            <a:off x="375112" y="840987"/>
            <a:ext cx="9959931" cy="669443"/>
          </a:xfrm>
          <a:prstGeom prst="rect">
            <a:avLst/>
          </a:prstGeom>
          <a:noFill/>
          <a:ln>
            <a:noFill/>
          </a:ln>
        </p:spPr>
        <p:txBody>
          <a:bodyPr spcFirstLastPara="1" vert="horz" wrap="square" lIns="106869" tIns="106869" rIns="106869" bIns="106869" rtlCol="0" anchor="t" anchorCtr="0">
            <a:noAutofit/>
          </a:bodyPr>
          <a:lstStyle/>
          <a:p>
            <a:pPr algn="ctr">
              <a:spcBef>
                <a:spcPts val="0"/>
              </a:spcBef>
              <a:buClr>
                <a:schemeClr val="dk1"/>
              </a:buClr>
            </a:pPr>
            <a:r>
              <a:rPr lang="en" sz="3000" dirty="0">
                <a:solidFill>
                  <a:srgbClr val="EE3224"/>
                </a:solidFill>
                <a:ea typeface="Arvo"/>
                <a:sym typeface="Arvo"/>
              </a:rPr>
              <a:t>How can we prove “Data Readiness?”</a:t>
            </a:r>
            <a:endParaRPr sz="3000" dirty="0">
              <a:solidFill>
                <a:srgbClr val="EE3224"/>
              </a:solidFill>
              <a:ea typeface="Arvo"/>
              <a:sym typeface="Arvo"/>
            </a:endParaRPr>
          </a:p>
        </p:txBody>
      </p:sp>
    </p:spTree>
    <p:extLst>
      <p:ext uri="{BB962C8B-B14F-4D97-AF65-F5344CB8AC3E}">
        <p14:creationId xmlns:p14="http://schemas.microsoft.com/office/powerpoint/2010/main" val="3857370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301" name="Shape 301" descr="SCODA Data-Pipeline.png"/>
          <p:cNvPicPr preferRelativeResize="0"/>
          <p:nvPr/>
        </p:nvPicPr>
        <p:blipFill>
          <a:blip r:embed="rId3">
            <a:alphaModFix/>
          </a:blip>
          <a:stretch>
            <a:fillRect/>
          </a:stretch>
        </p:blipFill>
        <p:spPr>
          <a:xfrm>
            <a:off x="1123461" y="1292465"/>
            <a:ext cx="2660617" cy="4816404"/>
          </a:xfrm>
          <a:prstGeom prst="rect">
            <a:avLst/>
          </a:prstGeom>
          <a:noFill/>
          <a:ln>
            <a:noFill/>
          </a:ln>
        </p:spPr>
      </p:pic>
      <p:sp>
        <p:nvSpPr>
          <p:cNvPr id="302" name="Shape 302"/>
          <p:cNvSpPr txBox="1"/>
          <p:nvPr/>
        </p:nvSpPr>
        <p:spPr>
          <a:xfrm>
            <a:off x="5084025" y="1292465"/>
            <a:ext cx="4669575" cy="4133781"/>
          </a:xfrm>
          <a:prstGeom prst="rect">
            <a:avLst/>
          </a:prstGeom>
          <a:noFill/>
          <a:ln>
            <a:noFill/>
          </a:ln>
        </p:spPr>
        <p:txBody>
          <a:bodyPr spcFirstLastPara="1" wrap="square" lIns="106869" tIns="106869" rIns="106869" bIns="106869" anchor="t" anchorCtr="0">
            <a:noAutofit/>
          </a:bodyPr>
          <a:lstStyle/>
          <a:p>
            <a:r>
              <a:rPr lang="en" sz="3000" b="1" dirty="0">
                <a:solidFill>
                  <a:srgbClr val="FF0000"/>
                </a:solidFill>
                <a:latin typeface="Arial"/>
                <a:cs typeface="Arial"/>
              </a:rPr>
              <a:t>Data Pipeline</a:t>
            </a:r>
            <a:endParaRPr sz="3000" b="1" dirty="0">
              <a:solidFill>
                <a:srgbClr val="FF0000"/>
              </a:solidFill>
              <a:latin typeface="Arial"/>
              <a:cs typeface="Arial"/>
            </a:endParaRPr>
          </a:p>
          <a:p>
            <a:endParaRPr sz="1800" dirty="0">
              <a:latin typeface="Arial"/>
              <a:cs typeface="Arial"/>
            </a:endParaRPr>
          </a:p>
          <a:p>
            <a:r>
              <a:rPr lang="en" sz="1800" dirty="0">
                <a:latin typeface="Arial"/>
                <a:cs typeface="Arial"/>
              </a:rPr>
              <a:t>When we talk about “data”, people often focus on the </a:t>
            </a:r>
            <a:r>
              <a:rPr lang="en" sz="1800" b="1" dirty="0">
                <a:latin typeface="Arial"/>
                <a:cs typeface="Arial"/>
              </a:rPr>
              <a:t>skills</a:t>
            </a:r>
            <a:r>
              <a:rPr lang="en" sz="1800" dirty="0">
                <a:latin typeface="Arial"/>
                <a:cs typeface="Arial"/>
              </a:rPr>
              <a:t>, </a:t>
            </a:r>
            <a:r>
              <a:rPr lang="en" sz="1800" b="1" dirty="0">
                <a:latin typeface="Arial"/>
                <a:cs typeface="Arial"/>
              </a:rPr>
              <a:t>tools</a:t>
            </a:r>
            <a:r>
              <a:rPr lang="en" sz="1800" dirty="0">
                <a:latin typeface="Arial"/>
                <a:cs typeface="Arial"/>
              </a:rPr>
              <a:t> and the </a:t>
            </a:r>
            <a:r>
              <a:rPr lang="en" sz="1800" b="1" dirty="0">
                <a:latin typeface="Arial"/>
                <a:cs typeface="Arial"/>
              </a:rPr>
              <a:t>process</a:t>
            </a:r>
            <a:r>
              <a:rPr lang="en" sz="1800" dirty="0">
                <a:latin typeface="Arial"/>
                <a:cs typeface="Arial"/>
              </a:rPr>
              <a:t> steps for delivery of data products like a “dataset.”</a:t>
            </a:r>
            <a:endParaRPr sz="1800" dirty="0">
              <a:latin typeface="Arial"/>
              <a:cs typeface="Arial"/>
            </a:endParaRPr>
          </a:p>
          <a:p>
            <a:endParaRPr sz="1800" dirty="0">
              <a:latin typeface="Arial"/>
              <a:cs typeface="Arial"/>
            </a:endParaRPr>
          </a:p>
          <a:p>
            <a:endParaRPr sz="1800" dirty="0">
              <a:latin typeface="Arial"/>
              <a:cs typeface="Arial"/>
            </a:endParaRPr>
          </a:p>
          <a:p>
            <a:r>
              <a:rPr lang="en" sz="1800" dirty="0">
                <a:latin typeface="Arial"/>
                <a:cs typeface="Arial"/>
              </a:rPr>
              <a:t>The ‘Data Pipeline’* is an example of data ready skills. We all have varying levels of know-how.</a:t>
            </a:r>
            <a:endParaRPr sz="1800" dirty="0">
              <a:latin typeface="Arial"/>
              <a:cs typeface="Arial"/>
            </a:endParaRPr>
          </a:p>
          <a:p>
            <a:endParaRPr sz="1800" dirty="0">
              <a:latin typeface="Arial"/>
              <a:cs typeface="Arial"/>
            </a:endParaRPr>
          </a:p>
          <a:p>
            <a:endParaRPr sz="1800" dirty="0">
              <a:latin typeface="Arial"/>
              <a:cs typeface="Arial"/>
            </a:endParaRPr>
          </a:p>
          <a:p>
            <a:pPr>
              <a:buClr>
                <a:schemeClr val="dk1"/>
              </a:buClr>
              <a:buSzPts val="1100"/>
            </a:pPr>
            <a:r>
              <a:rPr lang="en" sz="1800" dirty="0">
                <a:solidFill>
                  <a:schemeClr val="dk1"/>
                </a:solidFill>
                <a:latin typeface="Arial"/>
                <a:cs typeface="Arial"/>
              </a:rPr>
              <a:t>*</a:t>
            </a:r>
            <a:r>
              <a:rPr lang="en" sz="1200" dirty="0">
                <a:solidFill>
                  <a:schemeClr val="dk1"/>
                </a:solidFill>
                <a:latin typeface="Arial"/>
                <a:cs typeface="Arial"/>
              </a:rPr>
              <a:t>Source: School of Data</a:t>
            </a:r>
            <a:endParaRPr sz="12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endParaRPr sz="1800" dirty="0">
              <a:latin typeface="Arial"/>
              <a:cs typeface="Arial"/>
            </a:endParaRPr>
          </a:p>
          <a:p>
            <a:r>
              <a:rPr lang="en" sz="1800" dirty="0">
                <a:latin typeface="Arial"/>
                <a:cs typeface="Arial"/>
              </a:rPr>
              <a:t>Graphic Source: School of Data</a:t>
            </a:r>
            <a:endParaRPr sz="1800" dirty="0">
              <a:latin typeface="Arial"/>
              <a:cs typeface="Arial"/>
            </a:endParaRPr>
          </a:p>
        </p:txBody>
      </p:sp>
    </p:spTree>
    <p:extLst>
      <p:ext uri="{BB962C8B-B14F-4D97-AF65-F5344CB8AC3E}">
        <p14:creationId xmlns:p14="http://schemas.microsoft.com/office/powerpoint/2010/main" val="702132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a:spLocks noGrp="1"/>
          </p:cNvSpPr>
          <p:nvPr>
            <p:ph type="title" idx="4294967295"/>
          </p:nvPr>
        </p:nvSpPr>
        <p:spPr>
          <a:xfrm>
            <a:off x="927054" y="628652"/>
            <a:ext cx="8767763" cy="1270000"/>
          </a:xfrm>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000000"/>
              </a:buClr>
            </a:pPr>
            <a:r>
              <a:rPr lang="en" sz="3000" i="0" dirty="0">
                <a:solidFill>
                  <a:srgbClr val="FF0000"/>
                </a:solidFill>
                <a:ea typeface="Arvo"/>
                <a:sym typeface="Arvo"/>
              </a:rPr>
              <a:t>Humanitarian Data Teams: Supporting Skills</a:t>
            </a:r>
            <a:endParaRPr sz="3000" dirty="0">
              <a:solidFill>
                <a:srgbClr val="FF0000"/>
              </a:solidFill>
              <a:ea typeface="Arvo"/>
              <a:sym typeface="Arvo"/>
            </a:endParaRPr>
          </a:p>
        </p:txBody>
      </p:sp>
      <p:sp>
        <p:nvSpPr>
          <p:cNvPr id="308" name="Shape 308"/>
          <p:cNvSpPr txBox="1"/>
          <p:nvPr/>
        </p:nvSpPr>
        <p:spPr>
          <a:xfrm>
            <a:off x="879348" y="2362200"/>
            <a:ext cx="2778765" cy="2030837"/>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Cluster coordination</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Assessments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Operational planning</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Logistics/Roster Management</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Disaster Risk Reduction</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Response preparedness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Disaster relief/Recovery</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Thematic Areas of Focus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Health, Gender and Social Inclusion</a:t>
            </a:r>
            <a:endParaRPr sz="1400" dirty="0">
              <a:latin typeface="Arial"/>
              <a:cs typeface="Arial"/>
            </a:endParaRPr>
          </a:p>
        </p:txBody>
      </p:sp>
      <p:sp>
        <p:nvSpPr>
          <p:cNvPr id="309" name="Shape 309"/>
          <p:cNvSpPr txBox="1"/>
          <p:nvPr/>
        </p:nvSpPr>
        <p:spPr>
          <a:xfrm>
            <a:off x="3944468" y="4203701"/>
            <a:ext cx="2402138" cy="1936758"/>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Clients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Humanitarian agencies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Development agencies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Access to skilled people, information managers, database managers, data analysts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Businesses</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Investors, sponsors and donors</a:t>
            </a:r>
            <a:endParaRPr sz="1400" dirty="0">
              <a:latin typeface="Arial"/>
              <a:cs typeface="Arial"/>
            </a:endParaRPr>
          </a:p>
        </p:txBody>
      </p:sp>
      <p:sp>
        <p:nvSpPr>
          <p:cNvPr id="310" name="Shape 310"/>
          <p:cNvSpPr txBox="1"/>
          <p:nvPr/>
        </p:nvSpPr>
        <p:spPr>
          <a:xfrm>
            <a:off x="7259157" y="5143500"/>
            <a:ext cx="3077279" cy="869957"/>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Strategic, proactive, creative, innovative and collaborative</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Curious about data</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Influence without authority</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Problem solver</a:t>
            </a:r>
            <a:endParaRPr sz="1400" dirty="0">
              <a:latin typeface="Arial"/>
              <a:cs typeface="Arial"/>
            </a:endParaRPr>
          </a:p>
          <a:p>
            <a:pPr marL="148450" indent="-148450">
              <a:buClr>
                <a:srgbClr val="FF0000"/>
              </a:buClr>
              <a:buSzPts val="900"/>
              <a:buFont typeface="Arial"/>
              <a:buChar char="•"/>
            </a:pPr>
            <a:r>
              <a:rPr lang="en" sz="1400" dirty="0">
                <a:latin typeface="Arial"/>
                <a:ea typeface="Arial"/>
                <a:cs typeface="Arial"/>
                <a:sym typeface="Arial"/>
              </a:rPr>
              <a:t>Hacker /Maker mindset</a:t>
            </a:r>
            <a:endParaRPr sz="1400" dirty="0">
              <a:latin typeface="Arial"/>
              <a:cs typeface="Arial"/>
            </a:endParaRPr>
          </a:p>
        </p:txBody>
      </p:sp>
      <p:sp>
        <p:nvSpPr>
          <p:cNvPr id="311" name="Shape 311"/>
          <p:cNvSpPr txBox="1"/>
          <p:nvPr/>
        </p:nvSpPr>
        <p:spPr>
          <a:xfrm>
            <a:off x="7082241" y="2197101"/>
            <a:ext cx="2700214" cy="1906978"/>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Arial"/>
              <a:buChar char="•"/>
            </a:pPr>
            <a:r>
              <a:rPr lang="en" sz="1400" dirty="0">
                <a:latin typeface="Arial"/>
                <a:ea typeface="Arial"/>
                <a:cs typeface="Arial"/>
                <a:sym typeface="Arial"/>
              </a:rPr>
              <a:t>Leadership</a:t>
            </a:r>
            <a:endParaRPr sz="1400" dirty="0"/>
          </a:p>
          <a:p>
            <a:pPr marL="148450" indent="-148450">
              <a:buClr>
                <a:srgbClr val="FF0000"/>
              </a:buClr>
              <a:buSzPts val="900"/>
              <a:buFont typeface="Arial"/>
              <a:buChar char="•"/>
            </a:pPr>
            <a:r>
              <a:rPr lang="en" sz="1400" dirty="0">
                <a:latin typeface="Arial"/>
                <a:ea typeface="Arial"/>
                <a:cs typeface="Arial"/>
                <a:sym typeface="Arial"/>
              </a:rPr>
              <a:t>Strategic business planning</a:t>
            </a:r>
            <a:endParaRPr sz="1400" dirty="0"/>
          </a:p>
          <a:p>
            <a:pPr marL="148450" indent="-148450">
              <a:buClr>
                <a:srgbClr val="FF0000"/>
              </a:buClr>
              <a:buSzPts val="900"/>
              <a:buFont typeface="Arial"/>
              <a:buChar char="•"/>
            </a:pPr>
            <a:r>
              <a:rPr lang="en" sz="1400" dirty="0">
                <a:latin typeface="Arial"/>
                <a:ea typeface="Arial"/>
                <a:cs typeface="Arial"/>
                <a:sym typeface="Arial"/>
              </a:rPr>
              <a:t>Marketing &amp; Sales</a:t>
            </a:r>
            <a:endParaRPr sz="1400" dirty="0"/>
          </a:p>
          <a:p>
            <a:pPr marL="148450" indent="-148450">
              <a:buClr>
                <a:srgbClr val="FF0000"/>
              </a:buClr>
              <a:buSzPts val="900"/>
              <a:buFont typeface="Arial"/>
              <a:buChar char="•"/>
            </a:pPr>
            <a:r>
              <a:rPr lang="en" sz="1400" dirty="0">
                <a:latin typeface="Arial"/>
                <a:ea typeface="Arial"/>
                <a:cs typeface="Arial"/>
                <a:sym typeface="Arial"/>
              </a:rPr>
              <a:t>Customer relations</a:t>
            </a:r>
            <a:endParaRPr sz="1400" dirty="0"/>
          </a:p>
          <a:p>
            <a:pPr marL="148450" indent="-148450">
              <a:buClr>
                <a:srgbClr val="FF0000"/>
              </a:buClr>
              <a:buSzPts val="900"/>
              <a:buFont typeface="Arial"/>
              <a:buChar char="•"/>
            </a:pPr>
            <a:r>
              <a:rPr lang="en" sz="1400" dirty="0">
                <a:latin typeface="Arial"/>
                <a:ea typeface="Arial"/>
                <a:cs typeface="Arial"/>
                <a:sym typeface="Arial"/>
              </a:rPr>
              <a:t>People management &amp; H</a:t>
            </a:r>
            <a:r>
              <a:rPr lang="en-GB" sz="1400" dirty="0">
                <a:latin typeface="Arial"/>
                <a:ea typeface="Arial"/>
                <a:cs typeface="Arial"/>
                <a:sym typeface="Arial"/>
              </a:rPr>
              <a:t>R</a:t>
            </a:r>
            <a:endParaRPr sz="1400" dirty="0"/>
          </a:p>
          <a:p>
            <a:pPr marL="148450" indent="-148450">
              <a:buClr>
                <a:srgbClr val="FF0000"/>
              </a:buClr>
              <a:buSzPts val="900"/>
              <a:buFont typeface="Arial"/>
              <a:buChar char="•"/>
            </a:pPr>
            <a:r>
              <a:rPr lang="en" sz="1400" dirty="0">
                <a:latin typeface="Arial"/>
                <a:ea typeface="Arial"/>
                <a:cs typeface="Arial"/>
                <a:sym typeface="Arial"/>
              </a:rPr>
              <a:t>Administration</a:t>
            </a:r>
            <a:endParaRPr sz="1400" dirty="0"/>
          </a:p>
          <a:p>
            <a:pPr marL="148450" indent="-148450">
              <a:buClr>
                <a:srgbClr val="FF0000"/>
              </a:buClr>
              <a:buSzPts val="900"/>
              <a:buFont typeface="Arial"/>
              <a:buChar char="•"/>
            </a:pPr>
            <a:r>
              <a:rPr lang="en" sz="1400" dirty="0">
                <a:latin typeface="Arial"/>
                <a:ea typeface="Arial"/>
                <a:cs typeface="Arial"/>
                <a:sym typeface="Arial"/>
              </a:rPr>
              <a:t>Public speaking</a:t>
            </a:r>
            <a:endParaRPr sz="1400" dirty="0"/>
          </a:p>
          <a:p>
            <a:pPr marL="148450" indent="-148450">
              <a:buClr>
                <a:srgbClr val="FF0000"/>
              </a:buClr>
              <a:buSzPts val="900"/>
              <a:buFont typeface="Arial"/>
              <a:buChar char="•"/>
            </a:pPr>
            <a:r>
              <a:rPr lang="en" sz="1400" dirty="0">
                <a:latin typeface="Arial"/>
                <a:ea typeface="Arial"/>
                <a:cs typeface="Arial"/>
                <a:sym typeface="Arial"/>
              </a:rPr>
              <a:t>Problem resolution</a:t>
            </a:r>
            <a:endParaRPr sz="1400" dirty="0"/>
          </a:p>
          <a:p>
            <a:pPr marL="148450" indent="-148450">
              <a:buClr>
                <a:srgbClr val="FF0000"/>
              </a:buClr>
              <a:buSzPts val="900"/>
              <a:buFont typeface="Arial"/>
              <a:buChar char="•"/>
            </a:pPr>
            <a:r>
              <a:rPr lang="en" sz="1400" dirty="0">
                <a:latin typeface="Arial"/>
                <a:ea typeface="Arial"/>
                <a:cs typeface="Arial"/>
                <a:sym typeface="Arial"/>
              </a:rPr>
              <a:t>Finance and accounting skills</a:t>
            </a:r>
            <a:endParaRPr sz="1400" dirty="0"/>
          </a:p>
          <a:p>
            <a:pPr marL="148450" indent="-148450">
              <a:buClr>
                <a:srgbClr val="FF0000"/>
              </a:buClr>
              <a:buSzPts val="900"/>
              <a:buFont typeface="Arial"/>
              <a:buChar char="•"/>
            </a:pPr>
            <a:r>
              <a:rPr lang="en" sz="1400" dirty="0">
                <a:latin typeface="Arial"/>
                <a:ea typeface="Arial"/>
                <a:cs typeface="Arial"/>
                <a:sym typeface="Arial"/>
              </a:rPr>
              <a:t>Delegating tasks </a:t>
            </a:r>
            <a:endParaRPr sz="1400" dirty="0"/>
          </a:p>
          <a:p>
            <a:pPr marL="148450" indent="-148450">
              <a:buClr>
                <a:srgbClr val="FF0000"/>
              </a:buClr>
              <a:buSzPts val="900"/>
              <a:buFont typeface="Arial"/>
              <a:buChar char="•"/>
            </a:pPr>
            <a:r>
              <a:rPr lang="en" sz="1400" dirty="0">
                <a:latin typeface="Arial"/>
                <a:ea typeface="Arial"/>
                <a:cs typeface="Arial"/>
                <a:sym typeface="Arial"/>
              </a:rPr>
              <a:t>Motivating team</a:t>
            </a:r>
            <a:endParaRPr sz="1400" dirty="0"/>
          </a:p>
        </p:txBody>
      </p:sp>
      <p:pic>
        <p:nvPicPr>
          <p:cNvPr id="312" name="Shape 312" descr="Society by David Garcia #2 - noun_577626_cc.png"/>
          <p:cNvPicPr preferRelativeResize="0"/>
          <p:nvPr/>
        </p:nvPicPr>
        <p:blipFill rotWithShape="1">
          <a:blip r:embed="rId3">
            <a:alphaModFix/>
          </a:blip>
          <a:srcRect/>
          <a:stretch/>
        </p:blipFill>
        <p:spPr>
          <a:xfrm>
            <a:off x="4132173" y="1420190"/>
            <a:ext cx="2357527" cy="2324499"/>
          </a:xfrm>
          <a:prstGeom prst="rect">
            <a:avLst/>
          </a:prstGeom>
          <a:noFill/>
          <a:ln>
            <a:noFill/>
          </a:ln>
        </p:spPr>
      </p:pic>
      <p:sp>
        <p:nvSpPr>
          <p:cNvPr id="313" name="Shape 313"/>
          <p:cNvSpPr txBox="1"/>
          <p:nvPr/>
        </p:nvSpPr>
        <p:spPr>
          <a:xfrm>
            <a:off x="839417" y="1623995"/>
            <a:ext cx="2455441" cy="958444"/>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Humanitarian Business</a:t>
            </a:r>
            <a:endParaRPr sz="1800" b="1" dirty="0">
              <a:solidFill>
                <a:srgbClr val="FF0000"/>
              </a:solidFill>
            </a:endParaRPr>
          </a:p>
        </p:txBody>
      </p:sp>
      <p:sp>
        <p:nvSpPr>
          <p:cNvPr id="314" name="Shape 314"/>
          <p:cNvSpPr txBox="1"/>
          <p:nvPr/>
        </p:nvSpPr>
        <p:spPr>
          <a:xfrm>
            <a:off x="4132173" y="3937001"/>
            <a:ext cx="2402138" cy="266700"/>
          </a:xfrm>
          <a:prstGeom prst="rect">
            <a:avLst/>
          </a:prstGeom>
          <a:noFill/>
          <a:ln>
            <a:noFill/>
          </a:ln>
        </p:spPr>
        <p:txBody>
          <a:bodyPr spcFirstLastPara="1" wrap="square" lIns="106869" tIns="106869" rIns="106869" bIns="106869" anchor="ctr" anchorCtr="0">
            <a:noAutofit/>
          </a:bodyPr>
          <a:lstStyle/>
          <a:p>
            <a:pPr>
              <a:buClr>
                <a:schemeClr val="dk1"/>
              </a:buClr>
            </a:pPr>
            <a:r>
              <a:rPr lang="en" sz="1800" b="1" dirty="0">
                <a:solidFill>
                  <a:srgbClr val="FF0000"/>
                </a:solidFill>
                <a:latin typeface="Arial"/>
                <a:ea typeface="Arial"/>
                <a:cs typeface="Arial"/>
                <a:sym typeface="Arial"/>
              </a:rPr>
              <a:t>Network</a:t>
            </a:r>
            <a:endParaRPr sz="1800" b="1" dirty="0">
              <a:solidFill>
                <a:srgbClr val="FF0000"/>
              </a:solidFill>
            </a:endParaRPr>
          </a:p>
        </p:txBody>
      </p:sp>
      <p:sp>
        <p:nvSpPr>
          <p:cNvPr id="315" name="Shape 315"/>
          <p:cNvSpPr txBox="1"/>
          <p:nvPr/>
        </p:nvSpPr>
        <p:spPr>
          <a:xfrm>
            <a:off x="7259158" y="4762500"/>
            <a:ext cx="2346380" cy="533399"/>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Soft Skills</a:t>
            </a:r>
            <a:endParaRPr sz="1800" b="1" dirty="0">
              <a:solidFill>
                <a:srgbClr val="FF0000"/>
              </a:solidFill>
            </a:endParaRPr>
          </a:p>
        </p:txBody>
      </p:sp>
      <p:sp>
        <p:nvSpPr>
          <p:cNvPr id="316" name="Shape 316"/>
          <p:cNvSpPr txBox="1"/>
          <p:nvPr/>
        </p:nvSpPr>
        <p:spPr>
          <a:xfrm>
            <a:off x="7082241" y="1600203"/>
            <a:ext cx="1744259" cy="596898"/>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FF0000"/>
                </a:solidFill>
                <a:latin typeface="Arial"/>
                <a:ea typeface="Arial"/>
                <a:cs typeface="Arial"/>
                <a:sym typeface="Arial"/>
              </a:rPr>
              <a:t>Business Skills</a:t>
            </a:r>
            <a:endParaRPr sz="1800" b="1" dirty="0">
              <a:solidFill>
                <a:srgbClr val="FF0000"/>
              </a:solidFill>
            </a:endParaRPr>
          </a:p>
        </p:txBody>
      </p:sp>
    </p:spTree>
    <p:extLst>
      <p:ext uri="{BB962C8B-B14F-4D97-AF65-F5344CB8AC3E}">
        <p14:creationId xmlns:p14="http://schemas.microsoft.com/office/powerpoint/2010/main" val="792064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Shape 321"/>
          <p:cNvSpPr txBox="1">
            <a:spLocks noGrp="1"/>
          </p:cNvSpPr>
          <p:nvPr>
            <p:ph type="title" idx="4294967295"/>
          </p:nvPr>
        </p:nvSpPr>
        <p:spPr>
          <a:xfrm>
            <a:off x="767013" y="614599"/>
            <a:ext cx="8890000" cy="1354138"/>
          </a:xfrm>
          <a:prstGeom prst="rect">
            <a:avLst/>
          </a:prstGeom>
          <a:noFill/>
          <a:ln>
            <a:noFill/>
          </a:ln>
        </p:spPr>
        <p:txBody>
          <a:bodyPr spcFirstLastPara="1" vert="horz" wrap="square" lIns="106869" tIns="106869" rIns="106869" bIns="106869" rtlCol="0" anchor="ctr" anchorCtr="0">
            <a:noAutofit/>
          </a:bodyPr>
          <a:lstStyle/>
          <a:p>
            <a:pPr algn="ctr">
              <a:lnSpc>
                <a:spcPct val="90000"/>
              </a:lnSpc>
              <a:buClr>
                <a:srgbClr val="A5A5A5"/>
              </a:buClr>
            </a:pPr>
            <a:r>
              <a:rPr lang="en" sz="3000" i="0" dirty="0">
                <a:solidFill>
                  <a:srgbClr val="FF0000"/>
                </a:solidFill>
                <a:ea typeface="Arvo"/>
                <a:sym typeface="Arvo"/>
              </a:rPr>
              <a:t>Humanitarian Data Teams: Technical Skills</a:t>
            </a:r>
            <a:endParaRPr sz="3000" dirty="0">
              <a:solidFill>
                <a:srgbClr val="FF0000"/>
              </a:solidFill>
              <a:ea typeface="Arvo"/>
              <a:sym typeface="Arvo"/>
            </a:endParaRPr>
          </a:p>
        </p:txBody>
      </p:sp>
      <p:sp>
        <p:nvSpPr>
          <p:cNvPr id="322" name="Shape 322"/>
          <p:cNvSpPr txBox="1"/>
          <p:nvPr/>
        </p:nvSpPr>
        <p:spPr>
          <a:xfrm>
            <a:off x="901698" y="2273301"/>
            <a:ext cx="2806507" cy="1410082"/>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Machine learning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Statistical modeling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Supervised learning &amp; Unsupervised learning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Statistical computing (e.g. R)</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Relational algebra</a:t>
            </a:r>
            <a:endParaRPr sz="1400" dirty="0">
              <a:latin typeface="Arial"/>
              <a:cs typeface="Arial"/>
            </a:endParaRPr>
          </a:p>
        </p:txBody>
      </p:sp>
      <p:sp>
        <p:nvSpPr>
          <p:cNvPr id="323" name="Shape 323"/>
          <p:cNvSpPr txBox="1"/>
          <p:nvPr/>
        </p:nvSpPr>
        <p:spPr>
          <a:xfrm>
            <a:off x="804131" y="4352825"/>
            <a:ext cx="2904073" cy="1331521"/>
          </a:xfrm>
          <a:prstGeom prst="rect">
            <a:avLst/>
          </a:prstGeom>
          <a:noFill/>
          <a:ln>
            <a:noFill/>
          </a:ln>
        </p:spPr>
        <p:txBody>
          <a:bodyPr spcFirstLastPara="1" wrap="square" lIns="106869" tIns="106869" rIns="106869" bIns="106869" anchor="t"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Data modelling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collection</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refinement and cleaning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Database, SQL and NOSQL</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Parallel databases and parallel processing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Open Data standards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API’s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Hadoop and Hive/Pig</a:t>
            </a:r>
            <a:endParaRPr sz="1400" dirty="0">
              <a:latin typeface="Arial"/>
              <a:cs typeface="Arial"/>
            </a:endParaRPr>
          </a:p>
        </p:txBody>
      </p:sp>
      <p:sp>
        <p:nvSpPr>
          <p:cNvPr id="324" name="Shape 324"/>
          <p:cNvSpPr txBox="1"/>
          <p:nvPr/>
        </p:nvSpPr>
        <p:spPr>
          <a:xfrm>
            <a:off x="6768857" y="4888835"/>
            <a:ext cx="3506771" cy="1499265"/>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Calibri"/>
                <a:ea typeface="Calibri"/>
                <a:cs typeface="Calibri"/>
                <a:sym typeface="Calibri"/>
              </a:rPr>
              <a:t>Story telling skills</a:t>
            </a:r>
            <a:endParaRPr sz="1400" dirty="0"/>
          </a:p>
          <a:p>
            <a:pPr marL="148450" indent="-148450">
              <a:buClr>
                <a:srgbClr val="FF0000"/>
              </a:buClr>
              <a:buSzPts val="900"/>
              <a:buFont typeface="Calibri"/>
              <a:buChar char="•"/>
            </a:pPr>
            <a:r>
              <a:rPr lang="en" sz="1400" dirty="0">
                <a:latin typeface="Calibri"/>
                <a:ea typeface="Calibri"/>
                <a:cs typeface="Calibri"/>
                <a:sym typeface="Calibri"/>
              </a:rPr>
              <a:t>Translate data-driven insights into decisions and actions</a:t>
            </a:r>
            <a:endParaRPr sz="1400" dirty="0"/>
          </a:p>
          <a:p>
            <a:pPr marL="148450" indent="-148450">
              <a:buClr>
                <a:srgbClr val="FF0000"/>
              </a:buClr>
              <a:buSzPts val="900"/>
              <a:buFont typeface="Calibri"/>
              <a:buChar char="•"/>
            </a:pPr>
            <a:r>
              <a:rPr lang="en" sz="1400" dirty="0">
                <a:latin typeface="Calibri"/>
                <a:ea typeface="Calibri"/>
                <a:cs typeface="Calibri"/>
                <a:sym typeface="Calibri"/>
              </a:rPr>
              <a:t>Interactive dashboards</a:t>
            </a:r>
            <a:endParaRPr sz="1400" dirty="0"/>
          </a:p>
          <a:p>
            <a:pPr marL="148450" indent="-148450">
              <a:buClr>
                <a:srgbClr val="FF0000"/>
              </a:buClr>
              <a:buSzPts val="900"/>
              <a:buFont typeface="Calibri"/>
              <a:buChar char="•"/>
            </a:pPr>
            <a:r>
              <a:rPr lang="en" sz="1400" dirty="0">
                <a:latin typeface="Calibri"/>
                <a:ea typeface="Calibri"/>
                <a:cs typeface="Calibri"/>
                <a:sym typeface="Calibri"/>
              </a:rPr>
              <a:t>Infographics</a:t>
            </a:r>
            <a:endParaRPr sz="1400" dirty="0"/>
          </a:p>
          <a:p>
            <a:pPr marL="148450" indent="-148450">
              <a:buClr>
                <a:srgbClr val="FF0000"/>
              </a:buClr>
              <a:buSzPts val="900"/>
              <a:buFont typeface="Calibri"/>
              <a:buChar char="•"/>
            </a:pPr>
            <a:r>
              <a:rPr lang="en" sz="1400" dirty="0">
                <a:latin typeface="Calibri"/>
                <a:ea typeface="Calibri"/>
                <a:cs typeface="Calibri"/>
                <a:sym typeface="Calibri"/>
              </a:rPr>
              <a:t>Visual art design</a:t>
            </a:r>
            <a:endParaRPr sz="1400" dirty="0"/>
          </a:p>
          <a:p>
            <a:pPr marL="148450" indent="-148450">
              <a:buClr>
                <a:srgbClr val="FF0000"/>
              </a:buClr>
              <a:buSzPts val="900"/>
              <a:buFont typeface="Calibri"/>
              <a:buChar char="•"/>
            </a:pPr>
            <a:r>
              <a:rPr lang="en" sz="1400" dirty="0">
                <a:latin typeface="Calibri"/>
                <a:ea typeface="Calibri"/>
                <a:cs typeface="Calibri"/>
                <a:sym typeface="Calibri"/>
              </a:rPr>
              <a:t>Knowledge of visualisation tools like Tableau, Adobe toolkit</a:t>
            </a:r>
            <a:endParaRPr sz="1400" dirty="0"/>
          </a:p>
        </p:txBody>
      </p:sp>
      <p:sp>
        <p:nvSpPr>
          <p:cNvPr id="325" name="Shape 325"/>
          <p:cNvSpPr txBox="1"/>
          <p:nvPr/>
        </p:nvSpPr>
        <p:spPr>
          <a:xfrm>
            <a:off x="3957011" y="4452564"/>
            <a:ext cx="2154209" cy="1417904"/>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GIS &amp; Mapping</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Survey methodology</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Data analysis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Finding &amp; using datasets</a:t>
            </a:r>
            <a:endParaRPr sz="1400" dirty="0">
              <a:latin typeface="Arial"/>
              <a:cs typeface="Arial"/>
            </a:endParaRPr>
          </a:p>
          <a:p>
            <a:pPr marL="148450" indent="-74225">
              <a:buClr>
                <a:srgbClr val="000000"/>
              </a:buClr>
            </a:pPr>
            <a:endParaRPr sz="1400" dirty="0">
              <a:latin typeface="Arial"/>
              <a:ea typeface="Calibri"/>
              <a:cs typeface="Arial"/>
              <a:sym typeface="Calibri"/>
            </a:endParaRPr>
          </a:p>
        </p:txBody>
      </p:sp>
      <p:sp>
        <p:nvSpPr>
          <p:cNvPr id="326" name="Shape 326"/>
          <p:cNvSpPr txBox="1"/>
          <p:nvPr/>
        </p:nvSpPr>
        <p:spPr>
          <a:xfrm>
            <a:off x="6768857" y="2273302"/>
            <a:ext cx="3506771" cy="1584718"/>
          </a:xfrm>
          <a:prstGeom prst="rect">
            <a:avLst/>
          </a:prstGeom>
          <a:noFill/>
          <a:ln>
            <a:noFill/>
          </a:ln>
        </p:spPr>
        <p:txBody>
          <a:bodyPr spcFirstLastPara="1" wrap="square" lIns="106869" tIns="106869" rIns="106869" bIns="106869" anchor="ctr" anchorCtr="0">
            <a:noAutofit/>
          </a:bodyPr>
          <a:lstStyle/>
          <a:p>
            <a:pPr marL="148450" indent="-148450">
              <a:buClr>
                <a:srgbClr val="FF0000"/>
              </a:buClr>
              <a:buSzPts val="900"/>
              <a:buFont typeface="Calibri"/>
              <a:buChar char="•"/>
            </a:pPr>
            <a:r>
              <a:rPr lang="en" sz="1400" dirty="0">
                <a:latin typeface="Arial"/>
                <a:ea typeface="Calibri"/>
                <a:cs typeface="Arial"/>
                <a:sym typeface="Calibri"/>
              </a:rPr>
              <a:t>Computer science fundamentals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Scripting language (i.e. Python, javascript)</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Filtering scripts (i.e. D3.js)</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Web development</a:t>
            </a:r>
            <a:endParaRPr sz="1400" dirty="0">
              <a:latin typeface="Arial"/>
              <a:cs typeface="Arial"/>
            </a:endParaRPr>
          </a:p>
          <a:p>
            <a:pPr marL="148450" indent="-148450">
              <a:buClr>
                <a:srgbClr val="FF0000"/>
              </a:buClr>
              <a:buSzPts val="900"/>
              <a:buFont typeface="Calibri"/>
              <a:buChar char="•"/>
            </a:pPr>
            <a:r>
              <a:rPr lang="en" sz="1400" dirty="0">
                <a:latin typeface="Arial"/>
                <a:ea typeface="Calibri"/>
                <a:cs typeface="Arial"/>
                <a:sym typeface="Calibri"/>
              </a:rPr>
              <a:t>Experience with xaaS like AWS</a:t>
            </a:r>
            <a:endParaRPr sz="1400" dirty="0">
              <a:latin typeface="Arial"/>
              <a:cs typeface="Arial"/>
            </a:endParaRPr>
          </a:p>
        </p:txBody>
      </p:sp>
      <p:pic>
        <p:nvPicPr>
          <p:cNvPr id="327" name="Shape 327" descr="Data Scientist (Thibault Geoffroy Noun Project).png"/>
          <p:cNvPicPr preferRelativeResize="0"/>
          <p:nvPr/>
        </p:nvPicPr>
        <p:blipFill rotWithShape="1">
          <a:blip r:embed="rId3">
            <a:alphaModFix/>
          </a:blip>
          <a:srcRect/>
          <a:stretch/>
        </p:blipFill>
        <p:spPr>
          <a:xfrm>
            <a:off x="4370979" y="1765300"/>
            <a:ext cx="1344021" cy="1728971"/>
          </a:xfrm>
          <a:prstGeom prst="rect">
            <a:avLst/>
          </a:prstGeom>
          <a:noFill/>
          <a:ln>
            <a:noFill/>
          </a:ln>
        </p:spPr>
      </p:pic>
      <p:sp>
        <p:nvSpPr>
          <p:cNvPr id="328" name="Shape 328"/>
          <p:cNvSpPr txBox="1"/>
          <p:nvPr/>
        </p:nvSpPr>
        <p:spPr>
          <a:xfrm>
            <a:off x="804132" y="1765300"/>
            <a:ext cx="2535968" cy="679841"/>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Math and Statistics</a:t>
            </a:r>
            <a:endParaRPr sz="1800" b="1" dirty="0"/>
          </a:p>
        </p:txBody>
      </p:sp>
      <p:sp>
        <p:nvSpPr>
          <p:cNvPr id="329" name="Shape 329"/>
          <p:cNvSpPr txBox="1"/>
          <p:nvPr/>
        </p:nvSpPr>
        <p:spPr>
          <a:xfrm>
            <a:off x="736802" y="4042621"/>
            <a:ext cx="2292727" cy="409942"/>
          </a:xfrm>
          <a:prstGeom prst="rect">
            <a:avLst/>
          </a:prstGeom>
          <a:noFill/>
          <a:ln>
            <a:noFill/>
          </a:ln>
        </p:spPr>
        <p:txBody>
          <a:bodyPr spcFirstLastPara="1" wrap="square" lIns="106869" tIns="106869" rIns="106869" bIns="106869" anchor="ctr" anchorCtr="0">
            <a:noAutofit/>
          </a:bodyPr>
          <a:lstStyle/>
          <a:p>
            <a:pPr>
              <a:buClr>
                <a:schemeClr val="dk1"/>
              </a:buClr>
            </a:pPr>
            <a:r>
              <a:rPr lang="en" sz="1800" b="1" dirty="0">
                <a:solidFill>
                  <a:schemeClr val="dk1"/>
                </a:solidFill>
                <a:latin typeface="Arial"/>
                <a:ea typeface="Arial"/>
                <a:cs typeface="Arial"/>
                <a:sym typeface="Arial"/>
              </a:rPr>
              <a:t>Data Management</a:t>
            </a:r>
            <a:endParaRPr sz="1800" b="1" dirty="0"/>
          </a:p>
        </p:txBody>
      </p:sp>
      <p:sp>
        <p:nvSpPr>
          <p:cNvPr id="330" name="Shape 330"/>
          <p:cNvSpPr txBox="1"/>
          <p:nvPr/>
        </p:nvSpPr>
        <p:spPr>
          <a:xfrm>
            <a:off x="4064000" y="3683382"/>
            <a:ext cx="2296026" cy="1205453"/>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Information Management</a:t>
            </a:r>
            <a:endParaRPr sz="1800" b="1" dirty="0"/>
          </a:p>
        </p:txBody>
      </p:sp>
      <p:sp>
        <p:nvSpPr>
          <p:cNvPr id="331" name="Shape 331"/>
          <p:cNvSpPr txBox="1"/>
          <p:nvPr/>
        </p:nvSpPr>
        <p:spPr>
          <a:xfrm>
            <a:off x="6927246" y="1765300"/>
            <a:ext cx="2150703" cy="508000"/>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Programming</a:t>
            </a:r>
            <a:endParaRPr sz="1800" b="1" dirty="0"/>
          </a:p>
        </p:txBody>
      </p:sp>
      <p:sp>
        <p:nvSpPr>
          <p:cNvPr id="332" name="Shape 332"/>
          <p:cNvSpPr txBox="1"/>
          <p:nvPr/>
        </p:nvSpPr>
        <p:spPr>
          <a:xfrm>
            <a:off x="6927246" y="4042620"/>
            <a:ext cx="3348265" cy="694479"/>
          </a:xfrm>
          <a:prstGeom prst="rect">
            <a:avLst/>
          </a:prstGeom>
          <a:noFill/>
          <a:ln>
            <a:noFill/>
          </a:ln>
        </p:spPr>
        <p:txBody>
          <a:bodyPr spcFirstLastPara="1" wrap="square" lIns="106869" tIns="106869" rIns="106869" bIns="106869" anchor="t" anchorCtr="0">
            <a:noAutofit/>
          </a:bodyPr>
          <a:lstStyle/>
          <a:p>
            <a:pPr>
              <a:buClr>
                <a:srgbClr val="000000"/>
              </a:buClr>
            </a:pPr>
            <a:r>
              <a:rPr lang="en" sz="1800" b="1" dirty="0">
                <a:solidFill>
                  <a:srgbClr val="000000"/>
                </a:solidFill>
                <a:latin typeface="Arial"/>
                <a:ea typeface="Arial"/>
                <a:cs typeface="Arial"/>
                <a:sym typeface="Arial"/>
              </a:rPr>
              <a:t>Communications and Visualization</a:t>
            </a:r>
            <a:endParaRPr sz="1800" b="1" dirty="0"/>
          </a:p>
        </p:txBody>
      </p:sp>
    </p:spTree>
    <p:extLst>
      <p:ext uri="{BB962C8B-B14F-4D97-AF65-F5344CB8AC3E}">
        <p14:creationId xmlns:p14="http://schemas.microsoft.com/office/powerpoint/2010/main" val="18262489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pic>
        <p:nvPicPr>
          <p:cNvPr id="337" name="Shape 337" descr="Screenshot 2017-08-31 11.10.06.png"/>
          <p:cNvPicPr preferRelativeResize="0"/>
          <p:nvPr/>
        </p:nvPicPr>
        <p:blipFill>
          <a:blip r:embed="rId3">
            <a:alphaModFix/>
          </a:blip>
          <a:stretch>
            <a:fillRect/>
          </a:stretch>
        </p:blipFill>
        <p:spPr>
          <a:xfrm>
            <a:off x="1054099" y="2513103"/>
            <a:ext cx="8902701" cy="2755597"/>
          </a:xfrm>
          <a:prstGeom prst="rect">
            <a:avLst/>
          </a:prstGeom>
          <a:noFill/>
          <a:ln>
            <a:noFill/>
          </a:ln>
        </p:spPr>
      </p:pic>
      <p:sp>
        <p:nvSpPr>
          <p:cNvPr id="338" name="Shape 338"/>
          <p:cNvSpPr txBox="1"/>
          <p:nvPr/>
        </p:nvSpPr>
        <p:spPr>
          <a:xfrm>
            <a:off x="0" y="477296"/>
            <a:ext cx="10688638" cy="1703239"/>
          </a:xfrm>
          <a:prstGeom prst="rect">
            <a:avLst/>
          </a:prstGeom>
          <a:noFill/>
          <a:ln>
            <a:noFill/>
          </a:ln>
        </p:spPr>
        <p:txBody>
          <a:bodyPr spcFirstLastPara="1" wrap="square" lIns="106869" tIns="106869" rIns="106869" bIns="106869" anchor="ctr" anchorCtr="0">
            <a:noAutofit/>
          </a:bodyPr>
          <a:lstStyle/>
          <a:p>
            <a:pPr algn="ctr"/>
            <a:r>
              <a:rPr lang="en" sz="3000" dirty="0">
                <a:latin typeface="Arial"/>
                <a:ea typeface="Arvo"/>
                <a:cs typeface="Arial"/>
                <a:sym typeface="Arvo"/>
              </a:rPr>
              <a:t>Emergency types by region</a:t>
            </a:r>
            <a:endParaRPr sz="3000" dirty="0">
              <a:latin typeface="Arial"/>
              <a:ea typeface="Arvo"/>
              <a:cs typeface="Arial"/>
              <a:sym typeface="Arvo"/>
            </a:endParaRPr>
          </a:p>
        </p:txBody>
      </p:sp>
    </p:spTree>
    <p:extLst>
      <p:ext uri="{BB962C8B-B14F-4D97-AF65-F5344CB8AC3E}">
        <p14:creationId xmlns:p14="http://schemas.microsoft.com/office/powerpoint/2010/main" val="3373051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pic>
        <p:nvPicPr>
          <p:cNvPr id="343" name="Shape 343" descr="Screenshot 2017-08-24 13.55.42.png"/>
          <p:cNvPicPr preferRelativeResize="0"/>
          <p:nvPr/>
        </p:nvPicPr>
        <p:blipFill>
          <a:blip r:embed="rId3">
            <a:alphaModFix/>
          </a:blip>
          <a:stretch>
            <a:fillRect/>
          </a:stretch>
        </p:blipFill>
        <p:spPr>
          <a:xfrm>
            <a:off x="2260600" y="1421947"/>
            <a:ext cx="6235700" cy="5056681"/>
          </a:xfrm>
          <a:prstGeom prst="rect">
            <a:avLst/>
          </a:prstGeom>
          <a:noFill/>
          <a:ln>
            <a:noFill/>
          </a:ln>
        </p:spPr>
      </p:pic>
      <p:sp>
        <p:nvSpPr>
          <p:cNvPr id="344" name="Shape 344"/>
          <p:cNvSpPr txBox="1"/>
          <p:nvPr/>
        </p:nvSpPr>
        <p:spPr>
          <a:xfrm>
            <a:off x="1435100" y="596901"/>
            <a:ext cx="8741641" cy="558800"/>
          </a:xfrm>
          <a:prstGeom prst="rect">
            <a:avLst/>
          </a:prstGeom>
          <a:noFill/>
          <a:ln>
            <a:noFill/>
          </a:ln>
        </p:spPr>
        <p:txBody>
          <a:bodyPr spcFirstLastPara="1" wrap="square" lIns="106869" tIns="106869" rIns="106869" bIns="106869" anchor="ctr" anchorCtr="0">
            <a:noAutofit/>
          </a:bodyPr>
          <a:lstStyle/>
          <a:p>
            <a:pPr algn="ctr"/>
            <a:r>
              <a:rPr lang="en" sz="3000" b="1" dirty="0">
                <a:solidFill>
                  <a:srgbClr val="EE3224"/>
                </a:solidFill>
                <a:latin typeface="Arial"/>
                <a:ea typeface="Arvo"/>
                <a:cs typeface="Arial"/>
                <a:sym typeface="Arvo"/>
              </a:rPr>
              <a:t>Considering</a:t>
            </a:r>
            <a:r>
              <a:rPr lang="en-GB" sz="3000" b="1" dirty="0">
                <a:solidFill>
                  <a:srgbClr val="EE3224"/>
                </a:solidFill>
                <a:latin typeface="Arial"/>
                <a:ea typeface="Arvo"/>
                <a:cs typeface="Arial"/>
                <a:sym typeface="Arvo"/>
              </a:rPr>
              <a:t> </a:t>
            </a:r>
            <a:r>
              <a:rPr lang="en" sz="3000" b="1" dirty="0">
                <a:solidFill>
                  <a:srgbClr val="EE3224"/>
                </a:solidFill>
                <a:latin typeface="Arial"/>
                <a:ea typeface="Arvo"/>
                <a:cs typeface="Arial"/>
                <a:sym typeface="Arvo"/>
              </a:rPr>
              <a:t>Data Workflows</a:t>
            </a:r>
            <a:endParaRPr sz="3000" b="1" dirty="0">
              <a:solidFill>
                <a:srgbClr val="EE3224"/>
              </a:solidFill>
              <a:latin typeface="Arial"/>
              <a:ea typeface="Arvo"/>
              <a:cs typeface="Arial"/>
              <a:sym typeface="Arvo"/>
            </a:endParaRPr>
          </a:p>
        </p:txBody>
      </p:sp>
    </p:spTree>
    <p:extLst>
      <p:ext uri="{BB962C8B-B14F-4D97-AF65-F5344CB8AC3E}">
        <p14:creationId xmlns:p14="http://schemas.microsoft.com/office/powerpoint/2010/main" val="14445666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Shape 349" descr="Screenshot 2017-08-24 13.59.31.png"/>
          <p:cNvPicPr preferRelativeResize="0"/>
          <p:nvPr/>
        </p:nvPicPr>
        <p:blipFill>
          <a:blip r:embed="rId3">
            <a:alphaModFix/>
          </a:blip>
          <a:stretch>
            <a:fillRect/>
          </a:stretch>
        </p:blipFill>
        <p:spPr>
          <a:xfrm>
            <a:off x="284536" y="497843"/>
            <a:ext cx="10119568" cy="6012360"/>
          </a:xfrm>
          <a:prstGeom prst="rect">
            <a:avLst/>
          </a:prstGeom>
          <a:noFill/>
          <a:ln>
            <a:noFill/>
          </a:ln>
        </p:spPr>
      </p:pic>
    </p:spTree>
    <p:extLst>
      <p:ext uri="{BB962C8B-B14F-4D97-AF65-F5344CB8AC3E}">
        <p14:creationId xmlns:p14="http://schemas.microsoft.com/office/powerpoint/2010/main" val="1834123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Shape 354"/>
          <p:cNvSpPr txBox="1"/>
          <p:nvPr/>
        </p:nvSpPr>
        <p:spPr>
          <a:xfrm>
            <a:off x="1041400" y="698500"/>
            <a:ext cx="8432800" cy="812801"/>
          </a:xfrm>
          <a:prstGeom prst="rect">
            <a:avLst/>
          </a:prstGeom>
          <a:noFill/>
          <a:ln>
            <a:noFill/>
          </a:ln>
        </p:spPr>
        <p:txBody>
          <a:bodyPr spcFirstLastPara="1" wrap="square" lIns="106869" tIns="106869" rIns="106869" bIns="106869" anchor="ctr" anchorCtr="0">
            <a:noAutofit/>
          </a:bodyPr>
          <a:lstStyle/>
          <a:p>
            <a:pPr algn="ctr"/>
            <a:r>
              <a:rPr lang="en" sz="3000" b="1" dirty="0">
                <a:solidFill>
                  <a:srgbClr val="EE3224"/>
                </a:solidFill>
                <a:latin typeface="Arial"/>
                <a:ea typeface="Arvo"/>
                <a:cs typeface="Arial"/>
                <a:sym typeface="Arvo"/>
              </a:rPr>
              <a:t>Data Literacy Menu</a:t>
            </a:r>
            <a:endParaRPr sz="3000" b="1" dirty="0">
              <a:latin typeface="Arial"/>
              <a:cs typeface="Arial"/>
            </a:endParaRPr>
          </a:p>
        </p:txBody>
      </p:sp>
      <p:graphicFrame>
        <p:nvGraphicFramePr>
          <p:cNvPr id="2" name="Table 1">
            <a:extLst>
              <a:ext uri="{FF2B5EF4-FFF2-40B4-BE49-F238E27FC236}">
                <a16:creationId xmlns:a16="http://schemas.microsoft.com/office/drawing/2014/main" xmlns="" id="{5C4EEA22-B423-FA4D-8FD1-FAED4E9731C7}"/>
              </a:ext>
            </a:extLst>
          </p:cNvPr>
          <p:cNvGraphicFramePr>
            <a:graphicFrameLocks noGrp="1"/>
          </p:cNvGraphicFramePr>
          <p:nvPr>
            <p:extLst>
              <p:ext uri="{D42A27DB-BD31-4B8C-83A1-F6EECF244321}">
                <p14:modId xmlns:p14="http://schemas.microsoft.com/office/powerpoint/2010/main" val="669040438"/>
              </p:ext>
            </p:extLst>
          </p:nvPr>
        </p:nvGraphicFramePr>
        <p:xfrm>
          <a:off x="1502228" y="1600519"/>
          <a:ext cx="7511144" cy="4880292"/>
        </p:xfrm>
        <a:graphic>
          <a:graphicData uri="http://schemas.openxmlformats.org/drawingml/2006/table">
            <a:tbl>
              <a:tblPr>
                <a:tableStyleId>{5C22544A-7EE6-4342-B048-85BDC9FD1C3A}</a:tableStyleId>
              </a:tblPr>
              <a:tblGrid>
                <a:gridCol w="3755572">
                  <a:extLst>
                    <a:ext uri="{9D8B030D-6E8A-4147-A177-3AD203B41FA5}">
                      <a16:colId xmlns:a16="http://schemas.microsoft.com/office/drawing/2014/main" xmlns="" val="3690559226"/>
                    </a:ext>
                  </a:extLst>
                </a:gridCol>
                <a:gridCol w="3755572">
                  <a:extLst>
                    <a:ext uri="{9D8B030D-6E8A-4147-A177-3AD203B41FA5}">
                      <a16:colId xmlns:a16="http://schemas.microsoft.com/office/drawing/2014/main" xmlns="" val="3178694861"/>
                    </a:ext>
                  </a:extLst>
                </a:gridCol>
              </a:tblGrid>
              <a:tr h="2311221">
                <a:tc>
                  <a:txBody>
                    <a:bodyPr/>
                    <a:lstStyle/>
                    <a:p>
                      <a:pPr marL="882900" indent="-342900" algn="l">
                        <a:buAutoNum type="arabicPeriod"/>
                      </a:pPr>
                      <a:r>
                        <a:rPr lang="en-US" sz="2400" dirty="0">
                          <a:latin typeface="Arial" panose="020B0604020202020204" pitchFamily="34" charset="0"/>
                          <a:cs typeface="Arial" panose="020B0604020202020204" pitchFamily="34" charset="0"/>
                        </a:rPr>
                        <a:t>Connect</a:t>
                      </a:r>
                    </a:p>
                    <a:p>
                      <a:pPr marL="882900" indent="-342900" algn="l">
                        <a:buAutoNum type="arabicPeriod"/>
                      </a:pPr>
                      <a:endParaRPr lang="en-US" sz="1600" dirty="0">
                        <a:latin typeface="Arial" panose="020B0604020202020204" pitchFamily="34" charset="0"/>
                        <a:cs typeface="Arial" panose="020B0604020202020204" pitchFamily="34" charset="0"/>
                      </a:endParaRP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Informal Data Working Group</a:t>
                      </a: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Data Stories</a:t>
                      </a: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Ecosystem Map</a:t>
                      </a:r>
                    </a:p>
                    <a:p>
                      <a:pPr marL="825750" indent="-285750" algn="l">
                        <a:buFont typeface="Arial" panose="020B0604020202020204" pitchFamily="34" charset="0"/>
                        <a:buChar char="•"/>
                      </a:pPr>
                      <a:r>
                        <a:rPr lang="en-US" sz="1600" dirty="0">
                          <a:latin typeface="Arial" panose="020B0604020202020204" pitchFamily="34" charset="0"/>
                          <a:cs typeface="Arial" panose="020B0604020202020204" pitchFamily="34" charset="0"/>
                        </a:rPr>
                        <a:t>Data Simulations</a:t>
                      </a:r>
                    </a:p>
                    <a:p>
                      <a:pPr marL="540000" indent="0">
                        <a:buNone/>
                      </a:pPr>
                      <a:endParaRPr lang="en-US" sz="1600" dirty="0">
                        <a:latin typeface="Arial" panose="020B0604020202020204" pitchFamily="34" charset="0"/>
                        <a:cs typeface="Arial" panose="020B0604020202020204" pitchFamily="34" charset="0"/>
                      </a:endParaRPr>
                    </a:p>
                  </a:txBody>
                  <a:tcPr>
                    <a:lnL w="3175" cap="flat" cmpd="sng" algn="ctr">
                      <a:noFill/>
                      <a:prstDash val="dash"/>
                      <a:round/>
                      <a:headEnd type="none" w="med" len="med"/>
                      <a:tailEnd type="none" w="med" len="med"/>
                    </a:lnL>
                    <a:lnR w="12700" cap="flat" cmpd="sng" algn="ctr">
                      <a:solidFill>
                        <a:schemeClr val="tx1"/>
                      </a:solidFill>
                      <a:prstDash val="sysDash"/>
                      <a:round/>
                      <a:headEnd type="none" w="med" len="med"/>
                      <a:tailEnd type="none" w="med" len="med"/>
                    </a:lnR>
                    <a:lnT w="3175" cap="flat" cmpd="sng" algn="ctr">
                      <a:noFill/>
                      <a:prstDash val="dash"/>
                      <a:round/>
                      <a:headEnd type="none" w="med" len="med"/>
                      <a:tailEnd type="none" w="med" len="med"/>
                    </a:lnT>
                    <a:lnB w="12700"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noFill/>
                  </a:tcPr>
                </a:tc>
                <a:tc>
                  <a:txBody>
                    <a:bodyPr/>
                    <a:lstStyle/>
                    <a:p>
                      <a:pPr marL="540000"/>
                      <a:r>
                        <a:rPr lang="en-US" sz="2400" dirty="0">
                          <a:latin typeface="Arial" panose="020B0604020202020204" pitchFamily="34" charset="0"/>
                          <a:cs typeface="Arial" panose="020B0604020202020204" pitchFamily="34" charset="0"/>
                        </a:rPr>
                        <a:t>2. Learn</a:t>
                      </a:r>
                    </a:p>
                    <a:p>
                      <a:pPr marL="540000"/>
                      <a:endParaRPr lang="en-US"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Build on existing curriculum</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Connect with other Data Literacy </a:t>
                      </a:r>
                      <a:r>
                        <a:rPr lang="en-US" sz="1600" dirty="0" smtClean="0">
                          <a:latin typeface="Arial" panose="020B0604020202020204" pitchFamily="34" charset="0"/>
                          <a:cs typeface="Arial" panose="020B0604020202020204" pitchFamily="34" charset="0"/>
                        </a:rPr>
                        <a:t>Organizations</a:t>
                      </a:r>
                      <a:endParaRPr lang="en-US" sz="1600"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Sessions</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Excel around the world</a:t>
                      </a:r>
                    </a:p>
                  </a:txBody>
                  <a:tcPr>
                    <a:lnL w="12700" cap="flat" cmpd="sng" algn="ctr">
                      <a:solidFill>
                        <a:schemeClr val="tx1"/>
                      </a:solidFill>
                      <a:prstDash val="sysDash"/>
                      <a:round/>
                      <a:headEnd type="none" w="med" len="med"/>
                      <a:tailEnd type="none" w="med" len="med"/>
                    </a:lnL>
                    <a:lnR w="12700" cmpd="sng">
                      <a:noFill/>
                    </a:lnR>
                    <a:lnT w="12700" cmpd="sng">
                      <a:noFill/>
                    </a:lnT>
                    <a:lnB w="12700"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007095945"/>
                  </a:ext>
                </a:extLst>
              </a:tr>
              <a:tr h="2569071">
                <a:tc>
                  <a:txBody>
                    <a:bodyPr/>
                    <a:lstStyle/>
                    <a:p>
                      <a:pPr marL="540000"/>
                      <a:r>
                        <a:rPr lang="en-US" sz="2400" dirty="0">
                          <a:latin typeface="Arial" panose="020B0604020202020204" pitchFamily="34" charset="0"/>
                          <a:cs typeface="Arial" panose="020B0604020202020204" pitchFamily="34" charset="0"/>
                        </a:rPr>
                        <a:t>3. Create</a:t>
                      </a:r>
                    </a:p>
                    <a:p>
                      <a:pPr marL="540000"/>
                      <a:endParaRPr lang="en-US"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IFRC Data Playbook:</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Templates, checklists, best practices, scenarios and recipes.</a:t>
                      </a:r>
                    </a:p>
                  </a:txBody>
                  <a:tcPr>
                    <a:lnL w="12700" cmpd="sng">
                      <a:noFill/>
                    </a:lnL>
                    <a:lnR w="12700" cap="flat" cmpd="sng" algn="ctr">
                      <a:solidFill>
                        <a:schemeClr val="tx1"/>
                      </a:solidFill>
                      <a:prstDash val="sysDash"/>
                      <a:round/>
                      <a:headEnd type="none" w="med" len="med"/>
                      <a:tailEnd type="none" w="med" len="med"/>
                    </a:lnR>
                    <a:lnT w="12700" cap="flat" cmpd="sng" algn="ctr">
                      <a:solidFill>
                        <a:schemeClr val="tx1"/>
                      </a:solidFill>
                      <a:prstDash val="sysDash"/>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marL="540000"/>
                      <a:r>
                        <a:rPr lang="en-US" sz="2400" dirty="0">
                          <a:latin typeface="Arial" panose="020B0604020202020204" pitchFamily="34" charset="0"/>
                          <a:cs typeface="Arial" panose="020B0604020202020204" pitchFamily="34" charset="0"/>
                        </a:rPr>
                        <a:t>4. Measure &amp; Impact</a:t>
                      </a:r>
                    </a:p>
                    <a:p>
                      <a:pPr marL="540000"/>
                      <a:endParaRPr lang="en-US" sz="1600" dirty="0">
                        <a:latin typeface="Arial" panose="020B0604020202020204" pitchFamily="34" charset="0"/>
                        <a:cs typeface="Arial" panose="020B0604020202020204" pitchFamily="34" charset="0"/>
                      </a:endParaRP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Responsible Data Policy (in draft)</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Revise IT Policies</a:t>
                      </a:r>
                    </a:p>
                    <a:p>
                      <a:pPr marL="82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Data Readiness Metrics/KPIs</a:t>
                      </a:r>
                      <a:r>
                        <a:rPr lang="en-US" sz="1600" dirty="0" smtClean="0">
                          <a:latin typeface="Arial" panose="020B0604020202020204" pitchFamily="34" charset="0"/>
                          <a:cs typeface="Arial" panose="020B0604020202020204" pitchFamily="34" charset="0"/>
                        </a:rPr>
                        <a:t>/Competencies</a:t>
                      </a:r>
                      <a:endParaRPr lang="en-US" sz="1600" dirty="0">
                        <a:latin typeface="Arial" panose="020B0604020202020204" pitchFamily="34" charset="0"/>
                        <a:cs typeface="Arial" panose="020B0604020202020204" pitchFamily="34" charset="0"/>
                      </a:endParaRPr>
                    </a:p>
                  </a:txBody>
                  <a:tcPr>
                    <a:lnL w="12700" cap="flat" cmpd="sng" algn="ctr">
                      <a:solidFill>
                        <a:schemeClr val="tx1"/>
                      </a:solidFill>
                      <a:prstDash val="sysDash"/>
                      <a:round/>
                      <a:headEnd type="none" w="med" len="med"/>
                      <a:tailEnd type="none" w="med" len="med"/>
                    </a:lnL>
                    <a:lnR w="12700" cmpd="sng">
                      <a:noFill/>
                    </a:lnR>
                    <a:lnT w="12700" cap="flat" cmpd="sng" algn="ctr">
                      <a:solidFill>
                        <a:schemeClr val="tx1"/>
                      </a:solidFill>
                      <a:prstDash val="sys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329911506"/>
                  </a:ext>
                </a:extLst>
              </a:tr>
            </a:tbl>
          </a:graphicData>
        </a:graphic>
      </p:graphicFrame>
    </p:spTree>
    <p:extLst>
      <p:ext uri="{BB962C8B-B14F-4D97-AF65-F5344CB8AC3E}">
        <p14:creationId xmlns:p14="http://schemas.microsoft.com/office/powerpoint/2010/main" val="13357065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2F3EC64F-FC28-6F42-96E0-1B9D6667CE80}"/>
              </a:ext>
            </a:extLst>
          </p:cNvPr>
          <p:cNvSpPr>
            <a:spLocks noGrp="1"/>
          </p:cNvSpPr>
          <p:nvPr>
            <p:ph idx="1"/>
          </p:nvPr>
        </p:nvSpPr>
        <p:spPr/>
        <p:txBody>
          <a:bodyPr>
            <a:normAutofit/>
          </a:bodyPr>
          <a:lstStyle/>
          <a:p>
            <a:r>
              <a:rPr lang="en-US" sz="1800" b="1" dirty="0">
                <a:solidFill>
                  <a:srgbClr val="FF0000"/>
                </a:solidFill>
              </a:rPr>
              <a:t>Heather </a:t>
            </a:r>
            <a:r>
              <a:rPr lang="en-US" sz="1800" b="1" dirty="0" err="1">
                <a:solidFill>
                  <a:srgbClr val="FF0000"/>
                </a:solidFill>
              </a:rPr>
              <a:t>Leson</a:t>
            </a:r>
            <a:endParaRPr lang="en-US" sz="1800" b="1" dirty="0">
              <a:solidFill>
                <a:srgbClr val="FF0000"/>
              </a:solidFill>
            </a:endParaRPr>
          </a:p>
          <a:p>
            <a:pPr>
              <a:buClr>
                <a:srgbClr val="F72431"/>
              </a:buClr>
            </a:pPr>
            <a:r>
              <a:rPr lang="en-GB" sz="1800" dirty="0" err="1">
                <a:latin typeface="Arial" panose="020B0604020202020204" pitchFamily="34" charset="0"/>
                <a:ea typeface="Trebuchet MS"/>
                <a:cs typeface="Arial" panose="020B0604020202020204" pitchFamily="34" charset="0"/>
                <a:sym typeface="Trebuchet MS"/>
              </a:rPr>
              <a:t>heather.leson@ifrc.org</a:t>
            </a:r>
            <a:endParaRPr lang="en-GB" sz="1800" dirty="0">
              <a:latin typeface="Arial" panose="020B0604020202020204" pitchFamily="34" charset="0"/>
              <a:ea typeface="Trebuchet MS"/>
              <a:cs typeface="Arial" panose="020B0604020202020204" pitchFamily="34" charset="0"/>
              <a:sym typeface="Trebuchet MS"/>
            </a:endParaRPr>
          </a:p>
          <a:p>
            <a:pPr>
              <a:buClr>
                <a:srgbClr val="F72431"/>
              </a:buClr>
            </a:pPr>
            <a:r>
              <a:rPr lang="en-GB" sz="1800" dirty="0">
                <a:solidFill>
                  <a:srgbClr val="000000"/>
                </a:solidFill>
                <a:latin typeface="Arial" panose="020B0604020202020204" pitchFamily="34" charset="0"/>
                <a:ea typeface="Trebuchet MS"/>
                <a:cs typeface="Arial" panose="020B0604020202020204" pitchFamily="34" charset="0"/>
                <a:sym typeface="Trebuchet MS"/>
              </a:rPr>
              <a:t>@</a:t>
            </a:r>
            <a:r>
              <a:rPr lang="en-GB" sz="180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lang="en-GB" sz="1800" dirty="0">
              <a:solidFill>
                <a:srgbClr val="000000"/>
              </a:solidFill>
              <a:latin typeface="Arial" panose="020B0604020202020204" pitchFamily="34" charset="0"/>
              <a:ea typeface="Trebuchet MS"/>
              <a:cs typeface="Arial" panose="020B0604020202020204" pitchFamily="34" charset="0"/>
              <a:sym typeface="Trebuchet MS"/>
            </a:endParaRPr>
          </a:p>
          <a:p>
            <a:pPr>
              <a:buClr>
                <a:srgbClr val="F72431"/>
              </a:buClr>
            </a:pPr>
            <a:r>
              <a:rPr lang="en-GB" sz="1800" dirty="0">
                <a:solidFill>
                  <a:srgbClr val="000000"/>
                </a:solidFill>
                <a:latin typeface="Arial" panose="020B0604020202020204" pitchFamily="34" charset="0"/>
                <a:ea typeface="Trebuchet MS"/>
                <a:cs typeface="Arial" panose="020B0604020202020204" pitchFamily="34" charset="0"/>
                <a:sym typeface="Trebuchet MS"/>
              </a:rPr>
              <a:t>skype: </a:t>
            </a:r>
            <a:r>
              <a:rPr lang="en-GB" sz="1800" dirty="0" err="1">
                <a:solidFill>
                  <a:srgbClr val="000000"/>
                </a:solidFill>
                <a:latin typeface="Arial" panose="020B0604020202020204" pitchFamily="34" charset="0"/>
                <a:ea typeface="Trebuchet MS"/>
                <a:cs typeface="Arial" panose="020B0604020202020204" pitchFamily="34" charset="0"/>
                <a:sym typeface="Trebuchet MS"/>
              </a:rPr>
              <a:t>heatherleson</a:t>
            </a:r>
            <a:endParaRPr lang="en-GB" sz="1800" dirty="0">
              <a:latin typeface="Arial" panose="020B0604020202020204" pitchFamily="34" charset="0"/>
              <a:ea typeface="Trebuchet MS"/>
              <a:cs typeface="Arial" panose="020B0604020202020204" pitchFamily="34" charset="0"/>
              <a:sym typeface="Trebuchet MS"/>
            </a:endParaRPr>
          </a:p>
          <a:p>
            <a:endParaRPr lang="en-US" dirty="0"/>
          </a:p>
        </p:txBody>
      </p:sp>
    </p:spTree>
    <p:extLst>
      <p:ext uri="{BB962C8B-B14F-4D97-AF65-F5344CB8AC3E}">
        <p14:creationId xmlns:p14="http://schemas.microsoft.com/office/powerpoint/2010/main" val="905957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4" name="Shape 234"/>
          <p:cNvPicPr preferRelativeResize="0"/>
          <p:nvPr/>
        </p:nvPicPr>
        <p:blipFill>
          <a:blip r:embed="rId3">
            <a:alphaModFix/>
          </a:blip>
          <a:stretch>
            <a:fillRect/>
          </a:stretch>
        </p:blipFill>
        <p:spPr>
          <a:xfrm>
            <a:off x="0" y="527820"/>
            <a:ext cx="10688638" cy="6012359"/>
          </a:xfrm>
          <a:prstGeom prst="rect">
            <a:avLst/>
          </a:prstGeom>
          <a:noFill/>
          <a:ln>
            <a:noFill/>
          </a:ln>
        </p:spPr>
      </p:pic>
      <p:sp>
        <p:nvSpPr>
          <p:cNvPr id="235" name="Shape 235"/>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endParaRPr sz="2455"/>
          </a:p>
        </p:txBody>
      </p:sp>
      <p:sp>
        <p:nvSpPr>
          <p:cNvPr id="236" name="Shape 236"/>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endParaRPr sz="2455"/>
          </a:p>
        </p:txBody>
      </p:sp>
      <p:sp>
        <p:nvSpPr>
          <p:cNvPr id="237" name="Shape 237"/>
          <p:cNvSpPr txBox="1"/>
          <p:nvPr/>
        </p:nvSpPr>
        <p:spPr>
          <a:xfrm>
            <a:off x="1041399" y="2330732"/>
            <a:ext cx="5814367" cy="2186822"/>
          </a:xfrm>
          <a:prstGeom prst="rect">
            <a:avLst/>
          </a:prstGeom>
          <a:noFill/>
          <a:ln>
            <a:noFill/>
          </a:ln>
        </p:spPr>
        <p:txBody>
          <a:bodyPr spcFirstLastPara="1" wrap="square" lIns="106869" tIns="106869" rIns="106869" bIns="106869" anchor="ctr" anchorCtr="0">
            <a:noAutofit/>
          </a:bodyPr>
          <a:lstStyle/>
          <a:p>
            <a:r>
              <a:rPr lang="en" sz="3000" dirty="0">
                <a:solidFill>
                  <a:srgbClr val="FFFFFF"/>
                </a:solidFill>
                <a:latin typeface="Arial"/>
                <a:ea typeface="Arvo"/>
                <a:cs typeface="Arial"/>
                <a:sym typeface="Arvo"/>
              </a:rPr>
              <a:t>The Data Revolution is here. </a:t>
            </a:r>
            <a:endParaRPr sz="3000" dirty="0">
              <a:solidFill>
                <a:srgbClr val="FFFFFF"/>
              </a:solidFill>
              <a:latin typeface="Arial"/>
              <a:ea typeface="Arvo"/>
              <a:cs typeface="Arial"/>
              <a:sym typeface="Arvo"/>
            </a:endParaRPr>
          </a:p>
          <a:p>
            <a:r>
              <a:rPr lang="en" sz="3000" dirty="0">
                <a:solidFill>
                  <a:srgbClr val="EE3224"/>
                </a:solidFill>
                <a:latin typeface="Arial"/>
                <a:ea typeface="Arvo"/>
                <a:cs typeface="Arial"/>
                <a:sym typeface="Arvo"/>
              </a:rPr>
              <a:t>Are we Data Ready?</a:t>
            </a:r>
            <a:endParaRPr sz="3000" dirty="0">
              <a:solidFill>
                <a:srgbClr val="EE3224"/>
              </a:solidFill>
              <a:latin typeface="Arial"/>
              <a:ea typeface="Arvo"/>
              <a:cs typeface="Arial"/>
              <a:sym typeface="Arvo"/>
            </a:endParaRPr>
          </a:p>
        </p:txBody>
      </p:sp>
    </p:spTree>
    <p:extLst>
      <p:ext uri="{BB962C8B-B14F-4D97-AF65-F5344CB8AC3E}">
        <p14:creationId xmlns:p14="http://schemas.microsoft.com/office/powerpoint/2010/main" val="10347844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7" name="Shape 289">
            <a:extLst>
              <a:ext uri="{FF2B5EF4-FFF2-40B4-BE49-F238E27FC236}">
                <a16:creationId xmlns:a16="http://schemas.microsoft.com/office/drawing/2014/main" xmlns="" id="{6D5C68FB-B54D-BF4E-B9BC-7BE0BC9C0D45}"/>
              </a:ext>
            </a:extLst>
          </p:cNvPr>
          <p:cNvSpPr txBox="1"/>
          <p:nvPr/>
        </p:nvSpPr>
        <p:spPr>
          <a:xfrm>
            <a:off x="726928" y="663634"/>
            <a:ext cx="9144000" cy="1240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3600" dirty="0">
                <a:latin typeface="Arvo"/>
                <a:ea typeface="Arvo"/>
                <a:cs typeface="Arvo"/>
                <a:sym typeface="Arvo"/>
              </a:rPr>
              <a:t>Data can lead to:</a:t>
            </a:r>
            <a:r>
              <a:rPr lang="en" sz="3000" b="1" dirty="0"/>
              <a:t> </a:t>
            </a:r>
            <a:endParaRPr sz="3000" dirty="0"/>
          </a:p>
        </p:txBody>
      </p:sp>
      <p:sp>
        <p:nvSpPr>
          <p:cNvPr id="8" name="Oval 7"/>
          <p:cNvSpPr/>
          <p:nvPr/>
        </p:nvSpPr>
        <p:spPr>
          <a:xfrm>
            <a:off x="2377815" y="2103914"/>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9" name="TextBox 8"/>
          <p:cNvSpPr txBox="1">
            <a:spLocks noChangeArrowheads="1"/>
          </p:cNvSpPr>
          <p:nvPr/>
        </p:nvSpPr>
        <p:spPr bwMode="auto">
          <a:xfrm flipH="1">
            <a:off x="2377814" y="2859398"/>
            <a:ext cx="20267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Information</a:t>
            </a:r>
            <a:endParaRPr lang="en-US" sz="2400" dirty="0">
              <a:solidFill>
                <a:schemeClr val="bg1"/>
              </a:solidFill>
              <a:latin typeface="Arial" charset="0"/>
              <a:cs typeface="Arial" charset="0"/>
            </a:endParaRPr>
          </a:p>
        </p:txBody>
      </p:sp>
      <p:sp>
        <p:nvSpPr>
          <p:cNvPr id="10" name="Oval 9"/>
          <p:cNvSpPr/>
          <p:nvPr/>
        </p:nvSpPr>
        <p:spPr>
          <a:xfrm>
            <a:off x="5078193" y="2103914"/>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1" name="TextBox 7"/>
          <p:cNvSpPr txBox="1">
            <a:spLocks noChangeArrowheads="1"/>
          </p:cNvSpPr>
          <p:nvPr/>
        </p:nvSpPr>
        <p:spPr bwMode="auto">
          <a:xfrm flipH="1">
            <a:off x="5078193" y="2829169"/>
            <a:ext cx="20267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Knowledge</a:t>
            </a:r>
            <a:endParaRPr lang="en-US" sz="2400" dirty="0">
              <a:solidFill>
                <a:schemeClr val="bg1"/>
              </a:solidFill>
              <a:latin typeface="Arial" charset="0"/>
              <a:cs typeface="Arial" charset="0"/>
            </a:endParaRPr>
          </a:p>
        </p:txBody>
      </p:sp>
      <p:sp>
        <p:nvSpPr>
          <p:cNvPr id="12" name="Oval 11"/>
          <p:cNvSpPr/>
          <p:nvPr/>
        </p:nvSpPr>
        <p:spPr>
          <a:xfrm>
            <a:off x="6395659" y="4131850"/>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3" name="TextBox 7"/>
          <p:cNvSpPr txBox="1">
            <a:spLocks noChangeArrowheads="1"/>
          </p:cNvSpPr>
          <p:nvPr/>
        </p:nvSpPr>
        <p:spPr bwMode="auto">
          <a:xfrm flipH="1">
            <a:off x="6395659" y="4857105"/>
            <a:ext cx="20267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Evidence</a:t>
            </a:r>
            <a:endParaRPr lang="en-US" sz="2400" dirty="0">
              <a:solidFill>
                <a:schemeClr val="bg1"/>
              </a:solidFill>
              <a:latin typeface="Arial" charset="0"/>
              <a:cs typeface="Arial" charset="0"/>
            </a:endParaRPr>
          </a:p>
        </p:txBody>
      </p:sp>
      <p:sp>
        <p:nvSpPr>
          <p:cNvPr id="14" name="Oval 13"/>
          <p:cNvSpPr/>
          <p:nvPr/>
        </p:nvSpPr>
        <p:spPr>
          <a:xfrm>
            <a:off x="3637011" y="4131850"/>
            <a:ext cx="2026701" cy="2027936"/>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defTabSz="521437" fontAlgn="auto">
              <a:spcBef>
                <a:spcPts val="0"/>
              </a:spcBef>
              <a:spcAft>
                <a:spcPts val="0"/>
              </a:spcAft>
              <a:defRPr/>
            </a:pPr>
            <a:endParaRPr lang="en-US" dirty="0">
              <a:solidFill>
                <a:srgbClr val="FF0000"/>
              </a:solidFill>
            </a:endParaRPr>
          </a:p>
        </p:txBody>
      </p:sp>
      <p:sp>
        <p:nvSpPr>
          <p:cNvPr id="15" name="TextBox 7"/>
          <p:cNvSpPr txBox="1">
            <a:spLocks noChangeArrowheads="1"/>
          </p:cNvSpPr>
          <p:nvPr/>
        </p:nvSpPr>
        <p:spPr bwMode="auto">
          <a:xfrm flipH="1">
            <a:off x="3637011" y="4857105"/>
            <a:ext cx="202670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charset="0"/>
                <a:ea typeface="ＭＳ Ｐゴシック" charset="0"/>
                <a:cs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sz="2100">
                <a:solidFill>
                  <a:schemeClr val="tx1"/>
                </a:solidFill>
                <a:latin typeface="Calibri" charset="0"/>
                <a:ea typeface="ＭＳ Ｐゴシック" charset="0"/>
              </a:defRPr>
            </a:lvl3pPr>
            <a:lvl4pPr marL="1600200" indent="-228600">
              <a:defRPr sz="2100">
                <a:solidFill>
                  <a:schemeClr val="tx1"/>
                </a:solidFill>
                <a:latin typeface="Calibri" charset="0"/>
                <a:ea typeface="ＭＳ Ｐゴシック" charset="0"/>
              </a:defRPr>
            </a:lvl4pPr>
            <a:lvl5pPr marL="2057400" indent="-228600">
              <a:defRPr sz="2100">
                <a:solidFill>
                  <a:schemeClr val="tx1"/>
                </a:solidFill>
                <a:latin typeface="Calibri" charset="0"/>
                <a:ea typeface="ＭＳ Ｐゴシック" charset="0"/>
              </a:defRPr>
            </a:lvl5pPr>
            <a:lvl6pPr marL="2514600" indent="-228600" defTabSz="520700" fontAlgn="base">
              <a:spcBef>
                <a:spcPct val="0"/>
              </a:spcBef>
              <a:spcAft>
                <a:spcPct val="0"/>
              </a:spcAft>
              <a:defRPr sz="2100">
                <a:solidFill>
                  <a:schemeClr val="tx1"/>
                </a:solidFill>
                <a:latin typeface="Calibri" charset="0"/>
                <a:ea typeface="ＭＳ Ｐゴシック" charset="0"/>
              </a:defRPr>
            </a:lvl6pPr>
            <a:lvl7pPr marL="2971800" indent="-228600" defTabSz="520700" fontAlgn="base">
              <a:spcBef>
                <a:spcPct val="0"/>
              </a:spcBef>
              <a:spcAft>
                <a:spcPct val="0"/>
              </a:spcAft>
              <a:defRPr sz="2100">
                <a:solidFill>
                  <a:schemeClr val="tx1"/>
                </a:solidFill>
                <a:latin typeface="Calibri" charset="0"/>
                <a:ea typeface="ＭＳ Ｐゴシック" charset="0"/>
              </a:defRPr>
            </a:lvl7pPr>
            <a:lvl8pPr marL="3429000" indent="-228600" defTabSz="520700" fontAlgn="base">
              <a:spcBef>
                <a:spcPct val="0"/>
              </a:spcBef>
              <a:spcAft>
                <a:spcPct val="0"/>
              </a:spcAft>
              <a:defRPr sz="2100">
                <a:solidFill>
                  <a:schemeClr val="tx1"/>
                </a:solidFill>
                <a:latin typeface="Calibri" charset="0"/>
                <a:ea typeface="ＭＳ Ｐゴシック" charset="0"/>
              </a:defRPr>
            </a:lvl8pPr>
            <a:lvl9pPr marL="3886200" indent="-228600" defTabSz="520700" fontAlgn="base">
              <a:spcBef>
                <a:spcPct val="0"/>
              </a:spcBef>
              <a:spcAft>
                <a:spcPct val="0"/>
              </a:spcAft>
              <a:defRPr sz="2100">
                <a:solidFill>
                  <a:schemeClr val="tx1"/>
                </a:solidFill>
                <a:latin typeface="Calibri" charset="0"/>
                <a:ea typeface="ＭＳ Ｐゴシック" charset="0"/>
              </a:defRPr>
            </a:lvl9pPr>
          </a:lstStyle>
          <a:p>
            <a:pPr algn="ctr"/>
            <a:r>
              <a:rPr lang="en-GB" sz="2400" dirty="0">
                <a:solidFill>
                  <a:schemeClr val="bg1"/>
                </a:solidFill>
                <a:latin typeface="Arial" charset="0"/>
                <a:cs typeface="Arial" charset="0"/>
              </a:rPr>
              <a:t>Decisions</a:t>
            </a:r>
            <a:endParaRPr lang="en-US" sz="2400" dirty="0">
              <a:solidFill>
                <a:schemeClr val="bg1"/>
              </a:solidFill>
              <a:latin typeface="Arial" charset="0"/>
              <a:cs typeface="Arial" charset="0"/>
            </a:endParaRPr>
          </a:p>
        </p:txBody>
      </p:sp>
    </p:spTree>
    <p:extLst>
      <p:ext uri="{BB962C8B-B14F-4D97-AF65-F5344CB8AC3E}">
        <p14:creationId xmlns:p14="http://schemas.microsoft.com/office/powerpoint/2010/main" val="38525363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3" name="Picture 2" descr="Global Operations IFRC June 27, 201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17600"/>
            <a:ext cx="10688638" cy="5327380"/>
          </a:xfrm>
          <a:prstGeom prst="rect">
            <a:avLst/>
          </a:prstGeom>
        </p:spPr>
      </p:pic>
      <p:sp>
        <p:nvSpPr>
          <p:cNvPr id="4" name="Rectangle 3"/>
          <p:cNvSpPr/>
          <p:nvPr/>
        </p:nvSpPr>
        <p:spPr>
          <a:xfrm>
            <a:off x="1785520" y="310176"/>
            <a:ext cx="7657866" cy="507831"/>
          </a:xfrm>
          <a:prstGeom prst="rect">
            <a:avLst/>
          </a:prstGeom>
        </p:spPr>
        <p:txBody>
          <a:bodyPr wrap="none">
            <a:spAutoFit/>
          </a:bodyPr>
          <a:lstStyle/>
          <a:p>
            <a:pPr algn="ctr">
              <a:lnSpc>
                <a:spcPct val="115000"/>
              </a:lnSpc>
              <a:spcBef>
                <a:spcPts val="1636"/>
              </a:spcBef>
              <a:spcAft>
                <a:spcPts val="468"/>
              </a:spcAft>
            </a:pPr>
            <a:r>
              <a:rPr lang="en-CA" sz="2400" b="1" dirty="0" smtClean="0">
                <a:solidFill>
                  <a:srgbClr val="FF0000"/>
                </a:solidFill>
                <a:latin typeface="Arial"/>
                <a:ea typeface="Arvo"/>
                <a:cs typeface="Arial"/>
                <a:sym typeface="Arvo"/>
              </a:rPr>
              <a:t>IFRC Global Operations (GO) snapshot (June 2018)</a:t>
            </a:r>
            <a:endParaRPr lang="en" sz="2400" b="1" dirty="0">
              <a:solidFill>
                <a:srgbClr val="FF0000"/>
              </a:solidFill>
              <a:latin typeface="Arial"/>
              <a:ea typeface="Arvo"/>
              <a:cs typeface="Arial"/>
              <a:sym typeface="Arvo"/>
            </a:endParaRPr>
          </a:p>
        </p:txBody>
      </p:sp>
    </p:spTree>
    <p:extLst>
      <p:ext uri="{BB962C8B-B14F-4D97-AF65-F5344CB8AC3E}">
        <p14:creationId xmlns:p14="http://schemas.microsoft.com/office/powerpoint/2010/main" val="19674777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Shape 256"/>
          <p:cNvSpPr txBox="1"/>
          <p:nvPr/>
        </p:nvSpPr>
        <p:spPr>
          <a:xfrm>
            <a:off x="948220" y="588619"/>
            <a:ext cx="8889559" cy="913163"/>
          </a:xfrm>
          <a:prstGeom prst="rect">
            <a:avLst/>
          </a:prstGeom>
          <a:noFill/>
          <a:ln>
            <a:noFill/>
          </a:ln>
        </p:spPr>
        <p:txBody>
          <a:bodyPr spcFirstLastPara="1" wrap="square" lIns="106869" tIns="106869" rIns="106869" bIns="106869" anchor="ctr" anchorCtr="0">
            <a:noAutofit/>
          </a:bodyPr>
          <a:lstStyle/>
          <a:p>
            <a:pPr algn="ctr">
              <a:lnSpc>
                <a:spcPct val="115000"/>
              </a:lnSpc>
              <a:spcBef>
                <a:spcPts val="1636"/>
              </a:spcBef>
              <a:spcAft>
                <a:spcPts val="468"/>
              </a:spcAft>
            </a:pPr>
            <a:r>
              <a:rPr lang="en" sz="4000" b="1" dirty="0">
                <a:solidFill>
                  <a:srgbClr val="FF0000"/>
                </a:solidFill>
                <a:latin typeface="Arial"/>
                <a:ea typeface="Arvo"/>
                <a:cs typeface="Arial"/>
                <a:sym typeface="Arvo"/>
              </a:rPr>
              <a:t>Data is part of our Leadership</a:t>
            </a:r>
            <a:endParaRPr sz="4000" b="1" dirty="0">
              <a:solidFill>
                <a:srgbClr val="FF0000"/>
              </a:solidFill>
              <a:latin typeface="Arial"/>
              <a:ea typeface="Arvo"/>
              <a:cs typeface="Arial"/>
              <a:sym typeface="Arvo"/>
            </a:endParaRPr>
          </a:p>
        </p:txBody>
      </p:sp>
      <p:pic>
        <p:nvPicPr>
          <p:cNvPr id="257" name="Shape 257" descr="Community Bruno Castro noun_22441_cc.png"/>
          <p:cNvPicPr preferRelativeResize="0"/>
          <p:nvPr/>
        </p:nvPicPr>
        <p:blipFill>
          <a:blip r:embed="rId3">
            <a:alphaModFix/>
          </a:blip>
          <a:stretch>
            <a:fillRect/>
          </a:stretch>
        </p:blipFill>
        <p:spPr>
          <a:xfrm>
            <a:off x="1171084" y="2182225"/>
            <a:ext cx="3167177" cy="3135445"/>
          </a:xfrm>
          <a:prstGeom prst="rect">
            <a:avLst/>
          </a:prstGeom>
          <a:noFill/>
          <a:ln>
            <a:noFill/>
          </a:ln>
        </p:spPr>
      </p:pic>
      <p:sp>
        <p:nvSpPr>
          <p:cNvPr id="258" name="Shape 258"/>
          <p:cNvSpPr txBox="1"/>
          <p:nvPr/>
        </p:nvSpPr>
        <p:spPr>
          <a:xfrm>
            <a:off x="5728580" y="2182224"/>
            <a:ext cx="3904037" cy="3439969"/>
          </a:xfrm>
          <a:prstGeom prst="rect">
            <a:avLst/>
          </a:prstGeom>
          <a:noFill/>
          <a:ln>
            <a:noFill/>
          </a:ln>
        </p:spPr>
        <p:txBody>
          <a:bodyPr spcFirstLastPara="1" wrap="square" lIns="106869" tIns="106869" rIns="106869" bIns="106869" anchor="ctr" anchorCtr="0">
            <a:noAutofit/>
          </a:bodyPr>
          <a:lstStyle/>
          <a:p>
            <a:pPr>
              <a:spcBef>
                <a:spcPts val="584"/>
              </a:spcBef>
            </a:pPr>
            <a:r>
              <a:rPr lang="en" sz="2400" dirty="0">
                <a:solidFill>
                  <a:schemeClr val="dk1"/>
                </a:solidFill>
                <a:latin typeface="Arial"/>
                <a:ea typeface="Trebuchet MS"/>
                <a:cs typeface="Arial"/>
                <a:sym typeface="Trebuchet MS"/>
              </a:rPr>
              <a:t>IFRC is the Secretariat, National Societies, and volunteers. </a:t>
            </a:r>
            <a:endParaRPr sz="2400" dirty="0">
              <a:solidFill>
                <a:schemeClr val="dk1"/>
              </a:solidFill>
              <a:latin typeface="Arial"/>
              <a:ea typeface="Trebuchet MS"/>
              <a:cs typeface="Arial"/>
              <a:sym typeface="Trebuchet MS"/>
            </a:endParaRPr>
          </a:p>
          <a:p>
            <a:pPr marL="133605">
              <a:spcBef>
                <a:spcPts val="584"/>
              </a:spcBef>
            </a:pPr>
            <a:endParaRPr sz="2400" dirty="0">
              <a:solidFill>
                <a:schemeClr val="dk1"/>
              </a:solidFill>
              <a:latin typeface="Arial"/>
              <a:ea typeface="Trebuchet MS"/>
              <a:cs typeface="Arial"/>
              <a:sym typeface="Trebuchet MS"/>
            </a:endParaRPr>
          </a:p>
          <a:p>
            <a:pPr>
              <a:spcBef>
                <a:spcPts val="584"/>
              </a:spcBef>
            </a:pPr>
            <a:r>
              <a:rPr lang="en" sz="2400" dirty="0">
                <a:solidFill>
                  <a:schemeClr val="dk1"/>
                </a:solidFill>
                <a:latin typeface="Arial"/>
                <a:ea typeface="Trebuchet MS"/>
                <a:cs typeface="Arial"/>
                <a:sym typeface="Trebuchet MS"/>
              </a:rPr>
              <a:t>We aim to be a data-driven organization making evidence-based decisions. It is cited in our 2020 strategy</a:t>
            </a:r>
            <a:r>
              <a:rPr lang="en" sz="2400" dirty="0">
                <a:solidFill>
                  <a:schemeClr val="dk1"/>
                </a:solidFill>
                <a:latin typeface="Arial"/>
                <a:ea typeface="Arvo"/>
                <a:cs typeface="Arial"/>
                <a:sym typeface="Arvo"/>
              </a:rPr>
              <a:t>. </a:t>
            </a:r>
            <a:endParaRPr sz="2400" dirty="0">
              <a:latin typeface="Arial"/>
              <a:cs typeface="Arial"/>
            </a:endParaRPr>
          </a:p>
        </p:txBody>
      </p:sp>
    </p:spTree>
    <p:extLst>
      <p:ext uri="{BB962C8B-B14F-4D97-AF65-F5344CB8AC3E}">
        <p14:creationId xmlns:p14="http://schemas.microsoft.com/office/powerpoint/2010/main" val="2531224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idx="4294967295"/>
          </p:nvPr>
        </p:nvSpPr>
        <p:spPr>
          <a:xfrm>
            <a:off x="1327161" y="1117639"/>
            <a:ext cx="8091398" cy="1002235"/>
          </a:xfrm>
          <a:prstGeom prst="rect">
            <a:avLst/>
          </a:prstGeom>
        </p:spPr>
        <p:txBody>
          <a:bodyPr spcFirstLastPara="1" vert="horz" wrap="square" lIns="106869" tIns="106869" rIns="106869" bIns="106869" rtlCol="0" anchor="t" anchorCtr="0">
            <a:noAutofit/>
          </a:bodyPr>
          <a:lstStyle/>
          <a:p>
            <a:pPr algn="ctr">
              <a:lnSpc>
                <a:spcPct val="115000"/>
              </a:lnSpc>
              <a:spcBef>
                <a:spcPts val="1636"/>
              </a:spcBef>
              <a:spcAft>
                <a:spcPts val="468"/>
              </a:spcAft>
              <a:buClr>
                <a:schemeClr val="dk1"/>
              </a:buClr>
              <a:buSzPts val="1100"/>
            </a:pPr>
            <a:r>
              <a:rPr lang="en" sz="3000" dirty="0">
                <a:ea typeface="Arvo"/>
                <a:sym typeface="Arvo"/>
              </a:rPr>
              <a:t>Data-literate is not the same as data-skilled</a:t>
            </a:r>
            <a:endParaRPr sz="3000" dirty="0">
              <a:ea typeface="Arvo"/>
              <a:sym typeface="Arvo"/>
            </a:endParaRPr>
          </a:p>
        </p:txBody>
      </p:sp>
      <p:sp>
        <p:nvSpPr>
          <p:cNvPr id="264" name="Shape 264"/>
          <p:cNvSpPr txBox="1">
            <a:spLocks noGrp="1"/>
          </p:cNvSpPr>
          <p:nvPr>
            <p:ph type="body" idx="1"/>
          </p:nvPr>
        </p:nvSpPr>
        <p:spPr>
          <a:xfrm>
            <a:off x="4628675" y="2414007"/>
            <a:ext cx="5074125" cy="3635820"/>
          </a:xfrm>
          <a:prstGeom prst="rect">
            <a:avLst/>
          </a:prstGeom>
        </p:spPr>
        <p:txBody>
          <a:bodyPr spcFirstLastPara="1" vert="horz" wrap="square" lIns="106869" tIns="106869" rIns="106869" bIns="106869" rtlCol="0" anchor="t" anchorCtr="0">
            <a:noAutofit/>
          </a:bodyPr>
          <a:lstStyle/>
          <a:p>
            <a:pPr marL="0" indent="0">
              <a:lnSpc>
                <a:spcPct val="115000"/>
              </a:lnSpc>
              <a:spcBef>
                <a:spcPts val="1636"/>
              </a:spcBef>
              <a:buClr>
                <a:schemeClr val="dk1"/>
              </a:buClr>
              <a:buSzPts val="1100"/>
              <a:buNone/>
            </a:pPr>
            <a:r>
              <a:rPr lang="en" sz="1520" b="1" dirty="0"/>
              <a:t> </a:t>
            </a:r>
            <a:endParaRPr sz="1520" b="1" dirty="0"/>
          </a:p>
          <a:p>
            <a:pPr marL="0" indent="0">
              <a:lnSpc>
                <a:spcPct val="115000"/>
              </a:lnSpc>
              <a:spcBef>
                <a:spcPts val="1636"/>
              </a:spcBef>
              <a:buClr>
                <a:schemeClr val="dk1"/>
              </a:buClr>
              <a:buSzPts val="1100"/>
              <a:buNone/>
            </a:pPr>
            <a:r>
              <a:rPr lang="en" sz="2400" b="1" dirty="0">
                <a:ea typeface="Trebuchet MS"/>
                <a:sym typeface="Trebuchet MS"/>
              </a:rPr>
              <a:t>“</a:t>
            </a:r>
            <a:r>
              <a:rPr lang="en" sz="2400" i="1" dirty="0">
                <a:ea typeface="Trebuchet MS"/>
                <a:sym typeface="Trebuchet MS"/>
              </a:rPr>
              <a:t>A data-literate </a:t>
            </a:r>
            <a:r>
              <a:rPr lang="en" sz="2400" i="1" dirty="0" err="1">
                <a:ea typeface="Trebuchet MS"/>
                <a:sym typeface="Trebuchet MS"/>
              </a:rPr>
              <a:t>organisation</a:t>
            </a:r>
            <a:r>
              <a:rPr lang="en" sz="2400" i="1" dirty="0">
                <a:ea typeface="Trebuchet MS"/>
                <a:sym typeface="Trebuchet MS"/>
              </a:rPr>
              <a:t> is one that shares a culture of data and a strong vision of the future. Most people invested in this vision will have no analytic interaction with data and may never need to.</a:t>
            </a:r>
            <a:r>
              <a:rPr lang="en" sz="2400" dirty="0">
                <a:ea typeface="Trebuchet MS"/>
                <a:sym typeface="Trebuchet MS"/>
              </a:rPr>
              <a:t>”*</a:t>
            </a:r>
            <a:endParaRPr sz="2400" dirty="0">
              <a:ea typeface="Trebuchet MS"/>
              <a:sym typeface="Trebuchet MS"/>
            </a:endParaRPr>
          </a:p>
          <a:p>
            <a:pPr marL="0" indent="0">
              <a:buNone/>
            </a:pPr>
            <a:endParaRPr sz="2400" dirty="0"/>
          </a:p>
          <a:p>
            <a:pPr marL="0" indent="0">
              <a:spcBef>
                <a:spcPts val="0"/>
              </a:spcBef>
              <a:buNone/>
            </a:pPr>
            <a:r>
              <a:rPr lang="en" sz="1200" dirty="0"/>
              <a:t>*Source: Open Data Institute</a:t>
            </a:r>
            <a:endParaRPr sz="1200" dirty="0">
              <a:solidFill>
                <a:srgbClr val="FF0000"/>
              </a:solidFill>
            </a:endParaRPr>
          </a:p>
        </p:txBody>
      </p:sp>
      <p:pic>
        <p:nvPicPr>
          <p:cNvPr id="265" name="Shape 265" descr="Education by Tuktuk Design (Noun Project).png"/>
          <p:cNvPicPr preferRelativeResize="0"/>
          <p:nvPr/>
        </p:nvPicPr>
        <p:blipFill>
          <a:blip r:embed="rId3">
            <a:alphaModFix/>
          </a:blip>
          <a:stretch>
            <a:fillRect/>
          </a:stretch>
        </p:blipFill>
        <p:spPr>
          <a:xfrm>
            <a:off x="1152546" y="2753475"/>
            <a:ext cx="2957387" cy="3011252"/>
          </a:xfrm>
          <a:prstGeom prst="rect">
            <a:avLst/>
          </a:prstGeom>
          <a:noFill/>
          <a:ln>
            <a:noFill/>
          </a:ln>
        </p:spPr>
      </p:pic>
    </p:spTree>
    <p:extLst>
      <p:ext uri="{BB962C8B-B14F-4D97-AF65-F5344CB8AC3E}">
        <p14:creationId xmlns:p14="http://schemas.microsoft.com/office/powerpoint/2010/main" val="613848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idx="4294967295"/>
          </p:nvPr>
        </p:nvSpPr>
        <p:spPr>
          <a:xfrm>
            <a:off x="1141644" y="813364"/>
            <a:ext cx="8405350" cy="1306942"/>
          </a:xfrm>
          <a:prstGeom prst="rect">
            <a:avLst/>
          </a:prstGeom>
        </p:spPr>
        <p:txBody>
          <a:bodyPr spcFirstLastPara="1" vert="horz" wrap="square" lIns="106869" tIns="106869" rIns="106869" bIns="106869" rtlCol="0" anchor="t" anchorCtr="0">
            <a:noAutofit/>
          </a:bodyPr>
          <a:lstStyle/>
          <a:p>
            <a:pPr algn="ctr">
              <a:spcBef>
                <a:spcPts val="0"/>
              </a:spcBef>
            </a:pPr>
            <a:r>
              <a:rPr lang="en" sz="3000" dirty="0">
                <a:solidFill>
                  <a:srgbClr val="EE3224"/>
                </a:solidFill>
                <a:ea typeface="Arvo"/>
                <a:sym typeface="Arvo"/>
              </a:rPr>
              <a:t>What is Data Literacy?</a:t>
            </a:r>
            <a:endParaRPr sz="3000" dirty="0">
              <a:solidFill>
                <a:srgbClr val="EE3224"/>
              </a:solidFill>
              <a:ea typeface="Arvo"/>
              <a:sym typeface="Arvo"/>
            </a:endParaRPr>
          </a:p>
        </p:txBody>
      </p:sp>
      <p:sp>
        <p:nvSpPr>
          <p:cNvPr id="271" name="Shape 271"/>
          <p:cNvSpPr txBox="1">
            <a:spLocks noGrp="1"/>
          </p:cNvSpPr>
          <p:nvPr>
            <p:ph type="body" idx="1"/>
          </p:nvPr>
        </p:nvSpPr>
        <p:spPr>
          <a:xfrm>
            <a:off x="4596402" y="1917701"/>
            <a:ext cx="5197053" cy="4279900"/>
          </a:xfrm>
          <a:prstGeom prst="rect">
            <a:avLst/>
          </a:prstGeom>
        </p:spPr>
        <p:txBody>
          <a:bodyPr spcFirstLastPara="1" vert="horz" wrap="square" lIns="106869" tIns="106869" rIns="106869" bIns="106869" rtlCol="0" anchor="t" anchorCtr="0">
            <a:noAutofit/>
          </a:bodyPr>
          <a:lstStyle/>
          <a:p>
            <a:pPr marL="0" indent="0">
              <a:lnSpc>
                <a:spcPct val="115000"/>
              </a:lnSpc>
              <a:spcBef>
                <a:spcPts val="0"/>
              </a:spcBef>
              <a:buClr>
                <a:schemeClr val="dk1"/>
              </a:buClr>
              <a:buSzPts val="1100"/>
              <a:buNone/>
            </a:pPr>
            <a:r>
              <a:rPr lang="en" sz="2400" dirty="0">
                <a:ea typeface="Trebuchet MS"/>
                <a:sym typeface="Trebuchet MS"/>
              </a:rPr>
              <a:t>“</a:t>
            </a:r>
            <a:r>
              <a:rPr lang="en" sz="2400" i="1" dirty="0">
                <a:ea typeface="Trebuchet MS"/>
                <a:sym typeface="Trebuchet MS"/>
              </a:rPr>
              <a:t>Data Literacy includes the skills, knowledge, attitudes, and social structures required for different populations to use data.</a:t>
            </a:r>
            <a:r>
              <a:rPr lang="en" sz="2400" dirty="0">
                <a:ea typeface="Trebuchet MS"/>
                <a:sym typeface="Trebuchet MS"/>
              </a:rPr>
              <a:t>”*</a:t>
            </a:r>
            <a:endParaRPr lang="en-GB" sz="2400" dirty="0">
              <a:ea typeface="Trebuchet MS"/>
              <a:sym typeface="Trebuchet MS"/>
            </a:endParaRPr>
          </a:p>
          <a:p>
            <a:pPr marL="0" indent="0">
              <a:lnSpc>
                <a:spcPct val="115000"/>
              </a:lnSpc>
              <a:spcBef>
                <a:spcPts val="0"/>
              </a:spcBef>
              <a:buClr>
                <a:schemeClr val="dk1"/>
              </a:buClr>
              <a:buSzPts val="1100"/>
              <a:buNone/>
            </a:pPr>
            <a:endParaRPr lang="en-GB" sz="1800" dirty="0">
              <a:ea typeface="Trebuchet MS"/>
              <a:sym typeface="Trebuchet MS"/>
            </a:endParaRPr>
          </a:p>
          <a:p>
            <a:pPr marL="0" indent="0">
              <a:lnSpc>
                <a:spcPct val="115000"/>
              </a:lnSpc>
              <a:spcBef>
                <a:spcPts val="0"/>
              </a:spcBef>
              <a:buClr>
                <a:schemeClr val="dk1"/>
              </a:buClr>
              <a:buSzPts val="1100"/>
              <a:buNone/>
            </a:pPr>
            <a:endParaRPr lang="en-GB" sz="1800" dirty="0">
              <a:ea typeface="Trebuchet MS"/>
              <a:sym typeface="Trebuchet MS"/>
            </a:endParaRPr>
          </a:p>
          <a:p>
            <a:pPr marL="0" indent="0">
              <a:lnSpc>
                <a:spcPct val="115000"/>
              </a:lnSpc>
              <a:spcBef>
                <a:spcPts val="0"/>
              </a:spcBef>
              <a:buClr>
                <a:schemeClr val="dk1"/>
              </a:buClr>
              <a:buSzPts val="1100"/>
              <a:buNone/>
            </a:pPr>
            <a:endParaRPr sz="1800" dirty="0">
              <a:ea typeface="Trebuchet MS"/>
              <a:sym typeface="Trebuchet MS"/>
            </a:endParaRPr>
          </a:p>
          <a:p>
            <a:pPr marL="0" indent="0">
              <a:lnSpc>
                <a:spcPct val="115000"/>
              </a:lnSpc>
              <a:spcBef>
                <a:spcPts val="0"/>
              </a:spcBef>
              <a:buClr>
                <a:schemeClr val="dk1"/>
              </a:buClr>
              <a:buSzPts val="1100"/>
              <a:buNone/>
            </a:pPr>
            <a:endParaRPr sz="1800" dirty="0"/>
          </a:p>
          <a:p>
            <a:pPr marL="0" indent="0">
              <a:lnSpc>
                <a:spcPct val="115000"/>
              </a:lnSpc>
              <a:spcBef>
                <a:spcPts val="0"/>
              </a:spcBef>
              <a:buClr>
                <a:schemeClr val="dk1"/>
              </a:buClr>
              <a:buSzPts val="1100"/>
              <a:buNone/>
            </a:pPr>
            <a:r>
              <a:rPr lang="en" sz="1800" dirty="0" smtClean="0">
                <a:ea typeface="Trebuchet MS"/>
                <a:sym typeface="Trebuchet MS"/>
              </a:rPr>
              <a:t>How </a:t>
            </a:r>
            <a:r>
              <a:rPr lang="en" sz="1800" dirty="0">
                <a:ea typeface="Trebuchet MS"/>
                <a:sym typeface="Trebuchet MS"/>
              </a:rPr>
              <a:t>can we build an ecosystem of data ready colleagues?</a:t>
            </a:r>
            <a:endParaRPr lang="en-GB" sz="1800" dirty="0">
              <a:ea typeface="Trebuchet MS"/>
              <a:sym typeface="Trebuchet MS"/>
            </a:endParaRPr>
          </a:p>
          <a:p>
            <a:pPr marL="0" indent="0">
              <a:lnSpc>
                <a:spcPct val="115000"/>
              </a:lnSpc>
              <a:spcBef>
                <a:spcPts val="0"/>
              </a:spcBef>
              <a:buClr>
                <a:schemeClr val="dk1"/>
              </a:buClr>
              <a:buSzPts val="1100"/>
              <a:buNone/>
            </a:pPr>
            <a:endParaRPr sz="1800" dirty="0"/>
          </a:p>
          <a:p>
            <a:pPr marL="0" indent="0">
              <a:spcBef>
                <a:spcPts val="0"/>
              </a:spcBef>
              <a:buClr>
                <a:schemeClr val="dk1"/>
              </a:buClr>
              <a:buSzPts val="1100"/>
              <a:buNone/>
            </a:pPr>
            <a:r>
              <a:rPr lang="en" sz="1200" dirty="0">
                <a:ea typeface="Trebuchet MS"/>
                <a:sym typeface="Trebuchet MS"/>
              </a:rPr>
              <a:t>*Source: School of Data</a:t>
            </a:r>
            <a:endParaRPr sz="1200" dirty="0">
              <a:solidFill>
                <a:srgbClr val="FF0000"/>
              </a:solidFill>
              <a:ea typeface="Trebuchet MS"/>
              <a:sym typeface="Trebuchet MS"/>
            </a:endParaRPr>
          </a:p>
        </p:txBody>
      </p:sp>
      <p:pic>
        <p:nvPicPr>
          <p:cNvPr id="272" name="Shape 272" descr="Yarn by Eugen Belyakoff noun_86863_cc.png"/>
          <p:cNvPicPr preferRelativeResize="0"/>
          <p:nvPr/>
        </p:nvPicPr>
        <p:blipFill>
          <a:blip r:embed="rId3">
            <a:alphaModFix/>
          </a:blip>
          <a:stretch>
            <a:fillRect/>
          </a:stretch>
        </p:blipFill>
        <p:spPr>
          <a:xfrm>
            <a:off x="1243244" y="1928362"/>
            <a:ext cx="4272381" cy="2901279"/>
          </a:xfrm>
          <a:prstGeom prst="rect">
            <a:avLst/>
          </a:prstGeom>
          <a:noFill/>
          <a:ln>
            <a:noFill/>
          </a:ln>
        </p:spPr>
      </p:pic>
    </p:spTree>
    <p:extLst>
      <p:ext uri="{BB962C8B-B14F-4D97-AF65-F5344CB8AC3E}">
        <p14:creationId xmlns:p14="http://schemas.microsoft.com/office/powerpoint/2010/main" val="1158889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idx="4294967295"/>
          </p:nvPr>
        </p:nvSpPr>
        <p:spPr>
          <a:xfrm>
            <a:off x="1132368" y="657973"/>
            <a:ext cx="8630482" cy="734479"/>
          </a:xfrm>
          <a:prstGeom prst="rect">
            <a:avLst/>
          </a:prstGeom>
          <a:noFill/>
          <a:ln>
            <a:noFill/>
          </a:ln>
        </p:spPr>
        <p:txBody>
          <a:bodyPr spcFirstLastPara="1" vert="horz" wrap="square" lIns="106869" tIns="106869" rIns="106869" bIns="106869" rtlCol="0" anchor="t" anchorCtr="0">
            <a:noAutofit/>
          </a:bodyPr>
          <a:lstStyle/>
          <a:p>
            <a:pPr algn="ctr">
              <a:spcBef>
                <a:spcPts val="0"/>
              </a:spcBef>
              <a:buClr>
                <a:schemeClr val="dk1"/>
              </a:buClr>
            </a:pPr>
            <a:r>
              <a:rPr lang="en" sz="2400" dirty="0">
                <a:solidFill>
                  <a:srgbClr val="EE3224"/>
                </a:solidFill>
                <a:ea typeface="Arvo"/>
                <a:sym typeface="Arvo"/>
              </a:rPr>
              <a:t>What does data literacy mean for me?</a:t>
            </a:r>
            <a:endParaRPr sz="2400" dirty="0">
              <a:solidFill>
                <a:srgbClr val="EE3224"/>
              </a:solidFill>
              <a:ea typeface="Arvo"/>
              <a:sym typeface="Arvo"/>
            </a:endParaRPr>
          </a:p>
        </p:txBody>
      </p:sp>
      <p:graphicFrame>
        <p:nvGraphicFramePr>
          <p:cNvPr id="278" name="Shape 278"/>
          <p:cNvGraphicFramePr/>
          <p:nvPr>
            <p:extLst>
              <p:ext uri="{D42A27DB-BD31-4B8C-83A1-F6EECF244321}">
                <p14:modId xmlns:p14="http://schemas.microsoft.com/office/powerpoint/2010/main" val="2320507728"/>
              </p:ext>
            </p:extLst>
          </p:nvPr>
        </p:nvGraphicFramePr>
        <p:xfrm>
          <a:off x="1117065" y="1423056"/>
          <a:ext cx="8496835" cy="4698901"/>
        </p:xfrm>
        <a:graphic>
          <a:graphicData uri="http://schemas.openxmlformats.org/drawingml/2006/table">
            <a:tbl>
              <a:tblPr>
                <a:noFill/>
                <a:effectLst/>
              </a:tblPr>
              <a:tblGrid>
                <a:gridCol w="2866960">
                  <a:extLst>
                    <a:ext uri="{9D8B030D-6E8A-4147-A177-3AD203B41FA5}">
                      <a16:colId xmlns:a16="http://schemas.microsoft.com/office/drawing/2014/main" xmlns="" val="20000"/>
                    </a:ext>
                  </a:extLst>
                </a:gridCol>
                <a:gridCol w="5629875">
                  <a:extLst>
                    <a:ext uri="{9D8B030D-6E8A-4147-A177-3AD203B41FA5}">
                      <a16:colId xmlns:a16="http://schemas.microsoft.com/office/drawing/2014/main" xmlns="" val="20001"/>
                    </a:ext>
                  </a:extLst>
                </a:gridCol>
              </a:tblGrid>
              <a:tr h="673273">
                <a:tc>
                  <a:txBody>
                    <a:bodyPr/>
                    <a:lstStyle/>
                    <a:p>
                      <a:pPr marL="0" marR="0" lvl="0" indent="92075" algn="l" rtl="0">
                        <a:lnSpc>
                          <a:spcPct val="100000"/>
                        </a:lnSpc>
                        <a:spcBef>
                          <a:spcPts val="0"/>
                        </a:spcBef>
                        <a:spcAft>
                          <a:spcPts val="0"/>
                        </a:spcAft>
                        <a:buClr>
                          <a:srgbClr val="000000"/>
                        </a:buClr>
                        <a:buFont typeface="Arial"/>
                        <a:buNone/>
                      </a:pPr>
                      <a:r>
                        <a:rPr lang="en" sz="1800" b="1" u="none" strike="noStrike" cap="none" dirty="0">
                          <a:latin typeface="Arial"/>
                          <a:ea typeface="Trebuchet MS"/>
                          <a:cs typeface="Arial"/>
                          <a:sym typeface="Trebuchet MS"/>
                        </a:rPr>
                        <a:t>Role</a:t>
                      </a:r>
                      <a:endParaRPr sz="1800" dirty="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b="1" u="none" strike="noStrike" cap="none">
                          <a:latin typeface="Arial"/>
                          <a:ea typeface="Trebuchet MS"/>
                          <a:cs typeface="Arial"/>
                          <a:sym typeface="Trebuchet MS"/>
                        </a:rPr>
                        <a:t>Task</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xmlns="" val="10000"/>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IM/Operations/</a:t>
                      </a:r>
                      <a:r>
                        <a:rPr lang="en" sz="1800" u="none" strike="noStrike" cap="none" dirty="0">
                          <a:solidFill>
                            <a:schemeClr val="dk1"/>
                          </a:solidFill>
                          <a:latin typeface="Arial"/>
                          <a:ea typeface="Trebuchet MS"/>
                          <a:cs typeface="Arial"/>
                          <a:sym typeface="Trebuchet MS"/>
                        </a:rPr>
                        <a:t>PMER/Health</a:t>
                      </a:r>
                      <a:endParaRPr sz="1800" dirty="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Deliver projects with information products/</a:t>
                      </a:r>
                      <a:r>
                        <a:rPr lang="en" sz="1800" u="none" strike="noStrike" cap="none" dirty="0">
                          <a:solidFill>
                            <a:schemeClr val="dk1"/>
                          </a:solidFill>
                          <a:latin typeface="Arial"/>
                          <a:ea typeface="Trebuchet MS"/>
                          <a:cs typeface="Arial"/>
                          <a:sym typeface="Trebuchet MS"/>
                        </a:rPr>
                        <a:t>Assess project and programme delivery</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xmlns="" val="10001"/>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Marketing</a:t>
                      </a:r>
                      <a:endParaRPr sz="180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Communications</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Excellent data/analysis, narrative for storytelling, </a:t>
                      </a:r>
                      <a:endParaRPr lang="en-GB" sz="1800" u="none" strike="noStrike" cap="none" dirty="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GB" sz="1800" u="none" strike="noStrike" cap="none" dirty="0">
                          <a:latin typeface="Arial"/>
                          <a:ea typeface="Trebuchet MS"/>
                          <a:cs typeface="Arial"/>
                          <a:sym typeface="Trebuchet MS"/>
                        </a:rPr>
                        <a:t>B</a:t>
                      </a:r>
                      <a:r>
                        <a:rPr lang="en" sz="1800" u="none" strike="noStrike" cap="none" dirty="0">
                          <a:latin typeface="Arial"/>
                          <a:ea typeface="Trebuchet MS"/>
                          <a:cs typeface="Arial"/>
                          <a:sym typeface="Trebuchet MS"/>
                        </a:rPr>
                        <a:t>rand and fundraising</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xmlns="" val="10002"/>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IT</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Assess and support data products/tools, provide</a:t>
                      </a:r>
                      <a:endParaRPr lang="en-GB" sz="1800" u="none" strike="noStrike" cap="none" dirty="0">
                        <a:latin typeface="Arial"/>
                        <a:ea typeface="Trebuchet MS"/>
                        <a:cs typeface="Arial"/>
                        <a:sym typeface="Trebuchet MS"/>
                      </a:endParaRPr>
                    </a:p>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infrastructure</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xmlns="" val="10003"/>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Training</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Provide e-learning, workshops and technical training</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xmlns="" val="10004"/>
                  </a:ext>
                </a:extLst>
              </a:tr>
              <a:tr h="712541">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Manager</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Strategic planning, staff development, organization development</a:t>
                      </a:r>
                      <a:endParaRPr sz="180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xmlns="" val="10005"/>
                  </a:ext>
                </a:extLst>
              </a:tr>
              <a:tr h="463139">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a:latin typeface="Arial"/>
                          <a:ea typeface="Trebuchet MS"/>
                          <a:cs typeface="Arial"/>
                          <a:sym typeface="Trebuchet MS"/>
                        </a:rPr>
                        <a:t>Community served</a:t>
                      </a:r>
                      <a:endParaRPr sz="1800">
                        <a:latin typeface="Arial"/>
                        <a:ea typeface="Trebuchet MS"/>
                        <a:cs typeface="Arial"/>
                        <a:sym typeface="Trebuchet MS"/>
                      </a:endParaRPr>
                    </a:p>
                  </a:txBody>
                  <a:tcPr marL="106869" marR="106869" marT="106869" marB="106869">
                    <a:solidFill>
                      <a:schemeClr val="bg1"/>
                    </a:solidFill>
                  </a:tcPr>
                </a:tc>
                <a:tc>
                  <a:txBody>
                    <a:bodyPr/>
                    <a:lstStyle/>
                    <a:p>
                      <a:pPr marL="0" marR="0" lvl="0" indent="0" algn="l" rtl="0">
                        <a:lnSpc>
                          <a:spcPct val="100000"/>
                        </a:lnSpc>
                        <a:spcBef>
                          <a:spcPts val="0"/>
                        </a:spcBef>
                        <a:spcAft>
                          <a:spcPts val="0"/>
                        </a:spcAft>
                        <a:buClr>
                          <a:srgbClr val="000000"/>
                        </a:buClr>
                        <a:buFont typeface="Arial"/>
                        <a:buNone/>
                      </a:pPr>
                      <a:r>
                        <a:rPr lang="en" sz="1800" u="none" strike="noStrike" cap="none" dirty="0">
                          <a:latin typeface="Arial"/>
                          <a:ea typeface="Trebuchet MS"/>
                          <a:cs typeface="Arial"/>
                          <a:sym typeface="Trebuchet MS"/>
                        </a:rPr>
                        <a:t>Provide data, obtain help/services, get feedback</a:t>
                      </a:r>
                      <a:endParaRPr sz="1800" dirty="0">
                        <a:latin typeface="Arial"/>
                        <a:ea typeface="Trebuchet MS"/>
                        <a:cs typeface="Arial"/>
                        <a:sym typeface="Trebuchet MS"/>
                      </a:endParaRPr>
                    </a:p>
                  </a:txBody>
                  <a:tcPr marL="106869" marR="106869" marT="106869" marB="106869">
                    <a:solidFill>
                      <a:schemeClr val="bg1"/>
                    </a:solidFill>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1347085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284" name="Shape 284"/>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pic>
        <p:nvPicPr>
          <p:cNvPr id="285" name="Shape 285" descr="Thinking by Yamini Ahluwalia, noun_60299_cc.png"/>
          <p:cNvPicPr preferRelativeResize="0"/>
          <p:nvPr/>
        </p:nvPicPr>
        <p:blipFill rotWithShape="1">
          <a:blip r:embed="rId3">
            <a:alphaModFix/>
          </a:blip>
          <a:srcRect/>
          <a:stretch/>
        </p:blipFill>
        <p:spPr>
          <a:xfrm>
            <a:off x="1075464" y="2128695"/>
            <a:ext cx="3714372" cy="2924998"/>
          </a:xfrm>
          <a:prstGeom prst="rect">
            <a:avLst/>
          </a:prstGeom>
          <a:noFill/>
          <a:ln>
            <a:noFill/>
          </a:ln>
        </p:spPr>
      </p:pic>
      <p:sp>
        <p:nvSpPr>
          <p:cNvPr id="286" name="Shape 286"/>
          <p:cNvSpPr txBox="1"/>
          <p:nvPr/>
        </p:nvSpPr>
        <p:spPr>
          <a:xfrm>
            <a:off x="5627165" y="2247900"/>
            <a:ext cx="4288430" cy="3134757"/>
          </a:xfrm>
          <a:prstGeom prst="rect">
            <a:avLst/>
          </a:prstGeom>
          <a:noFill/>
          <a:ln>
            <a:noFill/>
          </a:ln>
        </p:spPr>
        <p:txBody>
          <a:bodyPr spcFirstLastPara="1" wrap="square" lIns="106869" tIns="106869" rIns="106869" bIns="106869" anchor="t" anchorCtr="0">
            <a:noAutofit/>
          </a:bodyPr>
          <a:lstStyle/>
          <a:p>
            <a:pPr>
              <a:buClr>
                <a:srgbClr val="000000"/>
              </a:buClr>
            </a:pPr>
            <a:endParaRPr sz="2400" dirty="0">
              <a:solidFill>
                <a:srgbClr val="000000"/>
              </a:solidFill>
              <a:latin typeface="Arial"/>
              <a:ea typeface="Trebuchet MS"/>
              <a:cs typeface="Arial"/>
              <a:sym typeface="Trebuchet MS"/>
            </a:endParaRPr>
          </a:p>
          <a:p>
            <a:pPr marL="534421" indent="-400816">
              <a:buClr>
                <a:schemeClr val="dk1"/>
              </a:buClr>
              <a:buSzPts val="1800"/>
              <a:buFont typeface="Trebuchet MS"/>
              <a:buChar char="●"/>
            </a:pPr>
            <a:r>
              <a:rPr lang="en" sz="2400" dirty="0">
                <a:solidFill>
                  <a:schemeClr val="dk1"/>
                </a:solidFill>
                <a:latin typeface="Arial"/>
                <a:ea typeface="Trebuchet MS"/>
                <a:cs typeface="Arial"/>
                <a:sym typeface="Trebuchet MS"/>
              </a:rPr>
              <a:t>Teamwork / Collaboration</a:t>
            </a:r>
            <a:endParaRPr sz="2400" dirty="0">
              <a:solidFill>
                <a:schemeClr val="dk1"/>
              </a:solidFill>
              <a:latin typeface="Arial"/>
              <a:ea typeface="Trebuchet MS"/>
              <a:cs typeface="Arial"/>
              <a:sym typeface="Trebuchet MS"/>
            </a:endParaRPr>
          </a:p>
          <a:p>
            <a:pPr marL="534421" indent="-400816">
              <a:buClr>
                <a:srgbClr val="000000"/>
              </a:buClr>
              <a:buSzPts val="1800"/>
              <a:buFont typeface="Trebuchet MS"/>
              <a:buChar char="●"/>
            </a:pPr>
            <a:r>
              <a:rPr lang="en" sz="2400" dirty="0">
                <a:solidFill>
                  <a:srgbClr val="000000"/>
                </a:solidFill>
                <a:latin typeface="Arial"/>
                <a:ea typeface="Trebuchet MS"/>
                <a:cs typeface="Arial"/>
                <a:sym typeface="Trebuchet MS"/>
              </a:rPr>
              <a:t>Increased Accountability/Transparency</a:t>
            </a:r>
            <a:endParaRPr sz="2400" dirty="0">
              <a:latin typeface="Arial"/>
              <a:ea typeface="Trebuchet MS"/>
              <a:cs typeface="Arial"/>
              <a:sym typeface="Trebuchet MS"/>
            </a:endParaRPr>
          </a:p>
          <a:p>
            <a:pPr marL="534421" indent="-400816">
              <a:buClr>
                <a:srgbClr val="000000"/>
              </a:buClr>
              <a:buSzPts val="1800"/>
              <a:buFont typeface="Trebuchet MS"/>
              <a:buChar char="●"/>
            </a:pPr>
            <a:r>
              <a:rPr lang="en" sz="2400" dirty="0">
                <a:solidFill>
                  <a:srgbClr val="000000"/>
                </a:solidFill>
                <a:latin typeface="Arial"/>
                <a:ea typeface="Trebuchet MS"/>
                <a:cs typeface="Arial"/>
                <a:sym typeface="Trebuchet MS"/>
              </a:rPr>
              <a:t>Organizational Effectiveness (reuse, decrease of duplication)</a:t>
            </a:r>
            <a:endParaRPr sz="2400" dirty="0">
              <a:latin typeface="Arial"/>
              <a:ea typeface="Trebuchet MS"/>
              <a:cs typeface="Arial"/>
              <a:sym typeface="Trebuchet MS"/>
            </a:endParaRPr>
          </a:p>
          <a:p>
            <a:pPr marL="534421" indent="-400816">
              <a:buClr>
                <a:srgbClr val="000000"/>
              </a:buClr>
              <a:buSzPts val="1800"/>
              <a:buFont typeface="Trebuchet MS"/>
              <a:buChar char="●"/>
            </a:pPr>
            <a:r>
              <a:rPr lang="en" sz="2400" dirty="0">
                <a:solidFill>
                  <a:srgbClr val="000000"/>
                </a:solidFill>
                <a:latin typeface="Arial"/>
                <a:ea typeface="Trebuchet MS"/>
                <a:cs typeface="Arial"/>
                <a:sym typeface="Trebuchet MS"/>
              </a:rPr>
              <a:t>Financial improvements</a:t>
            </a:r>
            <a:endParaRPr sz="2400" dirty="0">
              <a:latin typeface="Arial"/>
              <a:ea typeface="Trebuchet MS"/>
              <a:cs typeface="Arial"/>
              <a:sym typeface="Trebuchet MS"/>
            </a:endParaRPr>
          </a:p>
          <a:p>
            <a:pPr marL="534421" indent="-400816">
              <a:buClr>
                <a:srgbClr val="000000"/>
              </a:buClr>
              <a:buSzPts val="1800"/>
              <a:buFont typeface="Trebuchet MS"/>
              <a:buChar char="●"/>
            </a:pPr>
            <a:r>
              <a:rPr lang="en" sz="2400" dirty="0">
                <a:solidFill>
                  <a:srgbClr val="000000"/>
                </a:solidFill>
                <a:latin typeface="Arial"/>
                <a:ea typeface="Trebuchet MS"/>
                <a:cs typeface="Arial"/>
                <a:sym typeface="Trebuchet MS"/>
              </a:rPr>
              <a:t>Competencies / Skills</a:t>
            </a:r>
            <a:endParaRPr sz="2400" dirty="0">
              <a:latin typeface="Arial"/>
              <a:ea typeface="Trebuchet MS"/>
              <a:cs typeface="Arial"/>
              <a:sym typeface="Trebuchet MS"/>
            </a:endParaRPr>
          </a:p>
          <a:p>
            <a:pPr>
              <a:buClr>
                <a:srgbClr val="000000"/>
              </a:buClr>
            </a:pPr>
            <a:endParaRPr sz="1800" dirty="0">
              <a:solidFill>
                <a:srgbClr val="000000"/>
              </a:solidFill>
              <a:latin typeface="Arial"/>
              <a:ea typeface="Arial"/>
              <a:cs typeface="Arial"/>
              <a:sym typeface="Arial"/>
            </a:endParaRPr>
          </a:p>
        </p:txBody>
      </p:sp>
      <p:sp>
        <p:nvSpPr>
          <p:cNvPr id="287" name="Shape 287"/>
          <p:cNvSpPr txBox="1">
            <a:spLocks noGrp="1"/>
          </p:cNvSpPr>
          <p:nvPr>
            <p:ph type="title" idx="4294967295"/>
          </p:nvPr>
        </p:nvSpPr>
        <p:spPr>
          <a:xfrm>
            <a:off x="863601" y="1022458"/>
            <a:ext cx="9271000" cy="669443"/>
          </a:xfrm>
          <a:prstGeom prst="rect">
            <a:avLst/>
          </a:prstGeom>
          <a:noFill/>
          <a:ln>
            <a:noFill/>
          </a:ln>
        </p:spPr>
        <p:txBody>
          <a:bodyPr spcFirstLastPara="1" vert="horz" wrap="square" lIns="106869" tIns="106869" rIns="106869" bIns="106869" rtlCol="0" anchor="t" anchorCtr="0">
            <a:noAutofit/>
          </a:bodyPr>
          <a:lstStyle/>
          <a:p>
            <a:pPr algn="ctr">
              <a:spcBef>
                <a:spcPts val="0"/>
              </a:spcBef>
              <a:buClr>
                <a:schemeClr val="dk1"/>
              </a:buClr>
            </a:pPr>
            <a:r>
              <a:rPr lang="en" sz="3000" dirty="0">
                <a:solidFill>
                  <a:srgbClr val="EE3224"/>
                </a:solidFill>
                <a:ea typeface="Arvo"/>
                <a:sym typeface="Arvo"/>
              </a:rPr>
              <a:t>Potential benefits of focusing on Data literacy</a:t>
            </a:r>
            <a:br>
              <a:rPr lang="en" sz="3000" dirty="0">
                <a:solidFill>
                  <a:srgbClr val="EE3224"/>
                </a:solidFill>
                <a:ea typeface="Arvo"/>
                <a:sym typeface="Arvo"/>
              </a:rPr>
            </a:br>
            <a:endParaRPr sz="3000" dirty="0">
              <a:solidFill>
                <a:srgbClr val="EE3224"/>
              </a:solidFill>
              <a:ea typeface="Arvo"/>
              <a:sym typeface="Arvo"/>
            </a:endParaRPr>
          </a:p>
        </p:txBody>
      </p:sp>
    </p:spTree>
    <p:extLst>
      <p:ext uri="{BB962C8B-B14F-4D97-AF65-F5344CB8AC3E}">
        <p14:creationId xmlns:p14="http://schemas.microsoft.com/office/powerpoint/2010/main" val="19673791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Presentation3" id="{C0EA35E1-6B42-B04C-A84E-E0874323D2E8}" vid="{BE7658BC-F760-5645-8AE0-B8C165C1B9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139</TotalTime>
  <Words>1626</Words>
  <Application>Microsoft Macintosh PowerPoint</Application>
  <PresentationFormat>Custom</PresentationFormat>
  <Paragraphs>231</Paragraphs>
  <Slides>18</Slides>
  <Notes>16</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Why Data Matters</vt:lpstr>
      <vt:lpstr>PowerPoint Presentation</vt:lpstr>
      <vt:lpstr>PowerPoint Presentation</vt:lpstr>
      <vt:lpstr>PowerPoint Presentation</vt:lpstr>
      <vt:lpstr>PowerPoint Presentation</vt:lpstr>
      <vt:lpstr>Data-literate is not the same as data-skilled</vt:lpstr>
      <vt:lpstr>What is Data Literacy?</vt:lpstr>
      <vt:lpstr>What does data literacy mean for me?</vt:lpstr>
      <vt:lpstr>Potential benefits of focusing on Data literacy </vt:lpstr>
      <vt:lpstr>How can we prove “Data Readiness?”</vt:lpstr>
      <vt:lpstr>PowerPoint Presentation</vt:lpstr>
      <vt:lpstr>Humanitarian Data Teams: Supporting Skills</vt:lpstr>
      <vt:lpstr>Humanitarian Data Teams: Technical Skills</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Data?</dc:title>
  <dc:subject/>
  <dc:creator>Heather Leson</dc:creator>
  <cp:keywords/>
  <dc:description/>
  <cp:lastModifiedBy>Heather Leson</cp:lastModifiedBy>
  <cp:revision>29</cp:revision>
  <dcterms:created xsi:type="dcterms:W3CDTF">2018-05-03T16:30:31Z</dcterms:created>
  <dcterms:modified xsi:type="dcterms:W3CDTF">2018-06-27T19:01:09Z</dcterms:modified>
  <cp:category/>
</cp:coreProperties>
</file>