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autoCompressPictures="0">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0688638" cy="7562850"/>
  <p:notesSz cx="9144000" cy="6858000"/>
  <p:defaultTextStyle>
    <a:defPPr>
      <a:defRPr lang="en-US"/>
    </a:defPPr>
    <a:lvl1pPr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1400" indent="-127000"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4388" indent="-255588"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74" autoAdjust="0"/>
  </p:normalViewPr>
  <p:slideViewPr>
    <p:cSldViewPr snapToGrid="0" snapToObjects="1">
      <p:cViewPr varScale="1">
        <p:scale>
          <a:sx n="112" d="100"/>
          <a:sy n="112" d="100"/>
        </p:scale>
        <p:origin x="164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EA06F4-4CB7-7642-A7F9-29F051634BB9}"/>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defTabSz="521437"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87A92AC3-28B0-8744-AD60-D19697AFB940}"/>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defTabSz="521437" eaLnBrk="1" fontAlgn="auto" hangingPunct="1">
              <a:spcBef>
                <a:spcPts val="0"/>
              </a:spcBef>
              <a:spcAft>
                <a:spcPts val="0"/>
              </a:spcAft>
              <a:defRPr sz="1200">
                <a:latin typeface="+mn-lt"/>
              </a:defRPr>
            </a:lvl1pPr>
          </a:lstStyle>
          <a:p>
            <a:pPr>
              <a:defRPr/>
            </a:pPr>
            <a:fld id="{CA060EC8-D2E4-BC4D-B22A-C217FAF9FB50}" type="datetimeFigureOut">
              <a:rPr lang="en-US"/>
              <a:pPr>
                <a:defRPr/>
              </a:pPr>
              <a:t>6/7/18</a:t>
            </a:fld>
            <a:endParaRPr lang="en-US"/>
          </a:p>
        </p:txBody>
      </p:sp>
      <p:sp>
        <p:nvSpPr>
          <p:cNvPr id="4" name="Slide Image Placeholder 3">
            <a:extLst>
              <a:ext uri="{FF2B5EF4-FFF2-40B4-BE49-F238E27FC236}">
                <a16:creationId xmlns:a16="http://schemas.microsoft.com/office/drawing/2014/main" id="{021032BB-9C9B-6E40-936D-1BD6242EB8FF}"/>
              </a:ext>
            </a:extLst>
          </p:cNvPr>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F0EB4CBB-1FD6-AB4D-AE9F-E23F33FF8F7D}"/>
              </a:ext>
            </a:extLst>
          </p:cNvPr>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9439E199-56C9-4E4C-9F8A-601D8143704E}"/>
              </a:ext>
            </a:extLst>
          </p:cNvPr>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defTabSz="521437"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1A8C96B7-80E1-FF4E-B7C3-33E4A044F741}"/>
              </a:ext>
            </a:extLst>
          </p:cNvPr>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defTabSz="521437" eaLnBrk="1" fontAlgn="auto" hangingPunct="1">
              <a:spcBef>
                <a:spcPts val="0"/>
              </a:spcBef>
              <a:spcAft>
                <a:spcPts val="0"/>
              </a:spcAft>
              <a:defRPr sz="1200">
                <a:latin typeface="+mn-lt"/>
              </a:defRPr>
            </a:lvl1pPr>
          </a:lstStyle>
          <a:p>
            <a:pPr>
              <a:defRPr/>
            </a:pPr>
            <a:fld id="{5481777A-A9A7-064A-ACE3-3B9B2C63D53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520700" rtl="0" eaLnBrk="0" fontAlgn="base" hangingPunct="0">
      <a:spcBef>
        <a:spcPct val="30000"/>
      </a:spcBef>
      <a:spcAft>
        <a:spcPct val="0"/>
      </a:spcAft>
      <a:defRPr sz="1400" kern="1200">
        <a:solidFill>
          <a:schemeClr val="tx1"/>
        </a:solidFill>
        <a:latin typeface="+mn-lt"/>
        <a:ea typeface="+mn-ea"/>
        <a:cs typeface="+mn-cs"/>
      </a:defRPr>
    </a:lvl1pPr>
    <a:lvl2pPr marL="520700" algn="l" defTabSz="520700" rtl="0" eaLnBrk="0" fontAlgn="base" hangingPunct="0">
      <a:spcBef>
        <a:spcPct val="30000"/>
      </a:spcBef>
      <a:spcAft>
        <a:spcPct val="0"/>
      </a:spcAft>
      <a:defRPr sz="1400" kern="1200">
        <a:solidFill>
          <a:schemeClr val="tx1"/>
        </a:solidFill>
        <a:latin typeface="+mn-lt"/>
        <a:ea typeface="+mn-ea"/>
        <a:cs typeface="+mn-cs"/>
      </a:defRPr>
    </a:lvl2pPr>
    <a:lvl3pPr marL="1041400" algn="l" defTabSz="520700" rtl="0" eaLnBrk="0" fontAlgn="base" hangingPunct="0">
      <a:spcBef>
        <a:spcPct val="30000"/>
      </a:spcBef>
      <a:spcAft>
        <a:spcPct val="0"/>
      </a:spcAft>
      <a:defRPr sz="1400" kern="1200">
        <a:solidFill>
          <a:schemeClr val="tx1"/>
        </a:solidFill>
        <a:latin typeface="+mn-lt"/>
        <a:ea typeface="+mn-ea"/>
        <a:cs typeface="+mn-cs"/>
      </a:defRPr>
    </a:lvl3pPr>
    <a:lvl4pPr marL="1563688" algn="l" defTabSz="520700" rtl="0" eaLnBrk="0" fontAlgn="base" hangingPunct="0">
      <a:spcBef>
        <a:spcPct val="30000"/>
      </a:spcBef>
      <a:spcAft>
        <a:spcPct val="0"/>
      </a:spcAft>
      <a:defRPr sz="1400" kern="1200">
        <a:solidFill>
          <a:schemeClr val="tx1"/>
        </a:solidFill>
        <a:latin typeface="+mn-lt"/>
        <a:ea typeface="+mn-ea"/>
        <a:cs typeface="+mn-cs"/>
      </a:defRPr>
    </a:lvl4pPr>
    <a:lvl5pPr marL="2084388" algn="l" defTabSz="520700" rtl="0" eaLnBrk="0" fontAlgn="base" hangingPunct="0">
      <a:spcBef>
        <a:spcPct val="30000"/>
      </a:spcBef>
      <a:spcAft>
        <a:spcPct val="0"/>
      </a:spcAft>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maxpixel.freegreatpictur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www.fabriders.net/databasics/" TargetMode="External"/><Relationship Id="rId4" Type="http://schemas.openxmlformats.org/officeDocument/2006/relationships/hyperlink" Target="http://schoolofdata.org/2016/01/08/research-results-part-1-defining-data-literacy/"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thenounproject.com/yaminiahluwalia"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9457" name="Shape 213">
            <a:extLst>
              <a:ext uri="{FF2B5EF4-FFF2-40B4-BE49-F238E27FC236}">
                <a16:creationId xmlns:a16="http://schemas.microsoft.com/office/drawing/2014/main" id="{00559435-48B6-5E4F-A50E-14DCB5694783}"/>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19458" name="Shape 214">
            <a:extLst>
              <a:ext uri="{FF2B5EF4-FFF2-40B4-BE49-F238E27FC236}">
                <a16:creationId xmlns:a16="http://schemas.microsoft.com/office/drawing/2014/main" id="{D6D8528C-2949-B84C-A5DC-B2444307474C}"/>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fr-FR" altLang="en-US">
                <a:solidFill>
                  <a:srgbClr val="000000"/>
                </a:solidFill>
              </a:rPr>
              <a:t> </a:t>
            </a:r>
          </a:p>
          <a:p>
            <a:pPr eaLnBrk="1" hangingPunct="1">
              <a:spcBef>
                <a:spcPct val="0"/>
              </a:spcBef>
            </a:pPr>
            <a:endParaRPr lang="fr-FR" altLang="en-US">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7889" name="Shape 290">
            <a:extLst>
              <a:ext uri="{FF2B5EF4-FFF2-40B4-BE49-F238E27FC236}">
                <a16:creationId xmlns:a16="http://schemas.microsoft.com/office/drawing/2014/main" id="{E4965396-84BF-FA4B-ABDB-F27F824C2150}"/>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7890" name="Shape 291">
            <a:extLst>
              <a:ext uri="{FF2B5EF4-FFF2-40B4-BE49-F238E27FC236}">
                <a16:creationId xmlns:a16="http://schemas.microsoft.com/office/drawing/2014/main" id="{F9649952-CAF8-D444-A054-1E09EDE18C04}"/>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fr-FR" altLang="en-US"/>
              <a:t>C’est en ces termes que la plupart des gestionnaires de l’information, des entreprises de technologie et des spécialistes des données ont tendance à parler des données. C’est souvent très technique. La School of Data a créé des formations et des programmes d’apprentissage autour de ces tâches. La plupart d’entre vous menez certaines de ces étapes dans votre travail. Comment pouvons-nous développer ces aptitudes ? Quelles sont nos variables? Qu’est-ce que cela signifie réellement d’avoir des ‘connaissances des données’ ? Quelles sont les compétences non techniques ou les préalables pour être un programme ou une organisation orientés données qui connaît le succès ?</a:t>
            </a:r>
          </a:p>
          <a:p>
            <a:pPr eaLnBrk="1" hangingPunct="1">
              <a:spcBef>
                <a:spcPct val="0"/>
              </a:spcBef>
            </a:pPr>
            <a:r>
              <a:rPr lang="fr-FR" altLang="en-US"/>
              <a:t>Vidéo sur l’analyse de données https://www.youtube.com/watch?v=zudjklgBFus</a:t>
            </a:r>
          </a:p>
          <a:p>
            <a:pPr eaLnBrk="1" hangingPunct="1">
              <a:spcBef>
                <a:spcPct val="0"/>
              </a:spcBef>
            </a:pPr>
            <a:r>
              <a:rPr lang="fr-FR" altLang="en-US"/>
              <a:t>Source graphique: School of Data  http://schoolofdata.org/</a:t>
            </a:r>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9937" name="Shape 296">
            <a:extLst>
              <a:ext uri="{FF2B5EF4-FFF2-40B4-BE49-F238E27FC236}">
                <a16:creationId xmlns:a16="http://schemas.microsoft.com/office/drawing/2014/main" id="{53FB395F-D25C-3C49-86FC-7FAF991F2FD5}"/>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39938" name="Shape 297">
            <a:extLst>
              <a:ext uri="{FF2B5EF4-FFF2-40B4-BE49-F238E27FC236}">
                <a16:creationId xmlns:a16="http://schemas.microsoft.com/office/drawing/2014/main" id="{435D34BC-5ABB-1347-9928-781668EE1547}"/>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defTabSz="457200" eaLnBrk="1" hangingPunct="1">
              <a:spcBef>
                <a:spcPct val="0"/>
              </a:spcBef>
              <a:buClr>
                <a:srgbClr val="000000"/>
              </a:buClr>
              <a:buSzPct val="25000"/>
            </a:pPr>
            <a:r>
              <a:rPr lang="en-US" altLang="en-US" sz="1100">
                <a:solidFill>
                  <a:srgbClr val="000000"/>
                </a:solidFill>
                <a:cs typeface="Arial" panose="020B0604020202020204" pitchFamily="34" charset="0"/>
                <a:sym typeface="Arial" panose="020B0604020202020204" pitchFamily="34" charset="0"/>
              </a:rPr>
              <a:t>Qu’est-ce que cela va m’apporter? La préparation aux données et l’utilisation des données sont aussi diverses que tous les rôles ici. Comment pouvons-nous équilibrer tous ces besoins? </a:t>
            </a:r>
          </a:p>
          <a:p>
            <a:pPr defTabSz="457200"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defTabSz="457200" eaLnBrk="1" hangingPunct="1">
              <a:spcBef>
                <a:spcPct val="0"/>
              </a:spcBef>
              <a:buClr>
                <a:srgbClr val="000000"/>
              </a:buClr>
              <a:buSzPct val="25000"/>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via Noun Project </a:t>
            </a: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3"/>
              </a:rPr>
              <a:t>Yamini Ahluwalia</a:t>
            </a: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GB</a:t>
            </a:r>
          </a:p>
          <a:p>
            <a:pPr defTabSz="457200"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985" name="Shape 305">
            <a:extLst>
              <a:ext uri="{FF2B5EF4-FFF2-40B4-BE49-F238E27FC236}">
                <a16:creationId xmlns:a16="http://schemas.microsoft.com/office/drawing/2014/main" id="{9EDDEB96-8CE8-8144-8826-D3DD22C8C17B}"/>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41986" name="Shape 306">
            <a:extLst>
              <a:ext uri="{FF2B5EF4-FFF2-40B4-BE49-F238E27FC236}">
                <a16:creationId xmlns:a16="http://schemas.microsoft.com/office/drawing/2014/main" id="{A5107D1E-83B7-164A-BB03-CDCCD25DB352}"/>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buSzPct val="25000"/>
            </a:pPr>
            <a:r>
              <a:rPr lang="fr-FR" altLang="en-US" sz="1100"/>
              <a:t>Il y a plusieurs types de compétences pour les équipes chargées des données. Comme le montre cette diapositive, les possibilités d’adaptation des activités de littératie des données sur cette base son vastes. On peut renforcer la confiance des personnes dans les aptitudes à se connecter à des éléments du travail axé sur les données et de la littératie des données en soulignant que nous avons besoin de l’ensemble de ces compétences diverses pour améliorer l’organisation. La diapositive est un contenu modifié tiré de Maarten van der Veen, 510 – Croix-Rouge néerlandaise</a:t>
            </a: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4033" name="Shape 319">
            <a:extLst>
              <a:ext uri="{FF2B5EF4-FFF2-40B4-BE49-F238E27FC236}">
                <a16:creationId xmlns:a16="http://schemas.microsoft.com/office/drawing/2014/main" id="{779C2663-D30C-504A-9A52-DF4E15D4C927}"/>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44034" name="Shape 320">
            <a:extLst>
              <a:ext uri="{FF2B5EF4-FFF2-40B4-BE49-F238E27FC236}">
                <a16:creationId xmlns:a16="http://schemas.microsoft.com/office/drawing/2014/main" id="{73AD512D-5CFB-0D40-8BA2-13BBC0123EDB}"/>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buSzPct val="25000"/>
            </a:pPr>
            <a:r>
              <a:rPr lang="fr-FR" altLang="en-US" sz="1100"/>
              <a:t>Quand on pense à la littératie des données, on met souvent l’accent sur les aspects plus techniques comme ceux-ci. De fait, ils sont importants et présentent des possibilités. Certaines de ces compétences ne sont pas courantes dans les organisations humanitaires. Ainsi, la clé pour leur renforcement, c’est de s’engager auprès des partenaires des milieux d’affaires, universitaires et techniques. La diapositive est du contenu modifié tiré de Maarten van der Veen, 510 – Croix-Rouge néerlandaise</a:t>
            </a: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6081" name="Shape 335">
            <a:extLst>
              <a:ext uri="{FF2B5EF4-FFF2-40B4-BE49-F238E27FC236}">
                <a16:creationId xmlns:a16="http://schemas.microsoft.com/office/drawing/2014/main" id="{B6EC8B47-4382-6742-A2C5-E8E99566B3BF}"/>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36" name="Shape 336">
            <a:extLst>
              <a:ext uri="{FF2B5EF4-FFF2-40B4-BE49-F238E27FC236}">
                <a16:creationId xmlns:a16="http://schemas.microsoft.com/office/drawing/2014/main" id="{23E5799E-9C54-BF43-A852-2DF1ABCE547D}"/>
              </a:ext>
            </a:extLst>
          </p:cNvPr>
          <p:cNvSpPr txBox="1">
            <a:spLocks noGrp="1"/>
          </p:cNvSpPr>
          <p:nvPr>
            <p:ph type="body" idx="1"/>
          </p:nvPr>
        </p:nvSpPr>
        <p:spPr>
          <a:xfrm>
            <a:off x="685800" y="4343400"/>
            <a:ext cx="5486400" cy="4114800"/>
          </a:xfrm>
        </p:spPr>
        <p:txBody>
          <a:bodyPr wrap="square" lIns="91425" tIns="91425" rIns="91425" bIns="91425" anchor="t" anchorCtr="0">
            <a:noAutofit/>
          </a:bodyPr>
          <a:lstStyle/>
          <a:p>
            <a:pPr marL="228600" indent="-228600" defTabSz="521437" eaLnBrk="1" fontAlgn="auto" hangingPunct="1">
              <a:spcBef>
                <a:spcPts val="0"/>
              </a:spcBef>
              <a:spcAft>
                <a:spcPts val="0"/>
              </a:spcAft>
              <a:defRPr/>
            </a:pPr>
            <a:endParaRPr lang="fr-FR" dirty="0"/>
          </a:p>
          <a:p>
            <a:pPr marL="228600" indent="-228600" defTabSz="521437" eaLnBrk="1" fontAlgn="auto" hangingPunct="1">
              <a:spcBef>
                <a:spcPts val="0"/>
              </a:spcBef>
              <a:spcAft>
                <a:spcPts val="0"/>
              </a:spcAft>
              <a:defRPr/>
            </a:pPr>
            <a:r>
              <a:rPr lang="fr-FR" b="1" dirty="0">
                <a:solidFill>
                  <a:srgbClr val="00B0F0"/>
                </a:solidFill>
              </a:rPr>
              <a:t>1.	Connecter	</a:t>
            </a:r>
            <a:r>
              <a:rPr lang="fr-FR" dirty="0"/>
              <a:t>									</a:t>
            </a:r>
            <a:r>
              <a:rPr lang="fr-FR" b="1" dirty="0">
                <a:solidFill>
                  <a:srgbClr val="00B0F0"/>
                </a:solidFill>
              </a:rPr>
              <a:t>2. Apprendre</a:t>
            </a:r>
          </a:p>
          <a:p>
            <a:pPr marL="228600" indent="-228600" defTabSz="521437" eaLnBrk="1" fontAlgn="auto" hangingPunct="1">
              <a:spcBef>
                <a:spcPts val="0"/>
              </a:spcBef>
              <a:spcAft>
                <a:spcPts val="0"/>
              </a:spcAft>
              <a:defRPr/>
            </a:pPr>
            <a:r>
              <a:rPr lang="fr-FR" dirty="0"/>
              <a:t>Nous connectons ceux qui sont curieux 						Le programme de littératie des données</a:t>
            </a:r>
          </a:p>
          <a:p>
            <a:pPr marL="228600" indent="-228600" defTabSz="521437" eaLnBrk="1" fontAlgn="auto" hangingPunct="1">
              <a:spcBef>
                <a:spcPts val="0"/>
              </a:spcBef>
              <a:spcAft>
                <a:spcPts val="0"/>
              </a:spcAft>
              <a:defRPr/>
            </a:pPr>
            <a:r>
              <a:rPr lang="fr-FR" dirty="0"/>
              <a:t>à propos des données et ceux qui sont						crée des espaces d’apprentissage à travers	</a:t>
            </a:r>
          </a:p>
          <a:p>
            <a:pPr marL="228600" indent="-228600" defTabSz="521437" eaLnBrk="1" fontAlgn="auto" hangingPunct="1">
              <a:spcBef>
                <a:spcPts val="0"/>
              </a:spcBef>
              <a:spcAft>
                <a:spcPts val="0"/>
              </a:spcAft>
              <a:defRPr/>
            </a:pPr>
            <a:r>
              <a:rPr lang="fr-FR" dirty="0"/>
              <a:t>prêts pour les données au Secrétariat						le partage de compétences, des ateliers et des</a:t>
            </a:r>
          </a:p>
          <a:p>
            <a:pPr marL="228600" indent="-228600" defTabSz="521437" eaLnBrk="1" fontAlgn="auto" hangingPunct="1">
              <a:spcBef>
                <a:spcPts val="0"/>
              </a:spcBef>
              <a:spcAft>
                <a:spcPts val="0"/>
              </a:spcAft>
              <a:defRPr/>
            </a:pPr>
            <a:r>
              <a:rPr lang="fr-FR" dirty="0"/>
              <a:t>et dans les Sociétés nationales							</a:t>
            </a:r>
            <a:r>
              <a:rPr lang="fr-FR" dirty="0" err="1"/>
              <a:t>webinars</a:t>
            </a:r>
            <a:endParaRPr lang="fr-FR" dirty="0"/>
          </a:p>
          <a:p>
            <a:pPr marL="228600" indent="-228600" defTabSz="521437" eaLnBrk="1" fontAlgn="auto" hangingPunct="1">
              <a:spcBef>
                <a:spcPts val="0"/>
              </a:spcBef>
              <a:spcAft>
                <a:spcPts val="0"/>
              </a:spcAft>
              <a:defRPr/>
            </a:pPr>
            <a:endParaRPr lang="fr-FR" dirty="0"/>
          </a:p>
          <a:p>
            <a:pPr marL="228600" indent="-228600" defTabSz="521437" eaLnBrk="1" fontAlgn="auto" hangingPunct="1">
              <a:spcBef>
                <a:spcPts val="0"/>
              </a:spcBef>
              <a:spcAft>
                <a:spcPts val="0"/>
              </a:spcAft>
              <a:defRPr/>
            </a:pPr>
            <a:r>
              <a:rPr lang="fr-FR" b="1" dirty="0">
                <a:solidFill>
                  <a:srgbClr val="00B0F0"/>
                </a:solidFill>
              </a:rPr>
              <a:t>3.	Créer	</a:t>
            </a:r>
            <a:r>
              <a:rPr lang="fr-FR" b="1" dirty="0"/>
              <a:t>									</a:t>
            </a:r>
            <a:r>
              <a:rPr lang="fr-FR" b="1" dirty="0">
                <a:solidFill>
                  <a:srgbClr val="00B0F0"/>
                </a:solidFill>
              </a:rPr>
              <a:t>4. Mesure &amp; Impact</a:t>
            </a:r>
          </a:p>
          <a:p>
            <a:pPr marL="228600" indent="-228600" defTabSz="521437" eaLnBrk="1" fontAlgn="auto" hangingPunct="1">
              <a:spcBef>
                <a:spcPts val="0"/>
              </a:spcBef>
              <a:spcAft>
                <a:spcPts val="0"/>
              </a:spcAft>
              <a:defRPr/>
            </a:pPr>
            <a:r>
              <a:rPr lang="fr-FR" dirty="0"/>
              <a:t>Ensemble nous créons des sessions,						Nous évaluons des métriques</a:t>
            </a:r>
          </a:p>
          <a:p>
            <a:pPr marL="228600" indent="-228600" defTabSz="521437" eaLnBrk="1" fontAlgn="auto" hangingPunct="1">
              <a:spcBef>
                <a:spcPts val="0"/>
              </a:spcBef>
              <a:spcAft>
                <a:spcPts val="0"/>
              </a:spcAft>
              <a:defRPr/>
            </a:pPr>
            <a:r>
              <a:rPr lang="fr-FR" dirty="0"/>
              <a:t>des guides, des politiques, 							pour la préparation aux données</a:t>
            </a:r>
          </a:p>
          <a:p>
            <a:pPr marL="228600" indent="-228600" defTabSz="521437" eaLnBrk="1" fontAlgn="auto" hangingPunct="1">
              <a:spcBef>
                <a:spcPts val="0"/>
              </a:spcBef>
              <a:spcAft>
                <a:spcPts val="0"/>
              </a:spcAft>
              <a:defRPr/>
            </a:pPr>
            <a:r>
              <a:rPr lang="fr-FR" dirty="0"/>
              <a:t>des listes de contrôle et des modules pour					et nous collectons des impacts	</a:t>
            </a:r>
          </a:p>
          <a:p>
            <a:pPr marL="228600" indent="-228600" defTabSz="521437" eaLnBrk="1" fontAlgn="auto" hangingPunct="1">
              <a:spcBef>
                <a:spcPts val="0"/>
              </a:spcBef>
              <a:spcAft>
                <a:spcPts val="0"/>
              </a:spcAft>
              <a:defRPr/>
            </a:pPr>
            <a:r>
              <a:rPr lang="fr-FR" dirty="0"/>
              <a:t>travailler avec des programmes existants					influents</a:t>
            </a:r>
          </a:p>
          <a:p>
            <a:pPr marL="228600" indent="-228600" defTabSz="521437" eaLnBrk="1" fontAlgn="auto" hangingPunct="1">
              <a:spcBef>
                <a:spcPts val="0"/>
              </a:spcBef>
              <a:spcAft>
                <a:spcPts val="0"/>
              </a:spcAft>
              <a:defRPr/>
            </a:pPr>
            <a:endParaRPr lang="fr-FR" dirty="0"/>
          </a:p>
          <a:p>
            <a:pPr marL="228600" indent="-228600" defTabSz="521437" eaLnBrk="1" fontAlgn="auto" hangingPunct="1">
              <a:spcBef>
                <a:spcPts val="0"/>
              </a:spcBef>
              <a:spcAft>
                <a:spcPts val="0"/>
              </a:spcAft>
              <a:defRPr/>
            </a:pPr>
            <a:endParaRPr lang="fr-FR" dirty="0"/>
          </a:p>
          <a:p>
            <a:pPr defTabSz="521437" eaLnBrk="1" fontAlgn="auto" hangingPunct="1">
              <a:spcBef>
                <a:spcPts val="0"/>
              </a:spcBef>
              <a:spcAft>
                <a:spcPts val="0"/>
              </a:spcAft>
              <a:defRPr/>
            </a:pPr>
            <a:endParaRPr lang="fr-F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8129" name="Shape 342">
            <a:extLst>
              <a:ext uri="{FF2B5EF4-FFF2-40B4-BE49-F238E27FC236}">
                <a16:creationId xmlns:a16="http://schemas.microsoft.com/office/drawing/2014/main" id="{3319187F-979D-C247-9CA0-9137CF6B09BB}"/>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ctr" anchorCtr="0" compatLnSpc="1">
            <a:prstTxWarp prst="textNoShape">
              <a:avLst/>
            </a:prstTxWarp>
          </a:bodyPr>
          <a:lstStyle/>
          <a:p>
            <a:pPr marL="228600" indent="-228600" eaLnBrk="1" hangingPunct="1">
              <a:spcBef>
                <a:spcPct val="0"/>
              </a:spcBef>
            </a:pPr>
            <a:endParaRPr lang="fr-FR" altLang="en-US"/>
          </a:p>
          <a:p>
            <a:pPr marL="228600" indent="-228600" eaLnBrk="1" hangingPunct="1">
              <a:spcBef>
                <a:spcPct val="0"/>
              </a:spcBef>
            </a:pPr>
            <a:r>
              <a:rPr lang="fr-FR" altLang="en-US" b="1">
                <a:solidFill>
                  <a:srgbClr val="00B0F0"/>
                </a:solidFill>
              </a:rPr>
              <a:t>1.	Connecter									2. Apprendre</a:t>
            </a:r>
          </a:p>
          <a:p>
            <a:pPr marL="228600" indent="-228600" eaLnBrk="1" hangingPunct="1">
              <a:spcBef>
                <a:spcPct val="0"/>
              </a:spcBef>
            </a:pPr>
            <a:r>
              <a:rPr lang="fr-FR" altLang="en-US"/>
              <a:t>A. Groupe de travail sur les données informelles			A. Sessions de partage des compétences</a:t>
            </a:r>
          </a:p>
          <a:p>
            <a:pPr marL="228600" indent="-228600" eaLnBrk="1" hangingPunct="1">
              <a:spcBef>
                <a:spcPct val="0"/>
              </a:spcBef>
            </a:pPr>
            <a:r>
              <a:rPr lang="fr-FR" altLang="en-US"/>
              <a:t>B. Histoires de données locales						B. Bâtir avec le programme existant au sein de la CRCR	</a:t>
            </a:r>
          </a:p>
          <a:p>
            <a:pPr marL="228600" indent="-228600" eaLnBrk="1" hangingPunct="1">
              <a:spcBef>
                <a:spcPct val="0"/>
              </a:spcBef>
            </a:pPr>
            <a:r>
              <a:rPr lang="fr-FR" altLang="en-US"/>
              <a:t>C. Carte des écosystèmes							C. Connecter à d’autres éducateurs en matière de données</a:t>
            </a:r>
          </a:p>
          <a:p>
            <a:pPr marL="228600" indent="-228600" eaLnBrk="1" hangingPunct="1">
              <a:spcBef>
                <a:spcPct val="0"/>
              </a:spcBef>
            </a:pPr>
            <a:r>
              <a:rPr lang="fr-FR" altLang="en-US"/>
              <a:t>D. Simulations de données							D. Excel dans le monde</a:t>
            </a:r>
          </a:p>
          <a:p>
            <a:pPr marL="228600" indent="-228600" eaLnBrk="1" hangingPunct="1">
              <a:spcBef>
                <a:spcPct val="0"/>
              </a:spcBef>
            </a:pPr>
            <a:endParaRPr lang="fr-FR" altLang="en-US"/>
          </a:p>
          <a:p>
            <a:pPr marL="228600" indent="-228600" eaLnBrk="1" hangingPunct="1">
              <a:spcBef>
                <a:spcPct val="0"/>
              </a:spcBef>
            </a:pPr>
            <a:r>
              <a:rPr lang="fr-FR" altLang="en-US" b="1">
                <a:solidFill>
                  <a:srgbClr val="00B0F0"/>
                </a:solidFill>
              </a:rPr>
              <a:t>3.	Créer									4. Mesure &amp; Impact</a:t>
            </a:r>
          </a:p>
          <a:p>
            <a:pPr marL="228600" indent="-228600" eaLnBrk="1" hangingPunct="1">
              <a:spcBef>
                <a:spcPct val="0"/>
              </a:spcBef>
            </a:pPr>
            <a:r>
              <a:rPr lang="fr-FR" altLang="en-US"/>
              <a:t>A. Stratégies en matière de données:					A. Politique/Orientations responsables</a:t>
            </a:r>
          </a:p>
          <a:p>
            <a:pPr marL="228600" indent="-228600" eaLnBrk="1" hangingPunct="1">
              <a:spcBef>
                <a:spcPct val="0"/>
              </a:spcBef>
            </a:pPr>
            <a:r>
              <a:rPr lang="fr-FR" altLang="en-US"/>
              <a:t>modèles, listes de contrôle,						en matière de données	</a:t>
            </a:r>
          </a:p>
          <a:p>
            <a:pPr marL="228600" indent="-228600" eaLnBrk="1" hangingPunct="1">
              <a:spcBef>
                <a:spcPct val="0"/>
              </a:spcBef>
            </a:pPr>
            <a:r>
              <a:rPr lang="fr-FR" altLang="en-US"/>
              <a:t>conception de sessions, scénarios						B. Mesure de la préparation aux données/des</a:t>
            </a:r>
          </a:p>
          <a:p>
            <a:pPr marL="228600" indent="-228600" eaLnBrk="1" hangingPunct="1">
              <a:spcBef>
                <a:spcPct val="0"/>
              </a:spcBef>
            </a:pPr>
            <a:r>
              <a:rPr lang="fr-FR" altLang="en-US"/>
              <a:t>et meilleures pratiques							compétences dans ce domaine</a:t>
            </a:r>
          </a:p>
          <a:p>
            <a:pPr marL="228600" indent="-228600" eaLnBrk="1" hangingPunct="1">
              <a:spcBef>
                <a:spcPct val="0"/>
              </a:spcBef>
            </a:pPr>
            <a:endParaRPr lang="fr-FR" altLang="en-US"/>
          </a:p>
          <a:p>
            <a:pPr marL="228600" indent="-228600" eaLnBrk="1" hangingPunct="1">
              <a:spcBef>
                <a:spcPct val="0"/>
              </a:spcBef>
            </a:pPr>
            <a:endParaRPr lang="en-US" altLang="en-US"/>
          </a:p>
        </p:txBody>
      </p:sp>
      <p:sp>
        <p:nvSpPr>
          <p:cNvPr id="48130" name="Shape 343">
            <a:extLst>
              <a:ext uri="{FF2B5EF4-FFF2-40B4-BE49-F238E27FC236}">
                <a16:creationId xmlns:a16="http://schemas.microsoft.com/office/drawing/2014/main" id="{00E51723-3ACC-8547-A436-929E8F3F83B1}"/>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0177" name="Shape 348">
            <a:extLst>
              <a:ext uri="{FF2B5EF4-FFF2-40B4-BE49-F238E27FC236}">
                <a16:creationId xmlns:a16="http://schemas.microsoft.com/office/drawing/2014/main" id="{F56E8BAE-742B-E243-8F8C-8D6317E472A7}"/>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50178" name="Shape 349">
            <a:extLst>
              <a:ext uri="{FF2B5EF4-FFF2-40B4-BE49-F238E27FC236}">
                <a16:creationId xmlns:a16="http://schemas.microsoft.com/office/drawing/2014/main" id="{273C7B13-BD82-5642-809D-7BA9A923FF33}"/>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fr-FR" altLang="en-US"/>
              <a:t>Je demanderais aux participants de travailler en petits groupes pour citer les obstacles et les opportunités. Nous les inscrirons sur le mur. Ils alimenteront d’autres sessions et nous aideront éventuellement dans le travail que nous devons faire sur les « principes de base du gestionnaire », afin de « socialiser » l’utilisation de données dans le cadre de notre travail.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2225" name="Shape 354">
            <a:extLst>
              <a:ext uri="{FF2B5EF4-FFF2-40B4-BE49-F238E27FC236}">
                <a16:creationId xmlns:a16="http://schemas.microsoft.com/office/drawing/2014/main" id="{FA1C82DD-B045-914D-8DB9-F5FEB443E4BF}"/>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52226" name="Shape 355">
            <a:extLst>
              <a:ext uri="{FF2B5EF4-FFF2-40B4-BE49-F238E27FC236}">
                <a16:creationId xmlns:a16="http://schemas.microsoft.com/office/drawing/2014/main" id="{1D31B867-5FE3-4842-83D8-D3B47ED17BEC}"/>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en-US" altLang="en-US"/>
              <a:t>databasic.io</a:t>
            </a:r>
          </a:p>
          <a:p>
            <a:pPr eaLnBrk="1" hangingPunct="1">
              <a:spcBef>
                <a:spcPct val="0"/>
              </a:spcBef>
            </a:pPr>
            <a:r>
              <a:rPr lang="en-US" altLang="en-US"/>
              <a:t>DataBasic est une série d’outils web faciles à utiliser pour débutants, qui introduisent des concepts du travail avec des données. </a:t>
            </a:r>
            <a:r>
              <a:rPr lang="fr-FR" altLang="en-US"/>
              <a:t>C</a:t>
            </a:r>
            <a:r>
              <a:rPr lang="en-US" altLang="en-US"/>
              <a:t>es outils simples facilitent le travail avec des données d’une manière amusante, pour vous permettre d’apprendre comment trouver des histoires intéressantes à raconter</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4273" name="Shape 359">
            <a:extLst>
              <a:ext uri="{FF2B5EF4-FFF2-40B4-BE49-F238E27FC236}">
                <a16:creationId xmlns:a16="http://schemas.microsoft.com/office/drawing/2014/main" id="{3ACAE795-61F4-724B-B491-C8CF7BA4E452}"/>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54274" name="Shape 360">
            <a:extLst>
              <a:ext uri="{FF2B5EF4-FFF2-40B4-BE49-F238E27FC236}">
                <a16:creationId xmlns:a16="http://schemas.microsoft.com/office/drawing/2014/main" id="{1DB85667-373C-3B46-8DEC-3B6707C33A35}"/>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en-US" altLang="en-US"/>
              <a:t>Source: https://techsgood.org/normalizing-the-data-revolution-96ba44fdfd79</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6321" name="Shape 364">
            <a:extLst>
              <a:ext uri="{FF2B5EF4-FFF2-40B4-BE49-F238E27FC236}">
                <a16:creationId xmlns:a16="http://schemas.microsoft.com/office/drawing/2014/main" id="{19E68609-9ED1-9045-A205-23195B5BB840}"/>
              </a:ext>
            </a:extLst>
          </p:cNvPr>
          <p:cNvSpPr>
            <a:spLocks noGrp="1" noRot="1" noChangeAspect="1" noTextEdit="1"/>
          </p:cNvSpPr>
          <p:nvPr>
            <p:ph type="sldImg" idx="2"/>
          </p:nvPr>
        </p:nvSpPr>
        <p:spPr bwMode="auto">
          <a:xfrm>
            <a:off x="1247775" y="1143000"/>
            <a:ext cx="4362450" cy="3086100"/>
          </a:xfrm>
          <a:custGeom>
            <a:avLst/>
            <a:gdLst>
              <a:gd name="T0" fmla="*/ 0 w 120000"/>
              <a:gd name="T1" fmla="*/ 0 h 120000"/>
              <a:gd name="T2" fmla="*/ 4362450 w 120000"/>
              <a:gd name="T3" fmla="*/ 0 h 120000"/>
              <a:gd name="T4" fmla="*/ 4362450 w 120000"/>
              <a:gd name="T5" fmla="*/ 3086100 h 120000"/>
              <a:gd name="T6" fmla="*/ 0 w 120000"/>
              <a:gd name="T7" fmla="*/ 30861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56322" name="Shape 365">
            <a:extLst>
              <a:ext uri="{FF2B5EF4-FFF2-40B4-BE49-F238E27FC236}">
                <a16:creationId xmlns:a16="http://schemas.microsoft.com/office/drawing/2014/main" id="{4B8729E2-5845-4148-A53C-5A41C971D22A}"/>
              </a:ext>
            </a:extLst>
          </p:cNvPr>
          <p:cNvSpPr>
            <a:spLocks noGrp="1" noChangeArrowheads="1"/>
          </p:cNvSpPr>
          <p:nvPr>
            <p:ph type="body" idx="1"/>
          </p:nvPr>
        </p:nvSpPr>
        <p:spPr bwMode="auto">
          <a:xfrm>
            <a:off x="685800" y="4400550"/>
            <a:ext cx="5486400" cy="360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numCol="1" anchor="t" anchorCtr="0" compatLnSpc="1">
            <a:prstTxWarp prst="textNoShape">
              <a:avLst/>
            </a:prstTxWarp>
          </a:bodyPr>
          <a:lstStyle/>
          <a:p>
            <a:pPr eaLnBrk="1" hangingPunct="1">
              <a:spcBef>
                <a:spcPct val="0"/>
              </a:spcBef>
              <a:buClr>
                <a:srgbClr val="000000"/>
              </a:buClr>
              <a:buSzPct val="25000"/>
            </a:pPr>
            <a:r>
              <a:rPr lang="fr-FR" altLang="en-US" sz="1200">
                <a:solidFill>
                  <a:srgbClr val="000000"/>
                </a:solidFill>
                <a:ea typeface="Calibri" panose="020F0502020204030204" pitchFamily="34" charset="0"/>
                <a:cs typeface="Calibri" panose="020F0502020204030204" pitchFamily="34" charset="0"/>
                <a:sym typeface="Calibri" panose="020F0502020204030204" pitchFamily="34" charset="0"/>
              </a:rPr>
              <a:t>Veuillez nous contacter pour parler de votre contribution et de la manière dont nous pouvons renforcer la littératie des données. </a:t>
            </a:r>
          </a:p>
          <a:p>
            <a:pPr eaLnBrk="1" hangingPunct="1">
              <a:spcBef>
                <a:spcPct val="0"/>
              </a:spcBef>
              <a:buClr>
                <a:srgbClr val="000000"/>
              </a:buClr>
            </a:pPr>
            <a:endParaRPr lang="fr-FR" altLang="en-US" sz="1100">
              <a:solidFill>
                <a:srgbClr val="000000"/>
              </a:solidFill>
            </a:endParaRPr>
          </a:p>
          <a:p>
            <a:pPr eaLnBrk="1" hangingPunct="1">
              <a:spcBef>
                <a:spcPct val="0"/>
              </a:spcBef>
              <a:buClr>
                <a:srgbClr val="000000"/>
              </a:buClr>
            </a:pPr>
            <a:r>
              <a:rPr lang="fr-FR" altLang="en-US" sz="1100">
                <a:solidFill>
                  <a:srgbClr val="000000"/>
                </a:solidFill>
              </a:rPr>
              <a:t>Icone: Clockwise via Noun Project</a:t>
            </a:r>
          </a:p>
        </p:txBody>
      </p:sp>
      <p:sp>
        <p:nvSpPr>
          <p:cNvPr id="56323" name="Shape 366">
            <a:extLst>
              <a:ext uri="{FF2B5EF4-FFF2-40B4-BE49-F238E27FC236}">
                <a16:creationId xmlns:a16="http://schemas.microsoft.com/office/drawing/2014/main" id="{4D25A9D2-1CB1-B649-9A39-3AE72BE75257}"/>
              </a:ext>
            </a:extLst>
          </p:cNvPr>
          <p:cNvSpPr>
            <a:spLocks noGrp="1" noChangeArrowheads="1"/>
          </p:cNvSpPr>
          <p:nvPr>
            <p:ph type="sldNum" sz="quarter" idx="5"/>
          </p:nvPr>
        </p:nvSpPr>
        <p:spPr bwMode="auto">
          <a:xfrm>
            <a:off x="3884613" y="8685213"/>
            <a:ext cx="2971800" cy="4587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numCol="1" anchorCtr="0" compatLnSpc="1">
            <a:prstTxWarp prst="textNoShape">
              <a:avLst/>
            </a:prstTxWarp>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defTabSz="520700" eaLnBrk="0" fontAlgn="base" hangingPunct="0">
              <a:spcBef>
                <a:spcPct val="0"/>
              </a:spcBef>
              <a:spcAft>
                <a:spcPct val="0"/>
              </a:spcAft>
              <a:defRPr sz="2100">
                <a:solidFill>
                  <a:schemeClr val="tx1"/>
                </a:solidFill>
                <a:latin typeface="Calibri" panose="020F0502020204030204" pitchFamily="34" charset="0"/>
              </a:defRPr>
            </a:lvl6pPr>
            <a:lvl7pPr marL="2971800" indent="-228600" defTabSz="520700" eaLnBrk="0" fontAlgn="base" hangingPunct="0">
              <a:spcBef>
                <a:spcPct val="0"/>
              </a:spcBef>
              <a:spcAft>
                <a:spcPct val="0"/>
              </a:spcAft>
              <a:defRPr sz="2100">
                <a:solidFill>
                  <a:schemeClr val="tx1"/>
                </a:solidFill>
                <a:latin typeface="Calibri" panose="020F0502020204030204" pitchFamily="34" charset="0"/>
              </a:defRPr>
            </a:lvl7pPr>
            <a:lvl8pPr marL="3429000" indent="-228600" defTabSz="520700" eaLnBrk="0" fontAlgn="base" hangingPunct="0">
              <a:spcBef>
                <a:spcPct val="0"/>
              </a:spcBef>
              <a:spcAft>
                <a:spcPct val="0"/>
              </a:spcAft>
              <a:defRPr sz="2100">
                <a:solidFill>
                  <a:schemeClr val="tx1"/>
                </a:solidFill>
                <a:latin typeface="Calibri" panose="020F0502020204030204" pitchFamily="34" charset="0"/>
              </a:defRPr>
            </a:lvl8pPr>
            <a:lvl9pPr marL="3886200" indent="-228600" defTabSz="520700" eaLnBrk="0" fontAlgn="base" hangingPunct="0">
              <a:spcBef>
                <a:spcPct val="0"/>
              </a:spcBef>
              <a:spcAft>
                <a:spcPct val="0"/>
              </a:spcAft>
              <a:defRPr sz="2100">
                <a:solidFill>
                  <a:schemeClr val="tx1"/>
                </a:solidFill>
                <a:latin typeface="Calibri" panose="020F0502020204030204" pitchFamily="34" charset="0"/>
              </a:defRPr>
            </a:lvl9pPr>
          </a:lstStyle>
          <a:p>
            <a:pPr defTabSz="520700" fontAlgn="base">
              <a:spcBef>
                <a:spcPct val="0"/>
              </a:spcBef>
              <a:spcAft>
                <a:spcPct val="0"/>
              </a:spcAft>
              <a:buClr>
                <a:srgbClr val="000000"/>
              </a:buClr>
              <a:buSzPct val="25000"/>
              <a:buFont typeface="Arial" panose="020B0604020202020204" pitchFamily="34" charset="0"/>
              <a:buNone/>
            </a:pPr>
            <a:fld id="{DC789E99-0D39-514B-B126-BD75C0EE6F60}" type="slidenum">
              <a:rPr lang="en-US" altLang="en-US" sz="1200" smtClean="0">
                <a:solidFill>
                  <a:srgbClr val="000000"/>
                </a:solidFill>
                <a:latin typeface="Arial" panose="020B0604020202020204" pitchFamily="34" charset="0"/>
                <a:cs typeface="Arial" panose="020B0604020202020204" pitchFamily="34" charset="0"/>
                <a:sym typeface="Arial" panose="020B0604020202020204" pitchFamily="34" charset="0"/>
              </a:rPr>
              <a:pPr defTabSz="520700" fontAlgn="base">
                <a:spcBef>
                  <a:spcPct val="0"/>
                </a:spcBef>
                <a:spcAft>
                  <a:spcPct val="0"/>
                </a:spcAft>
                <a:buClr>
                  <a:srgbClr val="000000"/>
                </a:buClr>
                <a:buSzPct val="25000"/>
                <a:buFont typeface="Arial" panose="020B0604020202020204" pitchFamily="34" charset="0"/>
                <a:buNone/>
              </a:pPr>
              <a:t>19</a:t>
            </a:fld>
            <a:endParaRPr lang="en-US" altLang="en-US" sz="12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5" name="Shape 231">
            <a:extLst>
              <a:ext uri="{FF2B5EF4-FFF2-40B4-BE49-F238E27FC236}">
                <a16:creationId xmlns:a16="http://schemas.microsoft.com/office/drawing/2014/main" id="{C98C6CB4-CFE3-074F-811F-3BA3187EB9A8}"/>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1506" name="Shape 232">
            <a:extLst>
              <a:ext uri="{FF2B5EF4-FFF2-40B4-BE49-F238E27FC236}">
                <a16:creationId xmlns:a16="http://schemas.microsoft.com/office/drawing/2014/main" id="{6A832454-0752-A840-976C-744F74AB76C1}"/>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en-US" altLang="en-US">
                <a:solidFill>
                  <a:srgbClr val="000000"/>
                </a:solidFill>
              </a:rPr>
              <a:t>La FICR veut être une organisation orientée données, qui prend des décisions fondées sur des éléments probants. </a:t>
            </a:r>
            <a:r>
              <a:rPr lang="fr-FR" altLang="en-US">
                <a:solidFill>
                  <a:srgbClr val="000000"/>
                </a:solidFill>
              </a:rPr>
              <a:t>C</a:t>
            </a:r>
            <a:r>
              <a:rPr lang="en-US" altLang="en-US">
                <a:solidFill>
                  <a:srgbClr val="000000"/>
                </a:solidFill>
              </a:rPr>
              <a:t>omment pouvons-nous intégrer nos systèmes, nos pratiques, et présenter un front uni en tant que Secrétariat et Sociétés nationales pour renforcer notre préparation aux données? Quelle est la voie à suivre pour y parvenir?</a:t>
            </a:r>
          </a:p>
          <a:p>
            <a:pPr eaLnBrk="1" hangingPunct="1">
              <a:spcBef>
                <a:spcPct val="0"/>
              </a:spcBef>
            </a:pPr>
            <a:r>
              <a:rPr lang="en-US" altLang="en-US">
                <a:solidFill>
                  <a:srgbClr val="000000"/>
                </a:solidFill>
              </a:rPr>
              <a:t>Les données sont: https://www.youtube.com/watch?v=YABFcA8yHZ0</a:t>
            </a:r>
          </a:p>
          <a:p>
            <a:pPr eaLnBrk="1" hangingPunct="1">
              <a:spcBef>
                <a:spcPct val="0"/>
              </a:spcBef>
            </a:pPr>
            <a:r>
              <a:rPr lang="en-US" altLang="en-US">
                <a:solidFill>
                  <a:srgbClr val="000000"/>
                </a:solidFill>
              </a:rPr>
              <a:t>Source: piles de papier </a:t>
            </a:r>
            <a:r>
              <a:rPr lang="en-US" altLang="en-US" u="sng">
                <a:solidFill>
                  <a:schemeClr val="hlink"/>
                </a:solidFill>
                <a:hlinkClick r:id="rId3"/>
              </a:rPr>
              <a:t>http://maxpixel.freegreatpicture.com/</a:t>
            </a:r>
          </a:p>
          <a:p>
            <a:pPr eaLnBrk="1" hangingPunct="1">
              <a:spcBef>
                <a:spcPct val="0"/>
              </a:spcBef>
            </a:pPr>
            <a:r>
              <a:rPr lang="en-US" altLang="en-US">
                <a:solidFill>
                  <a:srgbClr val="000000"/>
                </a:solidFill>
              </a:rPr>
              <a:t>Source: Analyse  https://pixabay.com/en/analysis-pay-businessmen-meeting-626881/</a:t>
            </a:r>
          </a:p>
          <a:p>
            <a:pPr eaLnBrk="1" hangingPunct="1">
              <a:spcBef>
                <a:spcPct val="0"/>
              </a:spcBef>
            </a:pPr>
            <a:r>
              <a:rPr lang="en-US" altLang="en-US">
                <a:solidFill>
                  <a:srgbClr val="000000"/>
                </a:solidFill>
              </a:rPr>
              <a:t> https://techsgood.org/normalizing-the-data-revolution-96ba44fdfd79</a:t>
            </a:r>
          </a:p>
          <a:p>
            <a:pPr eaLnBrk="1" hangingPunct="1">
              <a:spcBef>
                <a:spcPct val="0"/>
              </a:spcBef>
            </a:pPr>
            <a:endParaRPr lang="en-US" altLang="en-US">
              <a:solidFill>
                <a:srgbClr val="000000"/>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3553" name="Shape 239">
            <a:extLst>
              <a:ext uri="{FF2B5EF4-FFF2-40B4-BE49-F238E27FC236}">
                <a16:creationId xmlns:a16="http://schemas.microsoft.com/office/drawing/2014/main" id="{55916FD8-9BDE-D744-BBF0-E7649A271963}"/>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3554" name="Shape 240">
            <a:extLst>
              <a:ext uri="{FF2B5EF4-FFF2-40B4-BE49-F238E27FC236}">
                <a16:creationId xmlns:a16="http://schemas.microsoft.com/office/drawing/2014/main" id="{5677470D-2CB3-3D46-BB65-3700974C989A}"/>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en-US" altLang="en-US"/>
              <a:t>Citation de Helen Welch, Directrice MEAL Croix-Rouge américaine</a:t>
            </a:r>
          </a:p>
          <a:p>
            <a:pPr eaLnBrk="1" hangingPunct="1">
              <a:spcBef>
                <a:spcPct val="0"/>
              </a:spcBef>
            </a:pPr>
            <a:r>
              <a:rPr lang="fr-FR" altLang="en-US"/>
              <a:t>F</a:t>
            </a:r>
            <a:r>
              <a:rPr lang="en-US" altLang="en-US"/>
              <a:t>ait référence au bilan de santé des TIC, à la fracture numérique, à la GI, à l’analyse de données comme compétences de base de la FICR, aux lignes de programmes, etc.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601" name="Shape 248">
            <a:extLst>
              <a:ext uri="{FF2B5EF4-FFF2-40B4-BE49-F238E27FC236}">
                <a16:creationId xmlns:a16="http://schemas.microsoft.com/office/drawing/2014/main" id="{9AC5D111-16A4-9147-9C7F-2AF7D9707B90}"/>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5602" name="Shape 249">
            <a:extLst>
              <a:ext uri="{FF2B5EF4-FFF2-40B4-BE49-F238E27FC236}">
                <a16:creationId xmlns:a16="http://schemas.microsoft.com/office/drawing/2014/main" id="{64A06FCC-83E9-C043-8BE5-29E92F5AE286}"/>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a:solidFill>
                  <a:srgbClr val="000000"/>
                </a:solidFill>
              </a:rPr>
              <a:t> </a:t>
            </a:r>
          </a:p>
          <a:p>
            <a:pPr eaLnBrk="1" hangingPunct="1">
              <a:spcBef>
                <a:spcPct val="0"/>
              </a:spcBef>
              <a:buClr>
                <a:srgbClr val="000000"/>
              </a:buClr>
            </a:pPr>
            <a:r>
              <a:rPr lang="en-US" altLang="en-US">
                <a:solidFill>
                  <a:srgbClr val="000000"/>
                </a:solidFill>
              </a:rPr>
              <a:t>La Stratégie 2020 définit un programme qui comprend la nécessité que nous soyons davantage orientés programme. </a:t>
            </a:r>
            <a:r>
              <a:rPr lang="fr-FR" altLang="en-US">
                <a:solidFill>
                  <a:srgbClr val="000000"/>
                </a:solidFill>
              </a:rPr>
              <a:t>Q</a:t>
            </a:r>
            <a:r>
              <a:rPr lang="en-US" altLang="en-US">
                <a:solidFill>
                  <a:srgbClr val="000000"/>
                </a:solidFill>
              </a:rPr>
              <a:t>u’est-ce que cela signifie pour tout le monde à la FICR? Comment pouvons-nous en faire une réalité?  </a:t>
            </a:r>
          </a:p>
          <a:p>
            <a:pPr eaLnBrk="1" hangingPunct="1">
              <a:spcBef>
                <a:spcPct val="0"/>
              </a:spcBef>
              <a:buClr>
                <a:srgbClr val="000000"/>
              </a:buClr>
            </a:pPr>
            <a:r>
              <a:rPr lang="en-US" altLang="en-US">
                <a:solidFill>
                  <a:srgbClr val="000000"/>
                </a:solidFill>
              </a:rPr>
              <a:t>Crédit icone: Community par Bruno Castro du Noun Project</a:t>
            </a:r>
          </a:p>
          <a:p>
            <a:pPr eaLnBrk="1" hangingPunct="1">
              <a:spcBef>
                <a:spcPct val="0"/>
              </a:spcBef>
              <a:buClr>
                <a:srgbClr val="000000"/>
              </a:buClr>
            </a:pPr>
            <a:r>
              <a:rPr lang="en-US" altLang="en-US">
                <a:solidFill>
                  <a:srgbClr val="000000"/>
                </a:solidFill>
              </a:rPr>
              <a:t>Document de stratégie - http://www.ifrc.org/who-we-are/vision-and-mission/strategy-2020/</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649" name="Shape 255">
            <a:extLst>
              <a:ext uri="{FF2B5EF4-FFF2-40B4-BE49-F238E27FC236}">
                <a16:creationId xmlns:a16="http://schemas.microsoft.com/office/drawing/2014/main" id="{4384DF0B-D76B-1049-B4A1-527A3DF4CE90}"/>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27650" name="Shape 256">
            <a:extLst>
              <a:ext uri="{FF2B5EF4-FFF2-40B4-BE49-F238E27FC236}">
                <a16:creationId xmlns:a16="http://schemas.microsoft.com/office/drawing/2014/main" id="{D9F2A7EA-B580-574D-98E5-8596822F3278}"/>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Voici quelques-uns des types de données que nous pouvons rencontrer. Quelles sont les compétences dont nous avons besoin pour ces données? Quels sont les types d’outils? Comment pouvons-nous les intégrer dans notre flux de travail? Devrions-nous le faire? </a:t>
            </a:r>
          </a:p>
          <a:p>
            <a:pPr eaLnBrk="1" hangingPunct="1">
              <a:spcBef>
                <a:spcPct val="0"/>
              </a:spcBef>
              <a:buClr>
                <a:srgbClr val="000000"/>
              </a:buClr>
              <a:buSzPct val="25000"/>
            </a:pPr>
            <a:endPar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buSzPct val="25000"/>
            </a:pPr>
            <a:r>
              <a:rPr lang="fr-FR" altLang="en-US" b="1">
                <a:solidFill>
                  <a:srgbClr val="FF0000"/>
                </a:solidFill>
                <a:latin typeface="Arial" panose="020B0604020202020204" pitchFamily="34" charset="0"/>
                <a:cs typeface="Arial" panose="020B0604020202020204" pitchFamily="34" charset="0"/>
                <a:sym typeface="Arial" panose="020B0604020202020204" pitchFamily="34" charset="0"/>
              </a:rPr>
              <a:t>Types de données</a:t>
            </a:r>
          </a:p>
          <a:p>
            <a:pPr eaLnBrk="1" hangingPunct="1">
              <a:spcBef>
                <a:spcPct val="0"/>
              </a:spcBef>
              <a:buClr>
                <a:srgbClr val="000000"/>
              </a:buClr>
              <a:buSzPct val="25000"/>
            </a:pPr>
            <a:endPar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buSzPct val="25000"/>
            </a:pPr>
            <a:r>
              <a:rPr lang="fr-FR" altLang="en-US" b="1">
                <a:solidFill>
                  <a:srgbClr val="000000"/>
                </a:solidFill>
                <a:latin typeface="Arial" panose="020B0604020202020204" pitchFamily="34" charset="0"/>
                <a:cs typeface="Arial" panose="020B0604020202020204" pitchFamily="34" charset="0"/>
                <a:sym typeface="Arial" panose="020B0604020202020204" pitchFamily="34" charset="0"/>
              </a:rPr>
              <a:t>	Communauté/Citoyen								Gouvernement</a:t>
            </a:r>
          </a:p>
          <a:p>
            <a:pPr eaLnBrk="1" hangingPunct="1">
              <a:spcBef>
                <a:spcPct val="0"/>
              </a:spcBef>
              <a:buClr>
                <a:srgbClr val="000000"/>
              </a:buClr>
              <a:buSzPct val="25000"/>
            </a:pPr>
            <a:endPar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SMS/Données mobiles							Recensement/Population</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Courriel									Statistiques</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Enquêtes									Infrastructure</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Réseaux sociaux (WhatsApp,						Finance/Budgets/Dépenses</a:t>
            </a:r>
          </a:p>
          <a:p>
            <a:pPr marL="457200" lvl="1"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Facebook, Twitter, Instagramm						Entreprises/Propriété foncière</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Multimédia (photos, vidéos, VR)						Indice de la pollution/Qualité de l’eau</a:t>
            </a:r>
          </a:p>
          <a:p>
            <a:pPr eaLnBrk="1" hangingPunct="1">
              <a:spcBef>
                <a:spcPct val="0"/>
              </a:spcBef>
              <a:buClr>
                <a:srgbClr val="000000"/>
              </a:buClr>
              <a:buSzPct val="25000"/>
            </a:pPr>
            <a:endPar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buSzPct val="25000"/>
            </a:pPr>
            <a:r>
              <a:rPr lang="fr-FR" altLang="en-US" b="1">
                <a:solidFill>
                  <a:srgbClr val="000000"/>
                </a:solidFill>
                <a:latin typeface="Arial" panose="020B0604020202020204" pitchFamily="34" charset="0"/>
                <a:cs typeface="Arial" panose="020B0604020202020204" pitchFamily="34" charset="0"/>
                <a:sym typeface="Arial" panose="020B0604020202020204" pitchFamily="34" charset="0"/>
              </a:rPr>
              <a:t>	Physiques								Capteur/Nouvelle Technologie</a:t>
            </a:r>
          </a:p>
          <a:p>
            <a:pPr eaLnBrk="1" hangingPunct="1">
              <a:spcBef>
                <a:spcPct val="0"/>
              </a:spcBef>
              <a:buClr>
                <a:srgbClr val="000000"/>
              </a:buClr>
              <a:buSzPct val="25000"/>
            </a:pPr>
            <a:endPar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Géographiques								Biométriques</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Infrastructures								Génétiques (Crispr)</a:t>
            </a:r>
          </a:p>
          <a:p>
            <a:pPr marL="457200" lvl="1"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Mouvements</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Aériennes/Satellitaires								Météorologiques</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Bitcoin</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Satellitaires</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Aériennes/</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	Cartographie par montgolfière										</a:t>
            </a:r>
          </a:p>
          <a:p>
            <a:pPr eaLnBrk="1" hangingPunct="1">
              <a:spcBef>
                <a:spcPct val="0"/>
              </a:spcBef>
              <a:buClr>
                <a:srgbClr val="000000"/>
              </a:buClr>
              <a:buSzPct val="25000"/>
            </a:pPr>
            <a:endPar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7" name="Shape 261">
            <a:extLst>
              <a:ext uri="{FF2B5EF4-FFF2-40B4-BE49-F238E27FC236}">
                <a16:creationId xmlns:a16="http://schemas.microsoft.com/office/drawing/2014/main" id="{251B75FC-0ABC-C048-94EA-84CFBD9B4803}"/>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9698" name="Shape 262">
            <a:extLst>
              <a:ext uri="{FF2B5EF4-FFF2-40B4-BE49-F238E27FC236}">
                <a16:creationId xmlns:a16="http://schemas.microsoft.com/office/drawing/2014/main" id="{C69E3722-E7D9-7F46-8D6A-2C8DD25EF942}"/>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pPr>
            <a:r>
              <a:rPr lang="fr-FR" altLang="en-US"/>
              <a:t>Il est important de distinguer la littératie des données et les aptitudes pour les données. L’Open Data Institute (ODI) dispense des formations sur les données dans le monde entier. Sa définition est étroitement alignée avec la façon dont la FICR pourrait être davantage préparée aux données.</a:t>
            </a:r>
          </a:p>
          <a:p>
            <a:pPr eaLnBrk="1" hangingPunct="1">
              <a:spcBef>
                <a:spcPct val="0"/>
              </a:spcBef>
              <a:buClr>
                <a:srgbClr val="000000"/>
              </a:buClr>
            </a:pPr>
            <a:endParaRPr lang="fr-FR" altLang="en-US">
              <a:solidFill>
                <a:srgbClr val="000000"/>
              </a:solidFill>
            </a:endParaRPr>
          </a:p>
          <a:p>
            <a:pPr eaLnBrk="1" hangingPunct="1">
              <a:spcBef>
                <a:spcPct val="0"/>
              </a:spcBef>
              <a:buClr>
                <a:srgbClr val="000000"/>
              </a:buClr>
            </a:pPr>
            <a:r>
              <a:rPr lang="fr-FR" altLang="en-US">
                <a:solidFill>
                  <a:srgbClr val="000000"/>
                </a:solidFill>
              </a:rPr>
              <a:t>Source: ODI on data literacy - http://theodi.org/blog/the-cultural-chasm-why-your-strategy-will-fail-without-a-dataliterate-organisation</a:t>
            </a:r>
          </a:p>
          <a:p>
            <a:pPr eaLnBrk="1" hangingPunct="1">
              <a:spcBef>
                <a:spcPct val="0"/>
              </a:spcBef>
            </a:pPr>
            <a:r>
              <a:rPr lang="fr-FR" altLang="en-US"/>
              <a:t>Icone via designs Tuktuk de Noun project </a:t>
            </a:r>
          </a:p>
          <a:p>
            <a:pPr eaLnBrk="1" hangingPunct="1">
              <a:spcBef>
                <a:spcPct val="0"/>
              </a:spcBef>
            </a:pPr>
            <a:endParaRPr lang="fr-FR"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745" name="Shape 268">
            <a:extLst>
              <a:ext uri="{FF2B5EF4-FFF2-40B4-BE49-F238E27FC236}">
                <a16:creationId xmlns:a16="http://schemas.microsoft.com/office/drawing/2014/main" id="{D7289D72-B814-084D-8285-8EBC14A9A0F8}"/>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1746" name="Shape 269">
            <a:extLst>
              <a:ext uri="{FF2B5EF4-FFF2-40B4-BE49-F238E27FC236}">
                <a16:creationId xmlns:a16="http://schemas.microsoft.com/office/drawing/2014/main" id="{430E9D45-C1EB-C54B-9B76-04520FD655EF}"/>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endParaRPr lang="fr-FR" altLang="en-US">
              <a:solidFill>
                <a:srgbClr val="000000"/>
              </a:solidFill>
            </a:endParaRPr>
          </a:p>
          <a:p>
            <a:pPr eaLnBrk="1" hangingPunct="1">
              <a:spcBef>
                <a:spcPct val="0"/>
              </a:spcBef>
            </a:pPr>
            <a:r>
              <a:rPr lang="fr-FR" altLang="en-US">
                <a:solidFill>
                  <a:srgbClr val="000000"/>
                </a:solidFill>
              </a:rPr>
              <a:t>Les données sont partout autour de nous. Est-ce que nous les utilisons?  Est-ce que nous les comprenons? Comment votre organisation utilise-t-elle les données? Comment pouvons-nous bâtir un écosystème d’apprentissage et d’utilisation?</a:t>
            </a:r>
          </a:p>
          <a:p>
            <a:pPr eaLnBrk="1" hangingPunct="1">
              <a:spcBef>
                <a:spcPct val="0"/>
              </a:spcBef>
            </a:pPr>
            <a:endParaRPr lang="fr-FR" altLang="en-US"/>
          </a:p>
          <a:p>
            <a:pPr eaLnBrk="1" hangingPunct="1">
              <a:spcBef>
                <a:spcPct val="0"/>
              </a:spcBef>
              <a:buClr>
                <a:srgbClr val="000000"/>
              </a:buClr>
            </a:pPr>
            <a:r>
              <a:rPr lang="fr-FR" altLang="en-US">
                <a:solidFill>
                  <a:srgbClr val="000000"/>
                </a:solidFill>
              </a:rPr>
              <a:t>Le travail humanitaire comporte de nombreux types de données et de nombreuses méthodes de collecte de données. Découvrir des jeux de données existants (au sein de notre organisation ou par le biais des partenaires humanitaires) et collecter des données auprès des communautés sont des activités essentielles de notre travail.  </a:t>
            </a:r>
          </a:p>
          <a:p>
            <a:pPr eaLnBrk="1" hangingPunct="1">
              <a:spcBef>
                <a:spcPct val="0"/>
              </a:spcBef>
              <a:buClr>
                <a:srgbClr val="000000"/>
              </a:buClr>
            </a:pPr>
            <a:endParaRPr lang="fr-FR" altLang="en-US">
              <a:solidFill>
                <a:srgbClr val="000000"/>
              </a:solidFill>
            </a:endParaRPr>
          </a:p>
          <a:p>
            <a:pPr eaLnBrk="1" hangingPunct="1">
              <a:spcBef>
                <a:spcPct val="0"/>
              </a:spcBef>
              <a:buClr>
                <a:srgbClr val="000000"/>
              </a:buClr>
            </a:pPr>
            <a:r>
              <a:rPr lang="fr-FR" altLang="en-US">
                <a:solidFill>
                  <a:srgbClr val="000000"/>
                </a:solidFill>
              </a:rPr>
              <a:t>Icone: Yarn par Eugen Belyakoff via Noun Project</a:t>
            </a:r>
          </a:p>
          <a:p>
            <a:pPr eaLnBrk="1" hangingPunct="1">
              <a:spcBef>
                <a:spcPct val="0"/>
              </a:spcBef>
            </a:pPr>
            <a:r>
              <a:rPr lang="fr-FR" altLang="en-US"/>
              <a:t> </a:t>
            </a:r>
          </a:p>
          <a:p>
            <a:pPr eaLnBrk="1" hangingPunct="1">
              <a:spcBef>
                <a:spcPct val="0"/>
              </a:spcBef>
              <a:buClr>
                <a:srgbClr val="000000"/>
              </a:buClr>
            </a:pPr>
            <a:r>
              <a:rPr lang="fr-FR" altLang="en-US">
                <a:solidFill>
                  <a:srgbClr val="000000"/>
                </a:solidFill>
              </a:rPr>
              <a:t>Nos amis de la School of Data ont récemment effectué de la recherche sur la littératie des données, sous la codirection de Dirk Slater de Fabriders. Dans les diapositives suivantes, les définitions de la littératie des données s’inspirent de cette recherche. Pour en savoir plus: </a:t>
            </a:r>
          </a:p>
          <a:p>
            <a:pPr eaLnBrk="1" hangingPunct="1">
              <a:spcBef>
                <a:spcPct val="0"/>
              </a:spcBef>
              <a:buClr>
                <a:srgbClr val="000000"/>
              </a:buClr>
            </a:pPr>
            <a:r>
              <a:rPr lang="fr-FR" altLang="en-US" u="sng">
                <a:solidFill>
                  <a:schemeClr val="hlink"/>
                </a:solidFill>
                <a:hlinkClick r:id="rId3"/>
              </a:rPr>
              <a:t>http://schoolofdata.org/2016/01/08/our-data-literacy-research-findings/</a:t>
            </a:r>
          </a:p>
          <a:p>
            <a:pPr eaLnBrk="1" hangingPunct="1">
              <a:spcBef>
                <a:spcPct val="0"/>
              </a:spcBef>
              <a:buClr>
                <a:srgbClr val="000000"/>
              </a:buClr>
            </a:pPr>
            <a:r>
              <a:rPr lang="fr-FR" altLang="en-US" u="sng">
                <a:solidFill>
                  <a:schemeClr val="hlink"/>
                </a:solidFill>
                <a:hlinkClick r:id="rId4"/>
              </a:rPr>
              <a:t>http://schoolofdata.org/2016/01/08/research-results-part-1-defining-data-literacy/</a:t>
            </a:r>
          </a:p>
          <a:p>
            <a:pPr eaLnBrk="1" hangingPunct="1">
              <a:spcBef>
                <a:spcPct val="0"/>
              </a:spcBef>
              <a:buClr>
                <a:srgbClr val="000000"/>
              </a:buClr>
            </a:pPr>
            <a:r>
              <a:rPr lang="fr-FR" altLang="en-US" u="sng">
                <a:solidFill>
                  <a:schemeClr val="hlink"/>
                </a:solidFill>
                <a:hlinkClick r:id="rId5"/>
              </a:rPr>
              <a:t>http://www.fabriders.net/databasics/</a:t>
            </a:r>
          </a:p>
          <a:p>
            <a:pPr eaLnBrk="1" hangingPunct="1">
              <a:spcBef>
                <a:spcPct val="0"/>
              </a:spcBef>
            </a:pPr>
            <a:endParaRPr lang="fr-FR"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793" name="Shape 275">
            <a:extLst>
              <a:ext uri="{FF2B5EF4-FFF2-40B4-BE49-F238E27FC236}">
                <a16:creationId xmlns:a16="http://schemas.microsoft.com/office/drawing/2014/main" id="{FF64041E-3B80-BC4C-8339-B9C4F0E40980}"/>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33794" name="Shape 276">
            <a:extLst>
              <a:ext uri="{FF2B5EF4-FFF2-40B4-BE49-F238E27FC236}">
                <a16:creationId xmlns:a16="http://schemas.microsoft.com/office/drawing/2014/main" id="{838F6CDE-3E09-9446-ADA7-33D074ABA975}"/>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buSzPct val="25000"/>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Qu’est-ce que cela va m’apporter? La préparation aux données et l’utilisation des données sont aussi diverses que tous les rôles ici. Comment pouvons-nous équilibrer tous ces besoins? </a:t>
            </a:r>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buSzPct val="25000"/>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Icone via Noun Project </a:t>
            </a: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3"/>
              </a:rPr>
              <a:t>Yamini Ahluwalia</a:t>
            </a: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GB</a:t>
            </a:r>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5841" name="Shape 284">
            <a:extLst>
              <a:ext uri="{FF2B5EF4-FFF2-40B4-BE49-F238E27FC236}">
                <a16:creationId xmlns:a16="http://schemas.microsoft.com/office/drawing/2014/main" id="{933E7B7A-AD80-E547-BA3E-5B1D7243DA2A}"/>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4845050 w 120000"/>
              <a:gd name="T3" fmla="*/ 0 h 120000"/>
              <a:gd name="T4" fmla="*/ 484505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35842" name="Shape 285">
            <a:extLst>
              <a:ext uri="{FF2B5EF4-FFF2-40B4-BE49-F238E27FC236}">
                <a16:creationId xmlns:a16="http://schemas.microsoft.com/office/drawing/2014/main" id="{477D9A3A-3AA1-9A46-8FE8-13C317D63FC3}"/>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Q</a:t>
            </a: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uand nous pensons à la </a:t>
            </a: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littératie des données</a:t>
            </a: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il doit s’agir d’un plan holistique. </a:t>
            </a: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A</a:t>
            </a: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u lieu d’un pipleine, nous devons examiner comment soutenir l’écosystème actuel croissant tout en élargissant le cercle aussi rapidement que nous pouvons, pour une véritable action durable en réseau. C’est réellement un modèle de conception de services pour les programmes. </a:t>
            </a:r>
          </a:p>
          <a:p>
            <a:pPr eaLnBrk="1" hangingPunct="1">
              <a:spcBef>
                <a:spcPct val="0"/>
              </a:spcBef>
              <a:buClr>
                <a:srgbClr val="000000"/>
              </a:buClr>
              <a:buSzPct val="25000"/>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a:t>
            </a:r>
            <a:r>
              <a:rPr lang="en-US" altLang="en-US" sz="1100" i="1">
                <a:solidFill>
                  <a:srgbClr val="000000"/>
                </a:solidFill>
                <a:latin typeface="Arial" panose="020B0604020202020204" pitchFamily="34" charset="0"/>
                <a:cs typeface="Arial" panose="020B0604020202020204" pitchFamily="34" charset="0"/>
                <a:sym typeface="Arial" panose="020B0604020202020204" pitchFamily="34" charset="0"/>
              </a:rPr>
              <a:t>People before Data</a:t>
            </a: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(les personnes avant les données) est une citation de Jennifer Chan, conseillère humanitaire</a:t>
            </a:r>
          </a:p>
          <a:p>
            <a:pPr eaLnBrk="1" hangingPunct="1">
              <a:spcBef>
                <a:spcPct val="0"/>
              </a:spcBef>
              <a:buClr>
                <a:srgbClr val="000000"/>
              </a:buClr>
              <a:buSzPct val="25000"/>
            </a:pPr>
            <a:r>
              <a:rPr lang="fr-FR" altLang="en-US" sz="1100">
                <a:solidFill>
                  <a:srgbClr val="000000"/>
                </a:solidFill>
                <a:latin typeface="Arial" panose="020B0604020202020204" pitchFamily="34" charset="0"/>
                <a:cs typeface="Arial" panose="020B0604020202020204" pitchFamily="34" charset="0"/>
                <a:sym typeface="Arial" panose="020B0604020202020204" pitchFamily="34" charset="0"/>
              </a:rPr>
              <a:t>S</a:t>
            </a: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ource du graphique: Map icon (Mister Pixel, Noun Project)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1574372"/>
            <a:ext cx="9085342" cy="1502066"/>
          </a:xfrm>
        </p:spPr>
        <p:txBody>
          <a:bodyPr anchor="t"/>
          <a:lstStyle>
            <a:lvl1pPr algn="l">
              <a:defRPr sz="4600" b="1" cap="all"/>
            </a:lvl1pPr>
          </a:lstStyle>
          <a:p>
            <a:r>
              <a:rPr lang="en-US" dirty="0"/>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dirty="0"/>
              <a:t>Edit Master text styles</a:t>
            </a:r>
          </a:p>
        </p:txBody>
      </p:sp>
      <p:sp>
        <p:nvSpPr>
          <p:cNvPr id="4" name="Date Placeholder 3">
            <a:extLst>
              <a:ext uri="{FF2B5EF4-FFF2-40B4-BE49-F238E27FC236}">
                <a16:creationId xmlns:a16="http://schemas.microsoft.com/office/drawing/2014/main" id="{1235D5A5-52C0-B34A-9578-5D921F8FFB2D}"/>
              </a:ext>
            </a:extLst>
          </p:cNvPr>
          <p:cNvSpPr>
            <a:spLocks noGrp="1"/>
          </p:cNvSpPr>
          <p:nvPr>
            <p:ph type="dt" sz="half" idx="10"/>
          </p:nvPr>
        </p:nvSpPr>
        <p:spPr/>
        <p:txBody>
          <a:bodyPr/>
          <a:lstStyle>
            <a:lvl1pPr>
              <a:defRPr/>
            </a:lvl1pPr>
          </a:lstStyle>
          <a:p>
            <a:pPr>
              <a:defRPr/>
            </a:pPr>
            <a:fld id="{BDA3B035-2877-6A42-9D5C-A61189C5487E}" type="datetimeFigureOut">
              <a:rPr lang="en-US"/>
              <a:pPr>
                <a:defRPr/>
              </a:pPr>
              <a:t>6/7/18</a:t>
            </a:fld>
            <a:endParaRPr lang="en-US" dirty="0"/>
          </a:p>
        </p:txBody>
      </p:sp>
      <p:sp>
        <p:nvSpPr>
          <p:cNvPr id="5" name="Footer Placeholder 4">
            <a:extLst>
              <a:ext uri="{FF2B5EF4-FFF2-40B4-BE49-F238E27FC236}">
                <a16:creationId xmlns:a16="http://schemas.microsoft.com/office/drawing/2014/main" id="{B2F2A9BC-E49A-C443-B0C2-78E5696BF3D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1EA5427-F84D-7341-8AA4-A5B1AB171232}"/>
              </a:ext>
            </a:extLst>
          </p:cNvPr>
          <p:cNvSpPr>
            <a:spLocks noGrp="1"/>
          </p:cNvSpPr>
          <p:nvPr>
            <p:ph type="sldNum" sz="quarter" idx="12"/>
          </p:nvPr>
        </p:nvSpPr>
        <p:spPr/>
        <p:txBody>
          <a:bodyPr/>
          <a:lstStyle>
            <a:lvl1pPr>
              <a:defRPr/>
            </a:lvl1pPr>
          </a:lstStyle>
          <a:p>
            <a:pPr>
              <a:defRPr/>
            </a:pPr>
            <a:fld id="{57008AC4-A955-9E40-B857-A9BA262EA24D}" type="slidenum">
              <a:rPr lang="en-US"/>
              <a:pPr>
                <a:defRPr/>
              </a:pPr>
              <a:t>‹#›</a:t>
            </a:fld>
            <a:endParaRPr lang="en-US" dirty="0"/>
          </a:p>
        </p:txBody>
      </p:sp>
    </p:spTree>
    <p:extLst>
      <p:ext uri="{BB962C8B-B14F-4D97-AF65-F5344CB8AC3E}">
        <p14:creationId xmlns:p14="http://schemas.microsoft.com/office/powerpoint/2010/main" val="35176722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45EE1A37-7E7D-9642-A1C5-63A46FC85BB9}"/>
              </a:ext>
            </a:extLst>
          </p:cNvPr>
          <p:cNvSpPr>
            <a:spLocks noGrp="1"/>
          </p:cNvSpPr>
          <p:nvPr>
            <p:ph type="dt" sz="half" idx="10"/>
          </p:nvPr>
        </p:nvSpPr>
        <p:spPr/>
        <p:txBody>
          <a:bodyPr/>
          <a:lstStyle>
            <a:lvl1pPr>
              <a:defRPr/>
            </a:lvl1pPr>
          </a:lstStyle>
          <a:p>
            <a:pPr>
              <a:defRPr/>
            </a:pPr>
            <a:fld id="{C4AFAFF7-60A8-EB4F-BC96-C15AA76B43DD}" type="datetimeFigureOut">
              <a:rPr lang="en-US"/>
              <a:pPr>
                <a:defRPr/>
              </a:pPr>
              <a:t>6/7/18</a:t>
            </a:fld>
            <a:endParaRPr lang="en-US" dirty="0"/>
          </a:p>
        </p:txBody>
      </p:sp>
      <p:sp>
        <p:nvSpPr>
          <p:cNvPr id="3" name="Footer Placeholder 4">
            <a:extLst>
              <a:ext uri="{FF2B5EF4-FFF2-40B4-BE49-F238E27FC236}">
                <a16:creationId xmlns:a16="http://schemas.microsoft.com/office/drawing/2014/main" id="{69CD9E95-0B60-DC43-9D3C-D291F2DB3B3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83DDE354-EA08-904F-8237-5F6D10637398}"/>
              </a:ext>
            </a:extLst>
          </p:cNvPr>
          <p:cNvSpPr>
            <a:spLocks noGrp="1"/>
          </p:cNvSpPr>
          <p:nvPr>
            <p:ph type="sldNum" sz="quarter" idx="12"/>
          </p:nvPr>
        </p:nvSpPr>
        <p:spPr/>
        <p:txBody>
          <a:bodyPr/>
          <a:lstStyle>
            <a:lvl1pPr>
              <a:defRPr/>
            </a:lvl1pPr>
          </a:lstStyle>
          <a:p>
            <a:pPr>
              <a:defRPr/>
            </a:pPr>
            <a:fld id="{15EB1C5D-E6C8-F34D-986A-F0BEF380A863}" type="slidenum">
              <a:rPr lang="en-US"/>
              <a:pPr>
                <a:defRPr/>
              </a:pPr>
              <a:t>‹#›</a:t>
            </a:fld>
            <a:endParaRPr lang="en-US" dirty="0"/>
          </a:p>
        </p:txBody>
      </p:sp>
    </p:spTree>
    <p:extLst>
      <p:ext uri="{BB962C8B-B14F-4D97-AF65-F5344CB8AC3E}">
        <p14:creationId xmlns:p14="http://schemas.microsoft.com/office/powerpoint/2010/main" val="1433418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rtlCol="0">
            <a:normAutofit/>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pPr lvl="0"/>
            <a:r>
              <a:rPr lang="en-US" noProof="0"/>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3">
            <a:extLst>
              <a:ext uri="{FF2B5EF4-FFF2-40B4-BE49-F238E27FC236}">
                <a16:creationId xmlns:a16="http://schemas.microsoft.com/office/drawing/2014/main" id="{1ACDE2D9-F8B2-2844-8A9A-4DBBE6923F0B}"/>
              </a:ext>
            </a:extLst>
          </p:cNvPr>
          <p:cNvSpPr>
            <a:spLocks noGrp="1"/>
          </p:cNvSpPr>
          <p:nvPr>
            <p:ph type="dt" sz="half" idx="10"/>
          </p:nvPr>
        </p:nvSpPr>
        <p:spPr/>
        <p:txBody>
          <a:bodyPr/>
          <a:lstStyle>
            <a:lvl1pPr>
              <a:defRPr/>
            </a:lvl1pPr>
          </a:lstStyle>
          <a:p>
            <a:pPr>
              <a:defRPr/>
            </a:pPr>
            <a:fld id="{B5B41CFF-F824-F249-90B7-4FC6D89FF2B4}" type="datetimeFigureOut">
              <a:rPr lang="en-US"/>
              <a:pPr>
                <a:defRPr/>
              </a:pPr>
              <a:t>6/7/18</a:t>
            </a:fld>
            <a:endParaRPr lang="en-US" dirty="0"/>
          </a:p>
        </p:txBody>
      </p:sp>
      <p:sp>
        <p:nvSpPr>
          <p:cNvPr id="6" name="Footer Placeholder 4">
            <a:extLst>
              <a:ext uri="{FF2B5EF4-FFF2-40B4-BE49-F238E27FC236}">
                <a16:creationId xmlns:a16="http://schemas.microsoft.com/office/drawing/2014/main" id="{6D91B619-7CF8-7640-A209-82C1F4CA874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6230080-882A-2F47-8208-895C5336B9B1}"/>
              </a:ext>
            </a:extLst>
          </p:cNvPr>
          <p:cNvSpPr>
            <a:spLocks noGrp="1"/>
          </p:cNvSpPr>
          <p:nvPr>
            <p:ph type="sldNum" sz="quarter" idx="12"/>
          </p:nvPr>
        </p:nvSpPr>
        <p:spPr/>
        <p:txBody>
          <a:bodyPr/>
          <a:lstStyle>
            <a:lvl1pPr>
              <a:defRPr/>
            </a:lvl1pPr>
          </a:lstStyle>
          <a:p>
            <a:pPr>
              <a:defRPr/>
            </a:pPr>
            <a:fld id="{8437B31B-E898-844F-B5FD-E717F8EFB854}" type="slidenum">
              <a:rPr lang="en-US"/>
              <a:pPr>
                <a:defRPr/>
              </a:pPr>
              <a:t>‹#›</a:t>
            </a:fld>
            <a:endParaRPr lang="en-US" dirty="0"/>
          </a:p>
        </p:txBody>
      </p:sp>
    </p:spTree>
    <p:extLst>
      <p:ext uri="{BB962C8B-B14F-4D97-AF65-F5344CB8AC3E}">
        <p14:creationId xmlns:p14="http://schemas.microsoft.com/office/powerpoint/2010/main" val="42271517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C04DB1-7F04-904C-BD76-159430185DD8}"/>
              </a:ext>
            </a:extLst>
          </p:cNvPr>
          <p:cNvSpPr>
            <a:spLocks noGrp="1"/>
          </p:cNvSpPr>
          <p:nvPr>
            <p:ph type="dt" sz="half" idx="10"/>
          </p:nvPr>
        </p:nvSpPr>
        <p:spPr/>
        <p:txBody>
          <a:bodyPr/>
          <a:lstStyle>
            <a:lvl1pPr>
              <a:defRPr/>
            </a:lvl1pPr>
          </a:lstStyle>
          <a:p>
            <a:pPr>
              <a:defRPr/>
            </a:pPr>
            <a:fld id="{724F5D15-E4DC-5644-B9F0-FE781A9FB03C}" type="datetimeFigureOut">
              <a:rPr lang="en-US"/>
              <a:pPr>
                <a:defRPr/>
              </a:pPr>
              <a:t>6/7/18</a:t>
            </a:fld>
            <a:endParaRPr lang="en-US" dirty="0"/>
          </a:p>
        </p:txBody>
      </p:sp>
      <p:sp>
        <p:nvSpPr>
          <p:cNvPr id="5" name="Footer Placeholder 4">
            <a:extLst>
              <a:ext uri="{FF2B5EF4-FFF2-40B4-BE49-F238E27FC236}">
                <a16:creationId xmlns:a16="http://schemas.microsoft.com/office/drawing/2014/main" id="{6BFF7770-B8A2-5D40-B806-A86DAD5C469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027CDBA1-62ED-5845-ACCB-757F6A132247}"/>
              </a:ext>
            </a:extLst>
          </p:cNvPr>
          <p:cNvSpPr>
            <a:spLocks noGrp="1"/>
          </p:cNvSpPr>
          <p:nvPr>
            <p:ph type="sldNum" sz="quarter" idx="12"/>
          </p:nvPr>
        </p:nvSpPr>
        <p:spPr/>
        <p:txBody>
          <a:bodyPr/>
          <a:lstStyle>
            <a:lvl1pPr>
              <a:defRPr/>
            </a:lvl1pPr>
          </a:lstStyle>
          <a:p>
            <a:pPr>
              <a:defRPr/>
            </a:pPr>
            <a:fld id="{5AADE31D-7687-E945-9012-7A417F0B7F77}" type="slidenum">
              <a:rPr lang="en-US"/>
              <a:pPr>
                <a:defRPr/>
              </a:pPr>
              <a:t>‹#›</a:t>
            </a:fld>
            <a:endParaRPr lang="en-US" dirty="0"/>
          </a:p>
        </p:txBody>
      </p:sp>
    </p:spTree>
    <p:extLst>
      <p:ext uri="{BB962C8B-B14F-4D97-AF65-F5344CB8AC3E}">
        <p14:creationId xmlns:p14="http://schemas.microsoft.com/office/powerpoint/2010/main" val="10686705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60FB76-7BF1-EA40-B341-5FCFD87A28E1}"/>
              </a:ext>
            </a:extLst>
          </p:cNvPr>
          <p:cNvSpPr>
            <a:spLocks noGrp="1"/>
          </p:cNvSpPr>
          <p:nvPr>
            <p:ph type="dt" sz="half" idx="10"/>
          </p:nvPr>
        </p:nvSpPr>
        <p:spPr/>
        <p:txBody>
          <a:bodyPr/>
          <a:lstStyle>
            <a:lvl1pPr>
              <a:defRPr/>
            </a:lvl1pPr>
          </a:lstStyle>
          <a:p>
            <a:pPr>
              <a:defRPr/>
            </a:pPr>
            <a:fld id="{CD1942FB-1661-DC45-A264-3211D85F7DA4}" type="datetimeFigureOut">
              <a:rPr lang="en-US"/>
              <a:pPr>
                <a:defRPr/>
              </a:pPr>
              <a:t>6/7/18</a:t>
            </a:fld>
            <a:endParaRPr lang="en-US" dirty="0"/>
          </a:p>
        </p:txBody>
      </p:sp>
      <p:sp>
        <p:nvSpPr>
          <p:cNvPr id="5" name="Footer Placeholder 4">
            <a:extLst>
              <a:ext uri="{FF2B5EF4-FFF2-40B4-BE49-F238E27FC236}">
                <a16:creationId xmlns:a16="http://schemas.microsoft.com/office/drawing/2014/main" id="{F46793A4-0255-0F40-A29C-1A5E6387BDD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B27317B-D3D2-6841-AC05-6183C7145F33}"/>
              </a:ext>
            </a:extLst>
          </p:cNvPr>
          <p:cNvSpPr>
            <a:spLocks noGrp="1"/>
          </p:cNvSpPr>
          <p:nvPr>
            <p:ph type="sldNum" sz="quarter" idx="12"/>
          </p:nvPr>
        </p:nvSpPr>
        <p:spPr/>
        <p:txBody>
          <a:bodyPr/>
          <a:lstStyle>
            <a:lvl1pPr>
              <a:defRPr/>
            </a:lvl1pPr>
          </a:lstStyle>
          <a:p>
            <a:pPr>
              <a:defRPr/>
            </a:pPr>
            <a:fld id="{0490FE90-0EC6-6041-88C3-B7149A08ED2F}" type="slidenum">
              <a:rPr lang="en-US"/>
              <a:pPr>
                <a:defRPr/>
              </a:pPr>
              <a:t>‹#›</a:t>
            </a:fld>
            <a:endParaRPr lang="en-US" dirty="0"/>
          </a:p>
        </p:txBody>
      </p:sp>
    </p:spTree>
    <p:extLst>
      <p:ext uri="{BB962C8B-B14F-4D97-AF65-F5344CB8AC3E}">
        <p14:creationId xmlns:p14="http://schemas.microsoft.com/office/powerpoint/2010/main" val="9003429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hart Layout">
    <p:spTree>
      <p:nvGrpSpPr>
        <p:cNvPr id="1" name="Shape 195"/>
        <p:cNvGrpSpPr/>
        <p:nvPr/>
      </p:nvGrpSpPr>
      <p:grpSpPr>
        <a:xfrm>
          <a:off x="0" y="0"/>
          <a:ext cx="0" cy="0"/>
          <a:chOff x="0" y="0"/>
          <a:chExt cx="0" cy="0"/>
        </a:xfrm>
      </p:grpSpPr>
      <p:sp>
        <p:nvSpPr>
          <p:cNvPr id="196" name="Shape 196"/>
          <p:cNvSpPr>
            <a:spLocks noGrp="1"/>
          </p:cNvSpPr>
          <p:nvPr>
            <p:ph type="chart" idx="2"/>
          </p:nvPr>
        </p:nvSpPr>
        <p:spPr>
          <a:xfrm>
            <a:off x="462351" y="2431475"/>
            <a:ext cx="3991407" cy="4367441"/>
          </a:xfrm>
          <a:prstGeom prst="rect">
            <a:avLst/>
          </a:prstGeom>
          <a:noFill/>
          <a:ln>
            <a:noFill/>
          </a:ln>
        </p:spPr>
        <p:txBody>
          <a:bodyPr lIns="91425" tIns="91425" rIns="91425" bIns="91425" rtlCol="0">
            <a:normAutofit/>
          </a:bodyPr>
          <a:lstStyle>
            <a:lvl1pPr marL="319168" marR="0" lvl="0" indent="-188532" algn="l" rtl="0">
              <a:spcBef>
                <a:spcPts val="514"/>
              </a:spcBef>
              <a:spcAft>
                <a:spcPts val="0"/>
              </a:spcAft>
              <a:buClr>
                <a:srgbClr val="CF1C21"/>
              </a:buClr>
              <a:buSzPct val="8000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spcBef>
                <a:spcPts val="468"/>
              </a:spcBef>
              <a:buClr>
                <a:schemeClr val="dk1"/>
              </a:buClr>
              <a:buSzPct val="100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spcBef>
                <a:spcPts val="468"/>
              </a:spcBef>
              <a:buClr>
                <a:schemeClr val="dk1"/>
              </a:buClr>
              <a:buSzPct val="100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spcBef>
                <a:spcPts val="468"/>
              </a:spcBef>
              <a:buClr>
                <a:schemeClr val="dk1"/>
              </a:buClr>
              <a:buSzPct val="100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spcBef>
                <a:spcPts val="468"/>
              </a:spcBef>
              <a:buClr>
                <a:schemeClr val="dk1"/>
              </a:buClr>
              <a:buSzPct val="100000"/>
              <a:buFont typeface="Arial"/>
              <a:buChar char="•"/>
              <a:defRPr sz="2338" b="0" i="0" u="none" strike="noStrike" cap="none">
                <a:solidFill>
                  <a:schemeClr val="dk1"/>
                </a:solidFill>
                <a:latin typeface="Calibri"/>
                <a:ea typeface="Calibri"/>
                <a:cs typeface="Calibri"/>
                <a:sym typeface="Calibri"/>
              </a:defRPr>
            </a:lvl9pPr>
          </a:lstStyle>
          <a:p>
            <a:pPr lvl="0"/>
            <a:endParaRPr noProof="0">
              <a:sym typeface="Arial"/>
            </a:endParaRPr>
          </a:p>
        </p:txBody>
      </p:sp>
      <p:sp>
        <p:nvSpPr>
          <p:cNvPr id="197" name="Shape 197"/>
          <p:cNvSpPr txBox="1">
            <a:spLocks noGrp="1"/>
          </p:cNvSpPr>
          <p:nvPr>
            <p:ph type="body" idx="1"/>
          </p:nvPr>
        </p:nvSpPr>
        <p:spPr>
          <a:xfrm>
            <a:off x="4628669" y="2431475"/>
            <a:ext cx="5522463" cy="4367441"/>
          </a:xfrm>
          <a:prstGeom prst="rect">
            <a:avLst/>
          </a:prstGeom>
          <a:noFill/>
          <a:ln>
            <a:noFill/>
          </a:ln>
        </p:spPr>
        <p:txBody>
          <a:bodyPr lIns="91425" tIns="91425" rIns="91425" bIns="91425"/>
          <a:lstStyle>
            <a:lvl1pPr marL="319168" marR="0" lvl="0" indent="-188532" algn="l" rtl="0">
              <a:spcBef>
                <a:spcPts val="514"/>
              </a:spcBef>
              <a:spcAft>
                <a:spcPts val="0"/>
              </a:spcAft>
              <a:buClr>
                <a:srgbClr val="CF1C21"/>
              </a:buClr>
              <a:buSzPct val="8000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spcBef>
                <a:spcPts val="468"/>
              </a:spcBef>
              <a:buClr>
                <a:schemeClr val="dk1"/>
              </a:buClr>
              <a:buSzPct val="100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spcBef>
                <a:spcPts val="468"/>
              </a:spcBef>
              <a:buClr>
                <a:schemeClr val="dk1"/>
              </a:buClr>
              <a:buSzPct val="100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spcBef>
                <a:spcPts val="468"/>
              </a:spcBef>
              <a:buClr>
                <a:schemeClr val="dk1"/>
              </a:buClr>
              <a:buSzPct val="100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spcBef>
                <a:spcPts val="468"/>
              </a:spcBef>
              <a:buClr>
                <a:schemeClr val="dk1"/>
              </a:buClr>
              <a:buSzPct val="100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0999091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_Chart Layout">
    <p:spTree>
      <p:nvGrpSpPr>
        <p:cNvPr id="1" name="Shape 128"/>
        <p:cNvGrpSpPr/>
        <p:nvPr/>
      </p:nvGrpSpPr>
      <p:grpSpPr>
        <a:xfrm>
          <a:off x="0" y="0"/>
          <a:ext cx="0" cy="0"/>
          <a:chOff x="0" y="0"/>
          <a:chExt cx="0" cy="0"/>
        </a:xfrm>
      </p:grpSpPr>
      <p:cxnSp>
        <p:nvCxnSpPr>
          <p:cNvPr id="5" name="Shape 131">
            <a:extLst>
              <a:ext uri="{FF2B5EF4-FFF2-40B4-BE49-F238E27FC236}">
                <a16:creationId xmlns:a16="http://schemas.microsoft.com/office/drawing/2014/main" id="{88BE11EC-A3F8-F344-A547-0CF33336D2B8}"/>
              </a:ext>
            </a:extLst>
          </p:cNvPr>
          <p:cNvCxnSpPr>
            <a:cxnSpLocks noChangeShapeType="1"/>
          </p:cNvCxnSpPr>
          <p:nvPr/>
        </p:nvCxnSpPr>
        <p:spPr bwMode="auto">
          <a:xfrm>
            <a:off x="461963" y="2273300"/>
            <a:ext cx="9680575" cy="0"/>
          </a:xfrm>
          <a:prstGeom prst="straightConnector1">
            <a:avLst/>
          </a:prstGeom>
          <a:noFill/>
          <a:ln w="9525">
            <a:solidFill>
              <a:srgbClr val="7F7F7F"/>
            </a:solidFill>
            <a:prstDash val="dash"/>
            <a:round/>
            <a:headEnd/>
            <a:tailEnd/>
          </a:ln>
          <a:extLst>
            <a:ext uri="{909E8E84-426E-40DD-AFC4-6F175D3DCCD1}">
              <a14:hiddenFill xmlns:a14="http://schemas.microsoft.com/office/drawing/2010/main">
                <a:noFill/>
              </a14:hiddenFill>
            </a:ext>
          </a:extLst>
        </p:spPr>
      </p:cxnSp>
      <p:cxnSp>
        <p:nvCxnSpPr>
          <p:cNvPr id="6" name="Shape 132">
            <a:extLst>
              <a:ext uri="{FF2B5EF4-FFF2-40B4-BE49-F238E27FC236}">
                <a16:creationId xmlns:a16="http://schemas.microsoft.com/office/drawing/2014/main" id="{868FF768-D3CC-5846-B887-328EED6D8AFC}"/>
              </a:ext>
            </a:extLst>
          </p:cNvPr>
          <p:cNvCxnSpPr>
            <a:cxnSpLocks noChangeShapeType="1"/>
          </p:cNvCxnSpPr>
          <p:nvPr/>
        </p:nvCxnSpPr>
        <p:spPr bwMode="auto">
          <a:xfrm>
            <a:off x="461963" y="1001713"/>
            <a:ext cx="9680575" cy="0"/>
          </a:xfrm>
          <a:prstGeom prst="straightConnector1">
            <a:avLst/>
          </a:prstGeom>
          <a:noFill/>
          <a:ln w="9525">
            <a:solidFill>
              <a:srgbClr val="7F7F7F"/>
            </a:solidFill>
            <a:prstDash val="dash"/>
            <a:round/>
            <a:headEnd/>
            <a:tailEnd/>
          </a:ln>
          <a:extLst>
            <a:ext uri="{909E8E84-426E-40DD-AFC4-6F175D3DCCD1}">
              <a14:hiddenFill xmlns:a14="http://schemas.microsoft.com/office/drawing/2010/main">
                <a:noFill/>
              </a14:hiddenFill>
            </a:ext>
          </a:extLst>
        </p:spPr>
      </p:cxnSp>
      <p:sp>
        <p:nvSpPr>
          <p:cNvPr id="129" name="Shape 129"/>
          <p:cNvSpPr>
            <a:spLocks noGrp="1"/>
          </p:cNvSpPr>
          <p:nvPr>
            <p:ph type="chart" idx="2"/>
          </p:nvPr>
        </p:nvSpPr>
        <p:spPr>
          <a:xfrm>
            <a:off x="462351" y="2431475"/>
            <a:ext cx="3991407" cy="4367441"/>
          </a:xfrm>
          <a:prstGeom prst="rect">
            <a:avLst/>
          </a:prstGeom>
          <a:noFill/>
          <a:ln>
            <a:noFill/>
          </a:ln>
        </p:spPr>
        <p:txBody>
          <a:bodyPr lIns="91425" tIns="91425" rIns="91425" bIns="91425" rtlCol="0">
            <a:normAutofit/>
          </a:bodyPr>
          <a:lstStyle>
            <a:lvl1pPr marL="319168" marR="0" lvl="0" indent="-69772" algn="l" rtl="0">
              <a:lnSpc>
                <a:spcPct val="100000"/>
              </a:lnSpc>
              <a:spcBef>
                <a:spcPts val="514"/>
              </a:spcBef>
              <a:spcAft>
                <a:spcPts val="0"/>
              </a:spcAft>
              <a:buClr>
                <a:srgbClr val="CF1C21"/>
              </a:buClr>
              <a:buSzPct val="80000"/>
              <a:buFont typeface="Noto Sans Symbols"/>
              <a:buChar char="▪"/>
              <a:defRPr sz="2572" b="0" i="0" u="none" strike="noStrike" cap="none">
                <a:solidFill>
                  <a:schemeClr val="dk1"/>
                </a:solidFill>
                <a:latin typeface="Arial"/>
                <a:ea typeface="Arial"/>
                <a:cs typeface="Arial"/>
                <a:sym typeface="Arial"/>
              </a:defRPr>
            </a:lvl1pPr>
            <a:lvl2pPr marL="526999" marR="0" lvl="1" indent="22268"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2pPr>
            <a:lvl3pPr marL="732973" marR="0" lvl="2"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3pPr>
            <a:lvl4pPr marL="732973" marR="0" lvl="3"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4pPr>
            <a:lvl5pPr marL="732973" marR="0" lvl="4"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5pPr>
            <a:lvl6pPr marL="2939316" marR="0" lvl="5"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6pPr>
            <a:lvl7pPr marL="3473737" marR="0" lvl="6"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7pPr>
            <a:lvl8pPr marL="4008158" marR="0" lvl="7"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8pPr>
            <a:lvl9pPr marL="4542579" marR="0" lvl="8"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9pPr>
          </a:lstStyle>
          <a:p>
            <a:pPr lvl="0"/>
            <a:endParaRPr noProof="0">
              <a:sym typeface="Arial"/>
            </a:endParaRPr>
          </a:p>
        </p:txBody>
      </p:sp>
      <p:sp>
        <p:nvSpPr>
          <p:cNvPr id="130" name="Shape 130"/>
          <p:cNvSpPr txBox="1">
            <a:spLocks noGrp="1"/>
          </p:cNvSpPr>
          <p:nvPr>
            <p:ph type="body" idx="1"/>
          </p:nvPr>
        </p:nvSpPr>
        <p:spPr>
          <a:xfrm>
            <a:off x="4628668" y="2431475"/>
            <a:ext cx="5522462" cy="4367441"/>
          </a:xfrm>
          <a:prstGeom prst="rect">
            <a:avLst/>
          </a:prstGeom>
          <a:noFill/>
          <a:ln>
            <a:noFill/>
          </a:ln>
        </p:spPr>
        <p:txBody>
          <a:bodyPr lIns="91425" tIns="91425" rIns="91425" bIns="91425"/>
          <a:lstStyle>
            <a:lvl1pPr marL="319168" marR="0" lvl="0" indent="-69772" algn="l" rtl="0">
              <a:lnSpc>
                <a:spcPct val="100000"/>
              </a:lnSpc>
              <a:spcBef>
                <a:spcPts val="514"/>
              </a:spcBef>
              <a:spcAft>
                <a:spcPts val="0"/>
              </a:spcAft>
              <a:buClr>
                <a:srgbClr val="CF1C21"/>
              </a:buClr>
              <a:buSzPct val="80000"/>
              <a:buFont typeface="Noto Sans Symbols"/>
              <a:buChar char="▪"/>
              <a:defRPr sz="2572" b="0" i="0" u="none" strike="noStrike" cap="none">
                <a:solidFill>
                  <a:schemeClr val="dk1"/>
                </a:solidFill>
                <a:latin typeface="Arial"/>
                <a:ea typeface="Arial"/>
                <a:cs typeface="Arial"/>
                <a:sym typeface="Arial"/>
              </a:defRPr>
            </a:lvl1pPr>
            <a:lvl2pPr marL="526999" marR="0" lvl="1" indent="22268"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2pPr>
            <a:lvl3pPr marL="732973" marR="0" lvl="2"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3pPr>
            <a:lvl4pPr marL="732973" marR="0" lvl="3"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4pPr>
            <a:lvl5pPr marL="732973" marR="0" lvl="4"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5pPr>
            <a:lvl6pPr marL="2939316" marR="0" lvl="5"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6pPr>
            <a:lvl7pPr marL="3473737" marR="0" lvl="6"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7pPr>
            <a:lvl8pPr marL="4008158" marR="0" lvl="7"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8pPr>
            <a:lvl9pPr marL="4542579" marR="0" lvl="8"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title"/>
          </p:nvPr>
        </p:nvSpPr>
        <p:spPr>
          <a:xfrm>
            <a:off x="462351" y="1002116"/>
            <a:ext cx="9679740" cy="1260696"/>
          </a:xfrm>
          <a:prstGeom prst="rect">
            <a:avLst/>
          </a:prstGeom>
          <a:noFill/>
          <a:ln>
            <a:noFill/>
          </a:ln>
        </p:spPr>
        <p:txBody>
          <a:bodyPr lIns="91425" tIns="91425" rIns="91425" bIns="91425"/>
          <a:lstStyle>
            <a:lvl1pPr marL="0" marR="0" lvl="0" indent="0" algn="l" rtl="0">
              <a:lnSpc>
                <a:spcPct val="100000"/>
              </a:lnSpc>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1582865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2_Chart Layout">
    <p:spTree>
      <p:nvGrpSpPr>
        <p:cNvPr id="1" name="Shape 128"/>
        <p:cNvGrpSpPr/>
        <p:nvPr/>
      </p:nvGrpSpPr>
      <p:grpSpPr>
        <a:xfrm>
          <a:off x="0" y="0"/>
          <a:ext cx="0" cy="0"/>
          <a:chOff x="0" y="0"/>
          <a:chExt cx="0" cy="0"/>
        </a:xfrm>
      </p:grpSpPr>
      <p:cxnSp>
        <p:nvCxnSpPr>
          <p:cNvPr id="5" name="Shape 131">
            <a:extLst>
              <a:ext uri="{FF2B5EF4-FFF2-40B4-BE49-F238E27FC236}">
                <a16:creationId xmlns:a16="http://schemas.microsoft.com/office/drawing/2014/main" id="{97B65FB6-7AF4-4749-A2F8-B5BF885EBC5D}"/>
              </a:ext>
            </a:extLst>
          </p:cNvPr>
          <p:cNvCxnSpPr>
            <a:cxnSpLocks noChangeShapeType="1"/>
          </p:cNvCxnSpPr>
          <p:nvPr/>
        </p:nvCxnSpPr>
        <p:spPr bwMode="auto">
          <a:xfrm>
            <a:off x="461963" y="2273300"/>
            <a:ext cx="9680575" cy="0"/>
          </a:xfrm>
          <a:prstGeom prst="straightConnector1">
            <a:avLst/>
          </a:prstGeom>
          <a:noFill/>
          <a:ln w="9525">
            <a:solidFill>
              <a:srgbClr val="7F7F7F"/>
            </a:solidFill>
            <a:prstDash val="dash"/>
            <a:round/>
            <a:headEnd/>
            <a:tailEnd/>
          </a:ln>
          <a:extLst>
            <a:ext uri="{909E8E84-426E-40DD-AFC4-6F175D3DCCD1}">
              <a14:hiddenFill xmlns:a14="http://schemas.microsoft.com/office/drawing/2010/main">
                <a:noFill/>
              </a14:hiddenFill>
            </a:ext>
          </a:extLst>
        </p:spPr>
      </p:cxnSp>
      <p:cxnSp>
        <p:nvCxnSpPr>
          <p:cNvPr id="6" name="Shape 132">
            <a:extLst>
              <a:ext uri="{FF2B5EF4-FFF2-40B4-BE49-F238E27FC236}">
                <a16:creationId xmlns:a16="http://schemas.microsoft.com/office/drawing/2014/main" id="{7D45A1CC-6BD2-3F45-B3C5-922B0306A926}"/>
              </a:ext>
            </a:extLst>
          </p:cNvPr>
          <p:cNvCxnSpPr>
            <a:cxnSpLocks noChangeShapeType="1"/>
          </p:cNvCxnSpPr>
          <p:nvPr/>
        </p:nvCxnSpPr>
        <p:spPr bwMode="auto">
          <a:xfrm>
            <a:off x="461963" y="1001713"/>
            <a:ext cx="9680575" cy="0"/>
          </a:xfrm>
          <a:prstGeom prst="straightConnector1">
            <a:avLst/>
          </a:prstGeom>
          <a:noFill/>
          <a:ln w="9525">
            <a:solidFill>
              <a:srgbClr val="7F7F7F"/>
            </a:solidFill>
            <a:prstDash val="dash"/>
            <a:round/>
            <a:headEnd/>
            <a:tailEnd/>
          </a:ln>
          <a:extLst>
            <a:ext uri="{909E8E84-426E-40DD-AFC4-6F175D3DCCD1}">
              <a14:hiddenFill xmlns:a14="http://schemas.microsoft.com/office/drawing/2010/main">
                <a:noFill/>
              </a14:hiddenFill>
            </a:ext>
          </a:extLst>
        </p:spPr>
      </p:cxnSp>
      <p:sp>
        <p:nvSpPr>
          <p:cNvPr id="129" name="Shape 129"/>
          <p:cNvSpPr>
            <a:spLocks noGrp="1"/>
          </p:cNvSpPr>
          <p:nvPr>
            <p:ph type="chart" idx="2"/>
          </p:nvPr>
        </p:nvSpPr>
        <p:spPr>
          <a:xfrm>
            <a:off x="462351" y="2431475"/>
            <a:ext cx="3991407" cy="4367441"/>
          </a:xfrm>
          <a:prstGeom prst="rect">
            <a:avLst/>
          </a:prstGeom>
          <a:noFill/>
          <a:ln>
            <a:noFill/>
          </a:ln>
        </p:spPr>
        <p:txBody>
          <a:bodyPr lIns="91425" tIns="91425" rIns="91425" bIns="91425" rtlCol="0">
            <a:normAutofit/>
          </a:bodyPr>
          <a:lstStyle>
            <a:lvl1pPr marL="319168" marR="0" lvl="0" indent="-69772" algn="l" rtl="0">
              <a:lnSpc>
                <a:spcPct val="100000"/>
              </a:lnSpc>
              <a:spcBef>
                <a:spcPts val="514"/>
              </a:spcBef>
              <a:spcAft>
                <a:spcPts val="0"/>
              </a:spcAft>
              <a:buClr>
                <a:srgbClr val="CF1C21"/>
              </a:buClr>
              <a:buSzPct val="80000"/>
              <a:buFont typeface="Noto Sans Symbols"/>
              <a:buChar char="▪"/>
              <a:defRPr sz="2572" b="0" i="0" u="none" strike="noStrike" cap="none">
                <a:solidFill>
                  <a:schemeClr val="dk1"/>
                </a:solidFill>
                <a:latin typeface="Arial"/>
                <a:ea typeface="Arial"/>
                <a:cs typeface="Arial"/>
                <a:sym typeface="Arial"/>
              </a:defRPr>
            </a:lvl1pPr>
            <a:lvl2pPr marL="526999" marR="0" lvl="1" indent="22268"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2pPr>
            <a:lvl3pPr marL="732973" marR="0" lvl="2"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3pPr>
            <a:lvl4pPr marL="732973" marR="0" lvl="3"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4pPr>
            <a:lvl5pPr marL="732973" marR="0" lvl="4"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5pPr>
            <a:lvl6pPr marL="2939316" marR="0" lvl="5"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6pPr>
            <a:lvl7pPr marL="3473737" marR="0" lvl="6"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7pPr>
            <a:lvl8pPr marL="4008158" marR="0" lvl="7"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8pPr>
            <a:lvl9pPr marL="4542579" marR="0" lvl="8"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9pPr>
          </a:lstStyle>
          <a:p>
            <a:pPr lvl="0"/>
            <a:endParaRPr noProof="0">
              <a:sym typeface="Arial"/>
            </a:endParaRPr>
          </a:p>
        </p:txBody>
      </p:sp>
      <p:sp>
        <p:nvSpPr>
          <p:cNvPr id="130" name="Shape 130"/>
          <p:cNvSpPr txBox="1">
            <a:spLocks noGrp="1"/>
          </p:cNvSpPr>
          <p:nvPr>
            <p:ph type="body" idx="1"/>
          </p:nvPr>
        </p:nvSpPr>
        <p:spPr>
          <a:xfrm>
            <a:off x="4628668" y="2431475"/>
            <a:ext cx="5522462" cy="4367441"/>
          </a:xfrm>
          <a:prstGeom prst="rect">
            <a:avLst/>
          </a:prstGeom>
          <a:noFill/>
          <a:ln>
            <a:noFill/>
          </a:ln>
        </p:spPr>
        <p:txBody>
          <a:bodyPr lIns="91425" tIns="91425" rIns="91425" bIns="91425"/>
          <a:lstStyle>
            <a:lvl1pPr marL="319168" marR="0" lvl="0" indent="-69772" algn="l" rtl="0">
              <a:lnSpc>
                <a:spcPct val="100000"/>
              </a:lnSpc>
              <a:spcBef>
                <a:spcPts val="514"/>
              </a:spcBef>
              <a:spcAft>
                <a:spcPts val="0"/>
              </a:spcAft>
              <a:buClr>
                <a:srgbClr val="CF1C21"/>
              </a:buClr>
              <a:buSzPct val="80000"/>
              <a:buFont typeface="Noto Sans Symbols"/>
              <a:buChar char="▪"/>
              <a:defRPr sz="2572" b="0" i="0" u="none" strike="noStrike" cap="none">
                <a:solidFill>
                  <a:schemeClr val="dk1"/>
                </a:solidFill>
                <a:latin typeface="Arial"/>
                <a:ea typeface="Arial"/>
                <a:cs typeface="Arial"/>
                <a:sym typeface="Arial"/>
              </a:defRPr>
            </a:lvl1pPr>
            <a:lvl2pPr marL="526999" marR="0" lvl="1" indent="22268"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2pPr>
            <a:lvl3pPr marL="732973" marR="0" lvl="2"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3pPr>
            <a:lvl4pPr marL="732973" marR="0" lvl="3"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4pPr>
            <a:lvl5pPr marL="732973" marR="0" lvl="4" indent="2412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5pPr>
            <a:lvl6pPr marL="2939316" marR="0" lvl="5"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6pPr>
            <a:lvl7pPr marL="3473737" marR="0" lvl="6"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7pPr>
            <a:lvl8pPr marL="4008158" marR="0" lvl="7"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8pPr>
            <a:lvl9pPr marL="4542579" marR="0" lvl="8" indent="2969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33" name="Shape 133"/>
          <p:cNvSpPr txBox="1">
            <a:spLocks noGrp="1"/>
          </p:cNvSpPr>
          <p:nvPr>
            <p:ph type="title"/>
          </p:nvPr>
        </p:nvSpPr>
        <p:spPr>
          <a:xfrm>
            <a:off x="462351" y="1002116"/>
            <a:ext cx="9679740" cy="1260696"/>
          </a:xfrm>
          <a:prstGeom prst="rect">
            <a:avLst/>
          </a:prstGeom>
          <a:noFill/>
          <a:ln>
            <a:noFill/>
          </a:ln>
        </p:spPr>
        <p:txBody>
          <a:bodyPr lIns="91425" tIns="91425" rIns="91425" bIns="91425"/>
          <a:lstStyle>
            <a:lvl1pPr marL="0" marR="0" lvl="0" indent="0" algn="l" rtl="0">
              <a:lnSpc>
                <a:spcPct val="100000"/>
              </a:lnSpc>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28594447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2137727" y="2463914"/>
            <a:ext cx="8016479" cy="4621521"/>
          </a:xfrm>
          <a:prstGeom prst="rect">
            <a:avLst/>
          </a:prstGeom>
          <a:noFill/>
          <a:ln>
            <a:noFill/>
          </a:ln>
        </p:spPr>
        <p:txBody>
          <a:bodyPr lIns="91425" tIns="91425" rIns="91425" bIns="91425"/>
          <a:lstStyle>
            <a:lvl1pPr marL="319168" marR="0" lvl="0" indent="48987" algn="l" rtl="0">
              <a:lnSpc>
                <a:spcPct val="100000"/>
              </a:lnSpc>
              <a:spcBef>
                <a:spcPts val="514"/>
              </a:spcBef>
              <a:spcAft>
                <a:spcPts val="0"/>
              </a:spcAft>
              <a:buClr>
                <a:srgbClr val="CF1C21"/>
              </a:buClr>
              <a:buSzPct val="80000"/>
              <a:buFont typeface="Noto Sans Symbols"/>
              <a:buChar char="▪"/>
              <a:defRPr sz="2572" b="0" i="0" u="none" strike="noStrike" cap="none">
                <a:solidFill>
                  <a:schemeClr val="dk1"/>
                </a:solidFill>
                <a:latin typeface="Arial"/>
                <a:ea typeface="Arial"/>
                <a:cs typeface="Arial"/>
                <a:sym typeface="Arial"/>
              </a:defRPr>
            </a:lvl1pPr>
            <a:lvl2pPr marL="526999" marR="0" lvl="1" indent="141028"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2pPr>
            <a:lvl3pPr marL="732973" marR="0" lvl="2" indent="14288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3pPr>
            <a:lvl4pPr marL="732973" marR="0" lvl="3" indent="14288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4pPr>
            <a:lvl5pPr marL="732973" marR="0" lvl="4" indent="142883" algn="l" rtl="0">
              <a:lnSpc>
                <a:spcPct val="100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5pPr>
            <a:lvl6pPr marL="2939316" marR="0" lvl="5" indent="17814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6pPr>
            <a:lvl7pPr marL="3473737" marR="0" lvl="6" indent="17814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7pPr>
            <a:lvl8pPr marL="4008158" marR="0" lvl="7" indent="17814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8pPr>
            <a:lvl9pPr marL="4542579" marR="0" lvl="8" indent="178140" algn="l" rtl="0">
              <a:lnSpc>
                <a:spcPct val="100000"/>
              </a:lnSpc>
              <a:spcBef>
                <a:spcPts val="468"/>
              </a:spcBef>
              <a:spcAft>
                <a:spcPts val="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129314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4533B97-962F-5C4D-8639-7E5050B8E76E}"/>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12" name="Text Placeholder 11">
            <a:extLst>
              <a:ext uri="{FF2B5EF4-FFF2-40B4-BE49-F238E27FC236}">
                <a16:creationId xmlns:a16="http://schemas.microsoft.com/office/drawing/2014/main" id="{A776FEEB-17D1-D040-A7BE-4C8B68252F08}"/>
              </a:ext>
            </a:extLst>
          </p:cNvPr>
          <p:cNvSpPr>
            <a:spLocks noGrp="1"/>
          </p:cNvSpPr>
          <p:nvPr>
            <p:ph type="body" sz="quarter" idx="13"/>
          </p:nvPr>
        </p:nvSpPr>
        <p:spPr>
          <a:xfrm>
            <a:off x="1888331" y="1062665"/>
            <a:ext cx="6911975" cy="744538"/>
          </a:xfrm>
        </p:spPr>
        <p:txBody>
          <a:bodyPr/>
          <a:lstStyle>
            <a:lvl1pPr algn="ctr">
              <a:defRPr b="1">
                <a:solidFill>
                  <a:srgbClr val="FF0000"/>
                </a:solidFill>
              </a:defRPr>
            </a:lvl1pPr>
          </a:lstStyle>
          <a:p>
            <a:pPr lvl="0"/>
            <a:r>
              <a:rPr lang="en-US" dirty="0"/>
              <a:t>Edit Master text styles</a:t>
            </a:r>
          </a:p>
        </p:txBody>
      </p:sp>
      <p:sp>
        <p:nvSpPr>
          <p:cNvPr id="5" name="Date Placeholder 4">
            <a:extLst>
              <a:ext uri="{FF2B5EF4-FFF2-40B4-BE49-F238E27FC236}">
                <a16:creationId xmlns:a16="http://schemas.microsoft.com/office/drawing/2014/main" id="{A16A4BEF-BFFF-AB48-A19D-62EC7E804BAE}"/>
              </a:ext>
            </a:extLst>
          </p:cNvPr>
          <p:cNvSpPr>
            <a:spLocks noGrp="1"/>
          </p:cNvSpPr>
          <p:nvPr>
            <p:ph type="dt" sz="half" idx="14"/>
          </p:nvPr>
        </p:nvSpPr>
        <p:spPr/>
        <p:txBody>
          <a:bodyPr/>
          <a:lstStyle>
            <a:lvl1pPr>
              <a:defRPr/>
            </a:lvl1pPr>
          </a:lstStyle>
          <a:p>
            <a:pPr>
              <a:defRPr/>
            </a:pPr>
            <a:fld id="{EEB7690D-DBC2-2541-AD6D-A31D1EC75378}" type="datetimeFigureOut">
              <a:rPr lang="en-US"/>
              <a:pPr>
                <a:defRPr/>
              </a:pPr>
              <a:t>6/7/18</a:t>
            </a:fld>
            <a:endParaRPr lang="en-US"/>
          </a:p>
        </p:txBody>
      </p:sp>
      <p:sp>
        <p:nvSpPr>
          <p:cNvPr id="6" name="Footer Placeholder 5">
            <a:extLst>
              <a:ext uri="{FF2B5EF4-FFF2-40B4-BE49-F238E27FC236}">
                <a16:creationId xmlns:a16="http://schemas.microsoft.com/office/drawing/2014/main" id="{A7AD8092-19C6-5548-9ACA-1302152E4B5D}"/>
              </a:ext>
            </a:extLst>
          </p:cNvPr>
          <p:cNvSpPr>
            <a:spLocks noGrp="1"/>
          </p:cNvSpPr>
          <p:nvPr>
            <p:ph type="ftr" sz="quarter" idx="15"/>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650DA578-981B-4A40-AAA4-79154CD2ACAC}"/>
              </a:ext>
            </a:extLst>
          </p:cNvPr>
          <p:cNvSpPr>
            <a:spLocks noGrp="1"/>
          </p:cNvSpPr>
          <p:nvPr>
            <p:ph type="sldNum" sz="quarter" idx="16"/>
          </p:nvPr>
        </p:nvSpPr>
        <p:spPr/>
        <p:txBody>
          <a:bodyPr/>
          <a:lstStyle>
            <a:lvl1pPr>
              <a:defRPr/>
            </a:lvl1pPr>
          </a:lstStyle>
          <a:p>
            <a:pPr>
              <a:defRPr/>
            </a:pPr>
            <a:fld id="{BA5D4A33-A9EE-3944-B449-CA1E5625A966}" type="slidenum">
              <a:rPr lang="en-US"/>
              <a:pPr>
                <a:defRPr/>
              </a:pPr>
              <a:t>‹#›</a:t>
            </a:fld>
            <a:endParaRPr lang="en-US"/>
          </a:p>
        </p:txBody>
      </p:sp>
    </p:spTree>
    <p:extLst>
      <p:ext uri="{BB962C8B-B14F-4D97-AF65-F5344CB8AC3E}">
        <p14:creationId xmlns:p14="http://schemas.microsoft.com/office/powerpoint/2010/main" val="636211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6CE0CFBB-80EB-DB4A-ABF7-CC2CED7DB413}"/>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5" name="TextBox 4">
            <a:extLst>
              <a:ext uri="{FF2B5EF4-FFF2-40B4-BE49-F238E27FC236}">
                <a16:creationId xmlns:a16="http://schemas.microsoft.com/office/drawing/2014/main" id="{58936724-6363-8644-A9A9-E26374601AA3}"/>
              </a:ext>
            </a:extLst>
          </p:cNvPr>
          <p:cNvSpPr txBox="1">
            <a:spLocks noChangeArrowheads="1"/>
          </p:cNvSpPr>
          <p:nvPr userDrawn="1"/>
        </p:nvSpPr>
        <p:spPr bwMode="auto">
          <a:xfrm>
            <a:off x="1179513" y="2192338"/>
            <a:ext cx="492283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defTabSz="520700" fontAlgn="base">
              <a:spcBef>
                <a:spcPct val="0"/>
              </a:spcBef>
              <a:spcAft>
                <a:spcPct val="0"/>
              </a:spcAft>
              <a:defRPr sz="2100">
                <a:solidFill>
                  <a:schemeClr val="tx1"/>
                </a:solidFill>
                <a:latin typeface="Calibri" panose="020F0502020204030204" pitchFamily="34" charset="0"/>
              </a:defRPr>
            </a:lvl6pPr>
            <a:lvl7pPr marL="2971800" indent="-228600" defTabSz="520700" fontAlgn="base">
              <a:spcBef>
                <a:spcPct val="0"/>
              </a:spcBef>
              <a:spcAft>
                <a:spcPct val="0"/>
              </a:spcAft>
              <a:defRPr sz="2100">
                <a:solidFill>
                  <a:schemeClr val="tx1"/>
                </a:solidFill>
                <a:latin typeface="Calibri" panose="020F0502020204030204" pitchFamily="34" charset="0"/>
              </a:defRPr>
            </a:lvl7pPr>
            <a:lvl8pPr marL="3429000" indent="-228600" defTabSz="520700" fontAlgn="base">
              <a:spcBef>
                <a:spcPct val="0"/>
              </a:spcBef>
              <a:spcAft>
                <a:spcPct val="0"/>
              </a:spcAft>
              <a:defRPr sz="2100">
                <a:solidFill>
                  <a:schemeClr val="tx1"/>
                </a:solidFill>
                <a:latin typeface="Calibri" panose="020F0502020204030204" pitchFamily="34" charset="0"/>
              </a:defRPr>
            </a:lvl8pPr>
            <a:lvl9pPr marL="3886200" indent="-228600" defTabSz="520700" fontAlgn="base">
              <a:spcBef>
                <a:spcPct val="0"/>
              </a:spcBef>
              <a:spcAft>
                <a:spcPct val="0"/>
              </a:spcAft>
              <a:defRPr sz="2100">
                <a:solidFill>
                  <a:schemeClr val="tx1"/>
                </a:solidFill>
                <a:latin typeface="Calibri" panose="020F0502020204030204" pitchFamily="34" charset="0"/>
              </a:defRPr>
            </a:lvl9pPr>
          </a:lstStyle>
          <a:p>
            <a:pPr eaLnBrk="1" hangingPunct="1">
              <a:defRPr/>
            </a:pPr>
            <a:r>
              <a:rPr lang="en-US" altLang="en-US" sz="4400" b="1">
                <a:solidFill>
                  <a:srgbClr val="FF0000"/>
                </a:solidFill>
                <a:latin typeface="Arial" panose="020B0604020202020204" pitchFamily="34" charset="0"/>
                <a:cs typeface="Arial" panose="020B0604020202020204" pitchFamily="34" charset="0"/>
              </a:rPr>
              <a:t>THANK YOU</a:t>
            </a:r>
          </a:p>
        </p:txBody>
      </p:sp>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6" name="Date Placeholder 4">
            <a:extLst>
              <a:ext uri="{FF2B5EF4-FFF2-40B4-BE49-F238E27FC236}">
                <a16:creationId xmlns:a16="http://schemas.microsoft.com/office/drawing/2014/main" id="{2688E325-8941-AD46-8FA0-A5C268E4629C}"/>
              </a:ext>
            </a:extLst>
          </p:cNvPr>
          <p:cNvSpPr>
            <a:spLocks noGrp="1"/>
          </p:cNvSpPr>
          <p:nvPr>
            <p:ph type="dt" sz="half" idx="10"/>
          </p:nvPr>
        </p:nvSpPr>
        <p:spPr/>
        <p:txBody>
          <a:bodyPr/>
          <a:lstStyle>
            <a:lvl1pPr>
              <a:defRPr/>
            </a:lvl1pPr>
          </a:lstStyle>
          <a:p>
            <a:pPr>
              <a:defRPr/>
            </a:pPr>
            <a:fld id="{2522E2A3-D4EA-274D-96C4-99438B4926AE}" type="datetimeFigureOut">
              <a:rPr lang="en-US"/>
              <a:pPr>
                <a:defRPr/>
              </a:pPr>
              <a:t>6/7/18</a:t>
            </a:fld>
            <a:endParaRPr lang="en-US"/>
          </a:p>
        </p:txBody>
      </p:sp>
      <p:sp>
        <p:nvSpPr>
          <p:cNvPr id="7" name="Footer Placeholder 5">
            <a:extLst>
              <a:ext uri="{FF2B5EF4-FFF2-40B4-BE49-F238E27FC236}">
                <a16:creationId xmlns:a16="http://schemas.microsoft.com/office/drawing/2014/main" id="{F87E5580-2CA7-4D43-93E4-D78846E7B119}"/>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B57B85B3-7AA6-AD45-A7CC-92CEAE0C6E75}"/>
              </a:ext>
            </a:extLst>
          </p:cNvPr>
          <p:cNvSpPr>
            <a:spLocks noGrp="1"/>
          </p:cNvSpPr>
          <p:nvPr>
            <p:ph type="sldNum" sz="quarter" idx="12"/>
          </p:nvPr>
        </p:nvSpPr>
        <p:spPr/>
        <p:txBody>
          <a:bodyPr/>
          <a:lstStyle>
            <a:lvl1pPr>
              <a:defRPr/>
            </a:lvl1pPr>
          </a:lstStyle>
          <a:p>
            <a:pPr>
              <a:defRPr/>
            </a:pPr>
            <a:fld id="{1B8A13F8-14D0-E142-A07D-9AA09C8F8CBE}" type="slidenum">
              <a:rPr lang="en-US"/>
              <a:pPr>
                <a:defRPr/>
              </a:pPr>
              <a:t>‹#›</a:t>
            </a:fld>
            <a:endParaRPr lang="en-US"/>
          </a:p>
        </p:txBody>
      </p:sp>
    </p:spTree>
    <p:extLst>
      <p:ext uri="{BB962C8B-B14F-4D97-AF65-F5344CB8AC3E}">
        <p14:creationId xmlns:p14="http://schemas.microsoft.com/office/powerpoint/2010/main" val="1503057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ED18A6B-1751-CD47-8E4E-5FFE224A6413}"/>
              </a:ext>
            </a:extLst>
          </p:cNvPr>
          <p:cNvSpPr>
            <a:spLocks noGrp="1"/>
          </p:cNvSpPr>
          <p:nvPr>
            <p:ph type="dt" sz="half" idx="10"/>
          </p:nvPr>
        </p:nvSpPr>
        <p:spPr/>
        <p:txBody>
          <a:bodyPr/>
          <a:lstStyle>
            <a:lvl1pPr>
              <a:defRPr/>
            </a:lvl1pPr>
          </a:lstStyle>
          <a:p>
            <a:pPr>
              <a:defRPr/>
            </a:pPr>
            <a:fld id="{1E08F1BF-5F19-FD49-8CC8-1ACB5C9CDF2B}" type="datetimeFigureOut">
              <a:rPr lang="en-US"/>
              <a:pPr>
                <a:defRPr/>
              </a:pPr>
              <a:t>6/7/18</a:t>
            </a:fld>
            <a:endParaRPr lang="en-US" dirty="0"/>
          </a:p>
        </p:txBody>
      </p:sp>
      <p:sp>
        <p:nvSpPr>
          <p:cNvPr id="3" name="Footer Placeholder 4">
            <a:extLst>
              <a:ext uri="{FF2B5EF4-FFF2-40B4-BE49-F238E27FC236}">
                <a16:creationId xmlns:a16="http://schemas.microsoft.com/office/drawing/2014/main" id="{5B89F688-23C9-C94A-B9D6-88F25E72482A}"/>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A26265-3597-3D42-ACF2-86404A87DBA9}"/>
              </a:ext>
            </a:extLst>
          </p:cNvPr>
          <p:cNvSpPr>
            <a:spLocks noGrp="1"/>
          </p:cNvSpPr>
          <p:nvPr>
            <p:ph type="sldNum" sz="quarter" idx="12"/>
          </p:nvPr>
        </p:nvSpPr>
        <p:spPr/>
        <p:txBody>
          <a:bodyPr/>
          <a:lstStyle>
            <a:lvl1pPr>
              <a:defRPr/>
            </a:lvl1pPr>
          </a:lstStyle>
          <a:p>
            <a:pPr>
              <a:defRPr/>
            </a:pPr>
            <a:fld id="{E34BA3B9-2893-B24A-85CA-7B51D360A491}" type="slidenum">
              <a:rPr lang="en-US"/>
              <a:pPr>
                <a:defRPr/>
              </a:pPr>
              <a:t>‹#›</a:t>
            </a:fld>
            <a:endParaRPr lang="en-US" dirty="0"/>
          </a:p>
        </p:txBody>
      </p:sp>
    </p:spTree>
    <p:extLst>
      <p:ext uri="{BB962C8B-B14F-4D97-AF65-F5344CB8AC3E}">
        <p14:creationId xmlns:p14="http://schemas.microsoft.com/office/powerpoint/2010/main" val="9438174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E4E70697-7773-DC4B-A64B-7773859CA490}"/>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2" name="Title 1"/>
          <p:cNvSpPr>
            <a:spLocks noGrp="1"/>
          </p:cNvSpPr>
          <p:nvPr>
            <p:ph type="ctrTitle"/>
          </p:nvPr>
        </p:nvSpPr>
        <p:spPr>
          <a:xfrm>
            <a:off x="1071393" y="1079003"/>
            <a:ext cx="8583223" cy="651896"/>
          </a:xfrm>
        </p:spPr>
        <p:txBody>
          <a:bodyPr/>
          <a:lstStyle>
            <a:lvl1pPr algn="ctr">
              <a:defRPr lang="en-GB" sz="3200" b="1" i="1" u="none" strike="noStrike" baseline="30000" smtClean="0"/>
            </a:lvl1pPr>
          </a:lstStyle>
          <a:p>
            <a:r>
              <a:rPr lang="en-US"/>
              <a:t>Click to edit Master title style</a:t>
            </a:r>
            <a:endParaRPr lang="en-GB" dirty="0"/>
          </a:p>
        </p:txBody>
      </p:sp>
      <p:sp>
        <p:nvSpPr>
          <p:cNvPr id="3" name="Subtitle 2"/>
          <p:cNvSpPr>
            <a:spLocks noGrp="1"/>
          </p:cNvSpPr>
          <p:nvPr>
            <p:ph type="subTitle" idx="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US"/>
              <a:t>Click to edit Master subtitle style</a:t>
            </a:r>
            <a:endParaRPr lang="en-US" dirty="0"/>
          </a:p>
        </p:txBody>
      </p:sp>
      <p:sp>
        <p:nvSpPr>
          <p:cNvPr id="5" name="Date Placeholder 3">
            <a:extLst>
              <a:ext uri="{FF2B5EF4-FFF2-40B4-BE49-F238E27FC236}">
                <a16:creationId xmlns:a16="http://schemas.microsoft.com/office/drawing/2014/main" id="{79A9EC3D-9B39-DB4F-8A5D-79357F9715DE}"/>
              </a:ext>
            </a:extLst>
          </p:cNvPr>
          <p:cNvSpPr>
            <a:spLocks noGrp="1"/>
          </p:cNvSpPr>
          <p:nvPr>
            <p:ph type="dt" sz="half" idx="10"/>
          </p:nvPr>
        </p:nvSpPr>
        <p:spPr/>
        <p:txBody>
          <a:bodyPr/>
          <a:lstStyle>
            <a:lvl1pPr>
              <a:defRPr/>
            </a:lvl1pPr>
          </a:lstStyle>
          <a:p>
            <a:pPr>
              <a:defRPr/>
            </a:pPr>
            <a:fld id="{D29CA960-E059-4641-93C5-ABEC819BDEA0}" type="datetimeFigureOut">
              <a:rPr lang="en-US"/>
              <a:pPr>
                <a:defRPr/>
              </a:pPr>
              <a:t>6/7/18</a:t>
            </a:fld>
            <a:endParaRPr lang="en-US"/>
          </a:p>
        </p:txBody>
      </p:sp>
      <p:sp>
        <p:nvSpPr>
          <p:cNvPr id="6" name="Footer Placeholder 4">
            <a:extLst>
              <a:ext uri="{FF2B5EF4-FFF2-40B4-BE49-F238E27FC236}">
                <a16:creationId xmlns:a16="http://schemas.microsoft.com/office/drawing/2014/main" id="{50CC97F4-7A26-2140-A4C2-58B9A72C6AC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1ECB522-E068-1C49-B2D1-7CF93B9A2778}"/>
              </a:ext>
            </a:extLst>
          </p:cNvPr>
          <p:cNvSpPr>
            <a:spLocks noGrp="1"/>
          </p:cNvSpPr>
          <p:nvPr>
            <p:ph type="sldNum" sz="quarter" idx="12"/>
          </p:nvPr>
        </p:nvSpPr>
        <p:spPr/>
        <p:txBody>
          <a:bodyPr/>
          <a:lstStyle>
            <a:lvl1pPr>
              <a:defRPr/>
            </a:lvl1pPr>
          </a:lstStyle>
          <a:p>
            <a:pPr>
              <a:defRPr/>
            </a:pPr>
            <a:fld id="{3311BCCE-2497-DA49-AEFC-07B1F3CD8F40}" type="slidenum">
              <a:rPr lang="en-US"/>
              <a:pPr>
                <a:defRPr/>
              </a:pPr>
              <a:t>‹#›</a:t>
            </a:fld>
            <a:endParaRPr lang="en-US"/>
          </a:p>
        </p:txBody>
      </p:sp>
    </p:spTree>
    <p:extLst>
      <p:ext uri="{BB962C8B-B14F-4D97-AF65-F5344CB8AC3E}">
        <p14:creationId xmlns:p14="http://schemas.microsoft.com/office/powerpoint/2010/main" val="2277599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8D71691-3C1E-BB48-B308-FF5EFA310B9C}"/>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2" name="Title 1"/>
          <p:cNvSpPr>
            <a:spLocks noGrp="1"/>
          </p:cNvSpPr>
          <p:nvPr>
            <p:ph type="ctrTitle"/>
          </p:nvPr>
        </p:nvSpPr>
        <p:spPr>
          <a:xfrm>
            <a:off x="1071393" y="1079003"/>
            <a:ext cx="8583223" cy="651896"/>
          </a:xfrm>
        </p:spPr>
        <p:txBody>
          <a:bodyPr/>
          <a:lstStyle>
            <a:lvl1pPr algn="ctr">
              <a:defRPr lang="en-GB" sz="3200" b="1" i="1" u="none" strike="noStrike" baseline="30000" smtClean="0"/>
            </a:lvl1pPr>
          </a:lstStyle>
          <a:p>
            <a:r>
              <a:rPr lang="en-US"/>
              <a:t>Click to edit Master title style</a:t>
            </a:r>
            <a:endParaRPr lang="en-GB" dirty="0"/>
          </a:p>
        </p:txBody>
      </p:sp>
      <p:sp>
        <p:nvSpPr>
          <p:cNvPr id="4" name="Date Placeholder 3">
            <a:extLst>
              <a:ext uri="{FF2B5EF4-FFF2-40B4-BE49-F238E27FC236}">
                <a16:creationId xmlns:a16="http://schemas.microsoft.com/office/drawing/2014/main" id="{51140E4F-7700-924B-91C6-08D1F5603000}"/>
              </a:ext>
            </a:extLst>
          </p:cNvPr>
          <p:cNvSpPr>
            <a:spLocks noGrp="1"/>
          </p:cNvSpPr>
          <p:nvPr>
            <p:ph type="dt" sz="half" idx="10"/>
          </p:nvPr>
        </p:nvSpPr>
        <p:spPr/>
        <p:txBody>
          <a:bodyPr/>
          <a:lstStyle>
            <a:lvl1pPr>
              <a:defRPr/>
            </a:lvl1pPr>
          </a:lstStyle>
          <a:p>
            <a:pPr>
              <a:defRPr/>
            </a:pPr>
            <a:fld id="{638C05D1-E6AA-484F-AAEF-93C41F496218}" type="datetimeFigureOut">
              <a:rPr lang="en-US"/>
              <a:pPr>
                <a:defRPr/>
              </a:pPr>
              <a:t>6/7/18</a:t>
            </a:fld>
            <a:endParaRPr lang="en-US"/>
          </a:p>
        </p:txBody>
      </p:sp>
      <p:sp>
        <p:nvSpPr>
          <p:cNvPr id="5" name="Footer Placeholder 4">
            <a:extLst>
              <a:ext uri="{FF2B5EF4-FFF2-40B4-BE49-F238E27FC236}">
                <a16:creationId xmlns:a16="http://schemas.microsoft.com/office/drawing/2014/main" id="{C731CBCA-89D6-BC40-B5F6-15EA2202CF2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B203F4D-2366-4740-A8E5-0756037F8182}"/>
              </a:ext>
            </a:extLst>
          </p:cNvPr>
          <p:cNvSpPr>
            <a:spLocks noGrp="1"/>
          </p:cNvSpPr>
          <p:nvPr>
            <p:ph type="sldNum" sz="quarter" idx="12"/>
          </p:nvPr>
        </p:nvSpPr>
        <p:spPr/>
        <p:txBody>
          <a:bodyPr/>
          <a:lstStyle>
            <a:lvl1pPr>
              <a:defRPr/>
            </a:lvl1pPr>
          </a:lstStyle>
          <a:p>
            <a:pPr>
              <a:defRPr/>
            </a:pPr>
            <a:fld id="{A9EC87CE-6210-AA48-AF58-5C3AB053F489}" type="slidenum">
              <a:rPr lang="en-US"/>
              <a:pPr>
                <a:defRPr/>
              </a:pPr>
              <a:t>‹#›</a:t>
            </a:fld>
            <a:endParaRPr lang="en-US"/>
          </a:p>
        </p:txBody>
      </p:sp>
    </p:spTree>
    <p:extLst>
      <p:ext uri="{BB962C8B-B14F-4D97-AF65-F5344CB8AC3E}">
        <p14:creationId xmlns:p14="http://schemas.microsoft.com/office/powerpoint/2010/main" val="2784898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05E2C85-889B-B349-9B1A-1DBC2FAF0BB4}"/>
              </a:ext>
            </a:extLst>
          </p:cNvPr>
          <p:cNvSpPr>
            <a:spLocks noGrp="1"/>
          </p:cNvSpPr>
          <p:nvPr>
            <p:ph type="dt" sz="half" idx="10"/>
          </p:nvPr>
        </p:nvSpPr>
        <p:spPr/>
        <p:txBody>
          <a:bodyPr/>
          <a:lstStyle>
            <a:lvl1pPr>
              <a:defRPr/>
            </a:lvl1pPr>
          </a:lstStyle>
          <a:p>
            <a:pPr>
              <a:defRPr/>
            </a:pPr>
            <a:fld id="{472C55DA-82F7-BE49-8288-6C401BA3F778}" type="datetimeFigureOut">
              <a:rPr lang="en-US"/>
              <a:pPr>
                <a:defRPr/>
              </a:pPr>
              <a:t>6/7/18</a:t>
            </a:fld>
            <a:endParaRPr lang="en-US" dirty="0"/>
          </a:p>
        </p:txBody>
      </p:sp>
      <p:sp>
        <p:nvSpPr>
          <p:cNvPr id="6" name="Footer Placeholder 4">
            <a:extLst>
              <a:ext uri="{FF2B5EF4-FFF2-40B4-BE49-F238E27FC236}">
                <a16:creationId xmlns:a16="http://schemas.microsoft.com/office/drawing/2014/main" id="{EE4E46BE-C812-BC44-AF49-59C4D4AF68D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F95391F9-71CE-6A4C-91FF-B6B50D46A799}"/>
              </a:ext>
            </a:extLst>
          </p:cNvPr>
          <p:cNvSpPr>
            <a:spLocks noGrp="1"/>
          </p:cNvSpPr>
          <p:nvPr>
            <p:ph type="sldNum" sz="quarter" idx="12"/>
          </p:nvPr>
        </p:nvSpPr>
        <p:spPr/>
        <p:txBody>
          <a:bodyPr/>
          <a:lstStyle>
            <a:lvl1pPr>
              <a:defRPr/>
            </a:lvl1pPr>
          </a:lstStyle>
          <a:p>
            <a:pPr>
              <a:defRPr/>
            </a:pPr>
            <a:fld id="{F1B6E41F-E4E2-C543-811F-7A533879DAF4}" type="slidenum">
              <a:rPr lang="en-US"/>
              <a:pPr>
                <a:defRPr/>
              </a:pPr>
              <a:t>‹#›</a:t>
            </a:fld>
            <a:endParaRPr lang="en-US" dirty="0"/>
          </a:p>
        </p:txBody>
      </p:sp>
    </p:spTree>
    <p:extLst>
      <p:ext uri="{BB962C8B-B14F-4D97-AF65-F5344CB8AC3E}">
        <p14:creationId xmlns:p14="http://schemas.microsoft.com/office/powerpoint/2010/main" val="371527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B8E2E38E-4C2B-0946-BFCB-A8D76CF06E19}"/>
              </a:ext>
            </a:extLst>
          </p:cNvPr>
          <p:cNvSpPr>
            <a:spLocks noGrp="1"/>
          </p:cNvSpPr>
          <p:nvPr>
            <p:ph type="dt" sz="half" idx="10"/>
          </p:nvPr>
        </p:nvSpPr>
        <p:spPr/>
        <p:txBody>
          <a:bodyPr/>
          <a:lstStyle>
            <a:lvl1pPr>
              <a:defRPr/>
            </a:lvl1pPr>
          </a:lstStyle>
          <a:p>
            <a:pPr>
              <a:defRPr/>
            </a:pPr>
            <a:fld id="{4FF688F6-0515-F444-9D5D-EF8602EF3C97}" type="datetimeFigureOut">
              <a:rPr lang="en-US"/>
              <a:pPr>
                <a:defRPr/>
              </a:pPr>
              <a:t>6/7/18</a:t>
            </a:fld>
            <a:endParaRPr lang="en-US" dirty="0"/>
          </a:p>
        </p:txBody>
      </p:sp>
      <p:sp>
        <p:nvSpPr>
          <p:cNvPr id="8" name="Footer Placeholder 4">
            <a:extLst>
              <a:ext uri="{FF2B5EF4-FFF2-40B4-BE49-F238E27FC236}">
                <a16:creationId xmlns:a16="http://schemas.microsoft.com/office/drawing/2014/main" id="{74FA41F5-3A38-B744-AC0F-BBECDE16BCA4}"/>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6978AF1A-022E-DC4A-BA4C-65B905683487}"/>
              </a:ext>
            </a:extLst>
          </p:cNvPr>
          <p:cNvSpPr>
            <a:spLocks noGrp="1"/>
          </p:cNvSpPr>
          <p:nvPr>
            <p:ph type="sldNum" sz="quarter" idx="12"/>
          </p:nvPr>
        </p:nvSpPr>
        <p:spPr/>
        <p:txBody>
          <a:bodyPr/>
          <a:lstStyle>
            <a:lvl1pPr>
              <a:defRPr/>
            </a:lvl1pPr>
          </a:lstStyle>
          <a:p>
            <a:pPr>
              <a:defRPr/>
            </a:pPr>
            <a:fld id="{DB5F5AD4-A5F4-C54E-8288-F1C4C7099A09}" type="slidenum">
              <a:rPr lang="en-US"/>
              <a:pPr>
                <a:defRPr/>
              </a:pPr>
              <a:t>‹#›</a:t>
            </a:fld>
            <a:endParaRPr lang="en-US" dirty="0"/>
          </a:p>
        </p:txBody>
      </p:sp>
    </p:spTree>
    <p:extLst>
      <p:ext uri="{BB962C8B-B14F-4D97-AF65-F5344CB8AC3E}">
        <p14:creationId xmlns:p14="http://schemas.microsoft.com/office/powerpoint/2010/main" val="3876548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59DFA589-7D8C-C140-A995-6774D3121180}"/>
              </a:ext>
            </a:extLst>
          </p:cNvPr>
          <p:cNvSpPr>
            <a:spLocks noGrp="1"/>
          </p:cNvSpPr>
          <p:nvPr>
            <p:ph type="dt" sz="half" idx="10"/>
          </p:nvPr>
        </p:nvSpPr>
        <p:spPr/>
        <p:txBody>
          <a:bodyPr/>
          <a:lstStyle>
            <a:lvl1pPr>
              <a:defRPr/>
            </a:lvl1pPr>
          </a:lstStyle>
          <a:p>
            <a:pPr>
              <a:defRPr/>
            </a:pPr>
            <a:fld id="{3889E992-570D-A54D-B95B-7AEB9DDB42EC}" type="datetimeFigureOut">
              <a:rPr lang="en-US"/>
              <a:pPr>
                <a:defRPr/>
              </a:pPr>
              <a:t>6/7/18</a:t>
            </a:fld>
            <a:endParaRPr lang="en-US" dirty="0"/>
          </a:p>
        </p:txBody>
      </p:sp>
      <p:sp>
        <p:nvSpPr>
          <p:cNvPr id="4" name="Footer Placeholder 4">
            <a:extLst>
              <a:ext uri="{FF2B5EF4-FFF2-40B4-BE49-F238E27FC236}">
                <a16:creationId xmlns:a16="http://schemas.microsoft.com/office/drawing/2014/main" id="{8FBFB296-BBF5-7A41-A428-EB0F1BCA22FA}"/>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E6A4C44F-2477-E646-8093-8220CFB42B9E}"/>
              </a:ext>
            </a:extLst>
          </p:cNvPr>
          <p:cNvSpPr>
            <a:spLocks noGrp="1"/>
          </p:cNvSpPr>
          <p:nvPr>
            <p:ph type="sldNum" sz="quarter" idx="12"/>
          </p:nvPr>
        </p:nvSpPr>
        <p:spPr/>
        <p:txBody>
          <a:bodyPr/>
          <a:lstStyle>
            <a:lvl1pPr>
              <a:defRPr/>
            </a:lvl1pPr>
          </a:lstStyle>
          <a:p>
            <a:pPr>
              <a:defRPr/>
            </a:pPr>
            <a:fld id="{20558E06-0CC9-F343-B159-1CAF5BFB97F5}" type="slidenum">
              <a:rPr lang="en-US"/>
              <a:pPr>
                <a:defRPr/>
              </a:pPr>
              <a:t>‹#›</a:t>
            </a:fld>
            <a:endParaRPr lang="en-US" dirty="0"/>
          </a:p>
        </p:txBody>
      </p:sp>
    </p:spTree>
    <p:extLst>
      <p:ext uri="{BB962C8B-B14F-4D97-AF65-F5344CB8AC3E}">
        <p14:creationId xmlns:p14="http://schemas.microsoft.com/office/powerpoint/2010/main" val="1206330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59E32DE-7847-6148-95B7-0393A1896E5D}"/>
              </a:ext>
            </a:extLst>
          </p:cNvPr>
          <p:cNvSpPr>
            <a:spLocks noGrp="1" noChangeArrowheads="1"/>
          </p:cNvSpPr>
          <p:nvPr>
            <p:ph type="title"/>
          </p:nvPr>
        </p:nvSpPr>
        <p:spPr bwMode="auto">
          <a:xfrm>
            <a:off x="1068388" y="1843088"/>
            <a:ext cx="8631237"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87" tIns="52144" rIns="104287" bIns="52144"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3DB52238-A213-FD4D-9059-C23F6B330558}"/>
              </a:ext>
            </a:extLst>
          </p:cNvPr>
          <p:cNvSpPr>
            <a:spLocks noGrp="1" noChangeArrowheads="1"/>
          </p:cNvSpPr>
          <p:nvPr>
            <p:ph type="body" idx="1"/>
          </p:nvPr>
        </p:nvSpPr>
        <p:spPr bwMode="auto">
          <a:xfrm>
            <a:off x="1068388" y="3989388"/>
            <a:ext cx="8631237"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87" tIns="52144" rIns="104287" bIns="52144" numCol="1" anchor="t" anchorCtr="0" compatLnSpc="1">
            <a:prstTxWarp prst="textNoShape">
              <a:avLst/>
            </a:prstTxWarp>
          </a:bodyPr>
          <a:lstStyle/>
          <a:p>
            <a:pPr lvl="0"/>
            <a:r>
              <a:rPr lang="en-GB" altLang="en-US"/>
              <a:t>Click to edit Master text styles</a:t>
            </a:r>
          </a:p>
        </p:txBody>
      </p:sp>
      <p:sp>
        <p:nvSpPr>
          <p:cNvPr id="4" name="Date Placeholder 3">
            <a:extLst>
              <a:ext uri="{FF2B5EF4-FFF2-40B4-BE49-F238E27FC236}">
                <a16:creationId xmlns:a16="http://schemas.microsoft.com/office/drawing/2014/main" id="{A18C180D-8D30-C84B-A67B-49C815788D69}"/>
              </a:ext>
            </a:extLst>
          </p:cNvPr>
          <p:cNvSpPr>
            <a:spLocks noGrp="1"/>
          </p:cNvSpPr>
          <p:nvPr>
            <p:ph type="dt" sz="half" idx="2"/>
          </p:nvPr>
        </p:nvSpPr>
        <p:spPr>
          <a:xfrm>
            <a:off x="1068388" y="7010400"/>
            <a:ext cx="2582862" cy="401638"/>
          </a:xfrm>
          <a:prstGeom prst="rect">
            <a:avLst/>
          </a:prstGeom>
        </p:spPr>
        <p:txBody>
          <a:bodyPr vert="horz" lIns="104287" tIns="52144" rIns="104287" bIns="52144" rtlCol="0" anchor="ctr"/>
          <a:lstStyle>
            <a:lvl1pPr algn="l" defTabSz="521437" eaLnBrk="1" fontAlgn="auto" hangingPunct="1">
              <a:spcBef>
                <a:spcPts val="0"/>
              </a:spcBef>
              <a:spcAft>
                <a:spcPts val="0"/>
              </a:spcAft>
              <a:defRPr sz="1400">
                <a:solidFill>
                  <a:schemeClr val="tx1">
                    <a:tint val="75000"/>
                  </a:schemeClr>
                </a:solidFill>
                <a:latin typeface="+mn-lt"/>
              </a:defRPr>
            </a:lvl1pPr>
          </a:lstStyle>
          <a:p>
            <a:pPr>
              <a:defRPr/>
            </a:pPr>
            <a:fld id="{6087BC7D-EB7B-4F4D-97FE-D3BE66602259}" type="datetimeFigureOut">
              <a:rPr lang="en-US"/>
              <a:pPr>
                <a:defRPr/>
              </a:pPr>
              <a:t>6/7/18</a:t>
            </a:fld>
            <a:endParaRPr lang="en-US" dirty="0"/>
          </a:p>
        </p:txBody>
      </p:sp>
      <p:sp>
        <p:nvSpPr>
          <p:cNvPr id="5" name="Footer Placeholder 4">
            <a:extLst>
              <a:ext uri="{FF2B5EF4-FFF2-40B4-BE49-F238E27FC236}">
                <a16:creationId xmlns:a16="http://schemas.microsoft.com/office/drawing/2014/main" id="{DE44835B-CA26-7D42-87AE-E1DB463C74AE}"/>
              </a:ext>
            </a:extLst>
          </p:cNvPr>
          <p:cNvSpPr>
            <a:spLocks noGrp="1"/>
          </p:cNvSpPr>
          <p:nvPr>
            <p:ph type="ftr" sz="quarter" idx="3"/>
          </p:nvPr>
        </p:nvSpPr>
        <p:spPr>
          <a:xfrm>
            <a:off x="3651250" y="7010400"/>
            <a:ext cx="3386138" cy="401638"/>
          </a:xfrm>
          <a:prstGeom prst="rect">
            <a:avLst/>
          </a:prstGeom>
        </p:spPr>
        <p:txBody>
          <a:bodyPr vert="horz" lIns="104287" tIns="52144" rIns="104287" bIns="52144" rtlCol="0" anchor="ctr"/>
          <a:lstStyle>
            <a:lvl1pPr algn="ctr" defTabSz="521437" eaLnBrk="1" fontAlgn="auto" hangingPunct="1">
              <a:spcBef>
                <a:spcPts val="0"/>
              </a:spcBef>
              <a:spcAft>
                <a:spcPts val="0"/>
              </a:spcAft>
              <a:defRPr sz="140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4ADEDA46-0AE1-A34D-8669-7622303AA170}"/>
              </a:ext>
            </a:extLst>
          </p:cNvPr>
          <p:cNvSpPr>
            <a:spLocks noGrp="1"/>
          </p:cNvSpPr>
          <p:nvPr>
            <p:ph type="sldNum" sz="quarter" idx="4"/>
          </p:nvPr>
        </p:nvSpPr>
        <p:spPr>
          <a:xfrm>
            <a:off x="7659688" y="7010400"/>
            <a:ext cx="2493962" cy="401638"/>
          </a:xfrm>
          <a:prstGeom prst="rect">
            <a:avLst/>
          </a:prstGeom>
        </p:spPr>
        <p:txBody>
          <a:bodyPr vert="horz" lIns="104287" tIns="52144" rIns="104287" bIns="52144" rtlCol="0" anchor="ctr"/>
          <a:lstStyle>
            <a:lvl1pPr algn="r" defTabSz="521437" eaLnBrk="1" fontAlgn="auto" hangingPunct="1">
              <a:spcBef>
                <a:spcPts val="0"/>
              </a:spcBef>
              <a:spcAft>
                <a:spcPts val="0"/>
              </a:spcAft>
              <a:defRPr sz="1400">
                <a:solidFill>
                  <a:schemeClr val="tx1">
                    <a:tint val="75000"/>
                  </a:schemeClr>
                </a:solidFill>
                <a:latin typeface="+mn-lt"/>
              </a:defRPr>
            </a:lvl1pPr>
          </a:lstStyle>
          <a:p>
            <a:pPr>
              <a:defRPr/>
            </a:pPr>
            <a:fld id="{49F32139-C566-0F45-887F-2441C7374F15}" type="slidenum">
              <a:rPr lang="en-US"/>
              <a:pPr>
                <a:defRPr/>
              </a:pPr>
              <a:t>‹#›</a:t>
            </a:fld>
            <a:endParaRPr lang="en-US" dirty="0"/>
          </a:p>
        </p:txBody>
      </p:sp>
      <p:pic>
        <p:nvPicPr>
          <p:cNvPr id="1031" name="Picture 6" descr="300dpiifrc_logo_fourlanguages-transparent copy.jpg">
            <a:extLst>
              <a:ext uri="{FF2B5EF4-FFF2-40B4-BE49-F238E27FC236}">
                <a16:creationId xmlns:a16="http://schemas.microsoft.com/office/drawing/2014/main" id="{F8663DE4-8E12-0948-911C-4C8A3B00A587}"/>
              </a:ext>
            </a:extLst>
          </p:cNvPr>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068388" y="6778625"/>
            <a:ext cx="36528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7">
            <a:extLst>
              <a:ext uri="{FF2B5EF4-FFF2-40B4-BE49-F238E27FC236}">
                <a16:creationId xmlns:a16="http://schemas.microsoft.com/office/drawing/2014/main" id="{D57154BC-3CE9-B14C-A63F-27AC48F72AE3}"/>
              </a:ext>
            </a:extLst>
          </p:cNvPr>
          <p:cNvSpPr>
            <a:spLocks noChangeArrowheads="1"/>
          </p:cNvSpPr>
          <p:nvPr userDrawn="1"/>
        </p:nvSpPr>
        <p:spPr bwMode="auto">
          <a:xfrm>
            <a:off x="7316788" y="6856413"/>
            <a:ext cx="25193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defTabSz="520700" fontAlgn="base">
              <a:spcBef>
                <a:spcPct val="0"/>
              </a:spcBef>
              <a:spcAft>
                <a:spcPct val="0"/>
              </a:spcAft>
              <a:defRPr sz="2100">
                <a:solidFill>
                  <a:schemeClr val="tx1"/>
                </a:solidFill>
                <a:latin typeface="Calibri" panose="020F0502020204030204" pitchFamily="34" charset="0"/>
              </a:defRPr>
            </a:lvl6pPr>
            <a:lvl7pPr marL="2971800" indent="-228600" defTabSz="520700" fontAlgn="base">
              <a:spcBef>
                <a:spcPct val="0"/>
              </a:spcBef>
              <a:spcAft>
                <a:spcPct val="0"/>
              </a:spcAft>
              <a:defRPr sz="2100">
                <a:solidFill>
                  <a:schemeClr val="tx1"/>
                </a:solidFill>
                <a:latin typeface="Calibri" panose="020F0502020204030204" pitchFamily="34" charset="0"/>
              </a:defRPr>
            </a:lvl7pPr>
            <a:lvl8pPr marL="3429000" indent="-228600" defTabSz="520700" fontAlgn="base">
              <a:spcBef>
                <a:spcPct val="0"/>
              </a:spcBef>
              <a:spcAft>
                <a:spcPct val="0"/>
              </a:spcAft>
              <a:defRPr sz="2100">
                <a:solidFill>
                  <a:schemeClr val="tx1"/>
                </a:solidFill>
                <a:latin typeface="Calibri" panose="020F0502020204030204" pitchFamily="34" charset="0"/>
              </a:defRPr>
            </a:lvl8pPr>
            <a:lvl9pPr marL="3886200" indent="-228600" defTabSz="520700" fontAlgn="base">
              <a:spcBef>
                <a:spcPct val="0"/>
              </a:spcBef>
              <a:spcAft>
                <a:spcPct val="0"/>
              </a:spcAft>
              <a:defRPr sz="2100">
                <a:solidFill>
                  <a:schemeClr val="tx1"/>
                </a:solidFill>
                <a:latin typeface="Calibri" panose="020F0502020204030204" pitchFamily="34" charset="0"/>
              </a:defRPr>
            </a:lvl9pPr>
          </a:lstStyle>
          <a:p>
            <a:pPr eaLnBrk="1" hangingPunct="1">
              <a:defRPr/>
            </a:pPr>
            <a:r>
              <a:rPr lang="en-GB" altLang="en-US" sz="1800" baseline="30000" dirty="0">
                <a:solidFill>
                  <a:srgbClr val="595959"/>
                </a:solidFill>
                <a:latin typeface="Arial" panose="020B0604020202020204" pitchFamily="34" charset="0"/>
                <a:cs typeface="Arial" panose="020B0604020202020204" pitchFamily="34" charset="0"/>
              </a:rPr>
              <a:t>DATA PLAYBOOK: SLIDEDECK 5</a:t>
            </a:r>
          </a:p>
        </p:txBody>
      </p:sp>
    </p:spTree>
  </p:cSld>
  <p:clrMap bg1="lt1" tx1="dk1" bg2="lt2" tx2="dk2" accent1="accent1" accent2="accent2" accent3="accent3" accent4="accent4" accent5="accent5" accent6="accent6" hlink="hlink" folHlink="folHlink"/>
  <p:sldLayoutIdLst>
    <p:sldLayoutId id="2147483702" r:id="rId1"/>
    <p:sldLayoutId id="2147483711" r:id="rId2"/>
    <p:sldLayoutId id="2147483712" r:id="rId3"/>
    <p:sldLayoutId id="2147483703" r:id="rId4"/>
    <p:sldLayoutId id="2147483713" r:id="rId5"/>
    <p:sldLayoutId id="2147483714" r:id="rId6"/>
    <p:sldLayoutId id="2147483704" r:id="rId7"/>
    <p:sldLayoutId id="2147483705" r:id="rId8"/>
    <p:sldLayoutId id="2147483706" r:id="rId9"/>
    <p:sldLayoutId id="2147483707" r:id="rId10"/>
    <p:sldLayoutId id="2147483708" r:id="rId11"/>
    <p:sldLayoutId id="2147483709" r:id="rId12"/>
    <p:sldLayoutId id="2147483710" r:id="rId13"/>
    <p:sldLayoutId id="2147483715" r:id="rId14"/>
    <p:sldLayoutId id="2147483716" r:id="rId15"/>
    <p:sldLayoutId id="2147483717" r:id="rId16"/>
    <p:sldLayoutId id="2147483718" r:id="rId17"/>
  </p:sldLayoutIdLst>
  <p:txStyles>
    <p:titleStyle>
      <a:lvl1pPr algn="l" defTabSz="520700" rtl="0" eaLnBrk="0" fontAlgn="base" hangingPunct="0">
        <a:spcBef>
          <a:spcPct val="0"/>
        </a:spcBef>
        <a:spcAft>
          <a:spcPct val="0"/>
        </a:spcAft>
        <a:defRPr sz="6000" b="1" kern="1200">
          <a:solidFill>
            <a:srgbClr val="FF0000"/>
          </a:solidFill>
          <a:latin typeface="Arial"/>
          <a:ea typeface="+mj-ea"/>
          <a:cs typeface="Arial"/>
        </a:defRPr>
      </a:lvl1pPr>
      <a:lvl2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2pPr>
      <a:lvl3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3pPr>
      <a:lvl4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4pPr>
      <a:lvl5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5pPr>
      <a:lvl6pPr marL="4572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6pPr>
      <a:lvl7pPr marL="9144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7pPr>
      <a:lvl8pPr marL="13716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8pPr>
      <a:lvl9pPr marL="18288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9pPr>
    </p:titleStyle>
    <p:bodyStyle>
      <a:lvl1pPr algn="l" defTabSz="520700" rtl="0" eaLnBrk="0" fontAlgn="base" hangingPunct="0">
        <a:spcBef>
          <a:spcPct val="20000"/>
        </a:spcBef>
        <a:spcAft>
          <a:spcPct val="0"/>
        </a:spcAft>
        <a:buFont typeface="Arial" panose="020B0604020202020204" pitchFamily="34" charset="0"/>
        <a:defRPr sz="2400" kern="1200">
          <a:solidFill>
            <a:schemeClr val="tx1"/>
          </a:solidFill>
          <a:latin typeface="Arial"/>
          <a:ea typeface="+mn-ea"/>
          <a:cs typeface="Arial"/>
        </a:defRPr>
      </a:lvl1pPr>
      <a:lvl2pPr marL="846138" indent="-325438" algn="l" defTabSz="5207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Arial" panose="020B0604020202020204" pitchFamily="34" charset="0"/>
        </a:defRPr>
      </a:lvl2pPr>
      <a:lvl3pPr marL="1303338" indent="-260350" algn="l" defTabSz="520700"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Arial" panose="020B0604020202020204" pitchFamily="34" charset="0"/>
        </a:defRPr>
      </a:lvl3pPr>
      <a:lvl4pPr marL="1824038" indent="-260350" algn="l" defTabSz="520700"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Arial" panose="020B0604020202020204" pitchFamily="34" charset="0"/>
        </a:defRPr>
      </a:lvl4pPr>
      <a:lvl5pPr marL="2346325" indent="-260350" algn="l" defTabSz="520700"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Arial" panose="020B0604020202020204" pitchFamily="34" charset="0"/>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hyperlink" Target="http://www.unglobalpulse.org/news/future-humanitarian-data-focus-world-humanitarian-summit" TargetMode="External"/><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a:extLst>
              <a:ext uri="{FF2B5EF4-FFF2-40B4-BE49-F238E27FC236}">
                <a16:creationId xmlns:a16="http://schemas.microsoft.com/office/drawing/2014/main" id="{E5E6A656-BAE3-A540-9CB1-1BBC5B452858}"/>
              </a:ext>
            </a:extLst>
          </p:cNvPr>
          <p:cNvSpPr/>
          <p:nvPr/>
        </p:nvSpPr>
        <p:spPr>
          <a:xfrm>
            <a:off x="0" y="755650"/>
            <a:ext cx="10688638" cy="788988"/>
          </a:xfrm>
          <a:prstGeom prst="rect">
            <a:avLst/>
          </a:prstGeom>
          <a:solidFill>
            <a:schemeClr val="lt1"/>
          </a:solidFill>
          <a:ln>
            <a:noFill/>
          </a:ln>
        </p:spPr>
        <p:txBody>
          <a:bodyPr lIns="106869" tIns="106869" rIns="106869" bIns="106869" anchor="ctr"/>
          <a:lstStyle/>
          <a:p>
            <a:pPr defTabSz="521437" eaLnBrk="1" fontAlgn="auto" hangingPunct="1">
              <a:spcBef>
                <a:spcPts val="0"/>
              </a:spcBef>
              <a:spcAft>
                <a:spcPts val="0"/>
              </a:spcAft>
              <a:defRPr/>
            </a:pPr>
            <a:endParaRPr lang="fr-FR" sz="2455">
              <a:latin typeface="+mn-lt"/>
            </a:endParaRPr>
          </a:p>
        </p:txBody>
      </p:sp>
      <p:sp>
        <p:nvSpPr>
          <p:cNvPr id="225" name="Shape 225">
            <a:extLst>
              <a:ext uri="{FF2B5EF4-FFF2-40B4-BE49-F238E27FC236}">
                <a16:creationId xmlns:a16="http://schemas.microsoft.com/office/drawing/2014/main" id="{E7178DE5-D47B-0842-AF16-9FDEAA68FC4B}"/>
              </a:ext>
            </a:extLst>
          </p:cNvPr>
          <p:cNvSpPr txBox="1">
            <a:spLocks noGrp="1"/>
          </p:cNvSpPr>
          <p:nvPr>
            <p:ph type="ctrTitle"/>
          </p:nvPr>
        </p:nvSpPr>
        <p:spPr>
          <a:xfrm>
            <a:off x="1144588" y="3946208"/>
            <a:ext cx="6940550" cy="788987"/>
          </a:xfrm>
        </p:spPr>
        <p:txBody>
          <a:bodyPr lIns="106869" tIns="106869" rIns="106869" bIns="106869" rtlCol="0" anchor="b">
            <a:noAutofit/>
          </a:bodyPr>
          <a:lstStyle/>
          <a:p>
            <a:pPr algn="l" defTabSz="521437" eaLnBrk="1" fontAlgn="auto" hangingPunct="1">
              <a:spcAft>
                <a:spcPts val="0"/>
              </a:spcAft>
              <a:buSzPct val="27500"/>
              <a:defRPr/>
            </a:pPr>
            <a:r>
              <a:rPr lang="fr-FR" sz="6000" i="0" baseline="0" dirty="0">
                <a:latin typeface="Arial" panose="020B0604020202020204" pitchFamily="34" charset="0"/>
                <a:ea typeface="Merriweather"/>
                <a:cs typeface="Arial" panose="020B0604020202020204" pitchFamily="34" charset="0"/>
                <a:sym typeface="Merriweather"/>
              </a:rPr>
              <a:t>Principes fondamentaux des données</a:t>
            </a:r>
            <a:br>
              <a:rPr lang="fr-FR" sz="6000" baseline="0" dirty="0">
                <a:latin typeface="Arial" panose="020B0604020202020204" pitchFamily="34" charset="0"/>
                <a:ea typeface="Merriweather"/>
                <a:cs typeface="Arial" panose="020B0604020202020204" pitchFamily="34" charset="0"/>
                <a:sym typeface="Merriweather"/>
              </a:rPr>
            </a:br>
            <a:endParaRPr lang="fr-FR" sz="6000" baseline="0" dirty="0">
              <a:latin typeface="Merriweather"/>
              <a:ea typeface="Merriweather"/>
              <a:cs typeface="Merriweather"/>
              <a:sym typeface="Merriweather"/>
            </a:endParaRPr>
          </a:p>
        </p:txBody>
      </p:sp>
      <p:sp>
        <p:nvSpPr>
          <p:cNvPr id="227" name="Shape 227">
            <a:extLst>
              <a:ext uri="{FF2B5EF4-FFF2-40B4-BE49-F238E27FC236}">
                <a16:creationId xmlns:a16="http://schemas.microsoft.com/office/drawing/2014/main" id="{95A93F68-B6EC-F247-B4BC-95E89555506C}"/>
              </a:ext>
            </a:extLst>
          </p:cNvPr>
          <p:cNvSpPr txBox="1"/>
          <p:nvPr/>
        </p:nvSpPr>
        <p:spPr>
          <a:xfrm>
            <a:off x="1144588" y="3946208"/>
            <a:ext cx="9048750" cy="1166813"/>
          </a:xfrm>
          <a:prstGeom prst="rect">
            <a:avLst/>
          </a:prstGeom>
          <a:noFill/>
          <a:ln>
            <a:noFill/>
          </a:ln>
        </p:spPr>
        <p:txBody>
          <a:bodyPr lIns="106869" tIns="106869" rIns="106869" bIns="106869"/>
          <a:lstStyle/>
          <a:p>
            <a:pPr defTabSz="521437" eaLnBrk="1" fontAlgn="auto" hangingPunct="1">
              <a:spcBef>
                <a:spcPts val="0"/>
              </a:spcBef>
              <a:spcAft>
                <a:spcPts val="0"/>
              </a:spcAft>
              <a:defRPr/>
            </a:pPr>
            <a:r>
              <a:rPr lang="fr-FR" sz="1403" dirty="0">
                <a:solidFill>
                  <a:schemeClr val="dk1"/>
                </a:solidFill>
                <a:latin typeface="Arvo"/>
                <a:ea typeface="Arvo"/>
                <a:cs typeface="Arvo"/>
                <a:sym typeface="Arvo"/>
              </a:rPr>
              <a:t>Heather </a:t>
            </a:r>
            <a:r>
              <a:rPr lang="fr-FR" sz="1403" dirty="0" err="1">
                <a:solidFill>
                  <a:schemeClr val="dk1"/>
                </a:solidFill>
                <a:latin typeface="Arvo"/>
                <a:ea typeface="Arvo"/>
                <a:cs typeface="Arvo"/>
                <a:sym typeface="Arvo"/>
              </a:rPr>
              <a:t>Leson</a:t>
            </a:r>
            <a:r>
              <a:rPr lang="fr-FR" sz="1403" dirty="0">
                <a:solidFill>
                  <a:schemeClr val="dk1"/>
                </a:solidFill>
                <a:latin typeface="Arvo"/>
                <a:ea typeface="Arvo"/>
                <a:cs typeface="Arvo"/>
                <a:sym typeface="Arvo"/>
              </a:rPr>
              <a:t>, Responsable de la littératie des données</a:t>
            </a:r>
          </a:p>
          <a:p>
            <a:pPr defTabSz="521437" eaLnBrk="1" fontAlgn="auto" hangingPunct="1">
              <a:spcBef>
                <a:spcPts val="0"/>
              </a:spcBef>
              <a:spcAft>
                <a:spcPts val="0"/>
              </a:spcAft>
              <a:defRPr/>
            </a:pPr>
            <a:r>
              <a:rPr lang="fr-FR" sz="1403" dirty="0">
                <a:solidFill>
                  <a:schemeClr val="dk1"/>
                </a:solidFill>
                <a:latin typeface="Arvo"/>
                <a:ea typeface="Arvo"/>
                <a:cs typeface="Arvo"/>
                <a:sym typeface="Arvo"/>
              </a:rPr>
              <a:t>Atelier régional sur les aptitudes en matière de données </a:t>
            </a:r>
            <a:br>
              <a:rPr lang="fr-FR" sz="1403" dirty="0">
                <a:solidFill>
                  <a:schemeClr val="dk1"/>
                </a:solidFill>
                <a:latin typeface="Arvo"/>
                <a:ea typeface="Arvo"/>
                <a:cs typeface="Arvo"/>
                <a:sym typeface="Arvo"/>
              </a:rPr>
            </a:br>
            <a:r>
              <a:rPr lang="fr-FR" sz="1403" dirty="0">
                <a:solidFill>
                  <a:schemeClr val="dk1"/>
                </a:solidFill>
                <a:latin typeface="Arvo"/>
                <a:ea typeface="Arvo"/>
                <a:cs typeface="Arvo"/>
                <a:sym typeface="Arvo"/>
              </a:rPr>
              <a:t>Budapest, 24 – 25 octobre 2017</a:t>
            </a:r>
          </a:p>
          <a:p>
            <a:pPr defTabSz="521437" eaLnBrk="1" fontAlgn="auto" hangingPunct="1">
              <a:spcBef>
                <a:spcPts val="0"/>
              </a:spcBef>
              <a:spcAft>
                <a:spcPts val="0"/>
              </a:spcAft>
              <a:buClr>
                <a:schemeClr val="dk1"/>
              </a:buClr>
              <a:buSzPct val="91666"/>
              <a:defRPr/>
            </a:pPr>
            <a:r>
              <a:rPr lang="fr-FR" sz="1403" dirty="0">
                <a:solidFill>
                  <a:schemeClr val="dk1"/>
                </a:solidFill>
                <a:latin typeface="Trebuchet MS"/>
                <a:ea typeface="Trebuchet MS"/>
                <a:cs typeface="Trebuchet MS"/>
                <a:sym typeface="Trebuchet MS"/>
              </a:rPr>
              <a:t> </a:t>
            </a:r>
          </a:p>
          <a:p>
            <a:pPr defTabSz="521437" eaLnBrk="1" fontAlgn="auto" hangingPunct="1">
              <a:spcBef>
                <a:spcPts val="0"/>
              </a:spcBef>
              <a:spcAft>
                <a:spcPts val="0"/>
              </a:spcAft>
              <a:buClr>
                <a:schemeClr val="dk1"/>
              </a:buClr>
              <a:buSzPct val="91666"/>
              <a:defRPr/>
            </a:pPr>
            <a:r>
              <a:rPr lang="fr-FR" sz="1403" dirty="0">
                <a:solidFill>
                  <a:schemeClr val="dk1"/>
                </a:solidFill>
                <a:latin typeface="Trebuchet MS"/>
                <a:ea typeface="Trebuchet MS"/>
                <a:cs typeface="Trebuchet MS"/>
                <a:sym typeface="Trebuchet MS"/>
              </a:rPr>
              <a:t> </a:t>
            </a:r>
          </a:p>
          <a:p>
            <a:pPr defTabSz="521437" eaLnBrk="1" fontAlgn="auto" hangingPunct="1">
              <a:spcBef>
                <a:spcPts val="0"/>
              </a:spcBef>
              <a:spcAft>
                <a:spcPts val="0"/>
              </a:spcAft>
              <a:buClr>
                <a:schemeClr val="dk1"/>
              </a:buClr>
              <a:defRPr/>
            </a:pPr>
            <a:endParaRPr lang="fr-FR" sz="1403" dirty="0">
              <a:solidFill>
                <a:schemeClr val="dk1"/>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Shape 293" descr="SCODA Data-Pipeline.png">
            <a:extLst>
              <a:ext uri="{FF2B5EF4-FFF2-40B4-BE49-F238E27FC236}">
                <a16:creationId xmlns:a16="http://schemas.microsoft.com/office/drawing/2014/main" id="{BDC8E72E-D78C-8B45-8AF2-394722FE97BB}"/>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3688" y="919163"/>
            <a:ext cx="2284412" cy="413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4" name="Shape 294">
            <a:extLst>
              <a:ext uri="{FF2B5EF4-FFF2-40B4-BE49-F238E27FC236}">
                <a16:creationId xmlns:a16="http://schemas.microsoft.com/office/drawing/2014/main" id="{3ED77241-1B55-0C4B-A9F4-1FE66A52AA16}"/>
              </a:ext>
            </a:extLst>
          </p:cNvPr>
          <p:cNvSpPr txBox="1"/>
          <p:nvPr/>
        </p:nvSpPr>
        <p:spPr>
          <a:xfrm>
            <a:off x="5094288" y="809625"/>
            <a:ext cx="5187950" cy="4133850"/>
          </a:xfrm>
          <a:prstGeom prst="rect">
            <a:avLst/>
          </a:prstGeom>
          <a:noFill/>
          <a:ln>
            <a:noFill/>
          </a:ln>
        </p:spPr>
        <p:txBody>
          <a:bodyPr lIns="106869" tIns="106869" rIns="106869" bIns="106869"/>
          <a:lstStyle/>
          <a:p>
            <a:pPr defTabSz="521437" eaLnBrk="1" fontAlgn="auto" hangingPunct="1">
              <a:spcBef>
                <a:spcPts val="0"/>
              </a:spcBef>
              <a:spcAft>
                <a:spcPts val="0"/>
              </a:spcAft>
              <a:defRPr/>
            </a:pPr>
            <a:r>
              <a:rPr lang="fr-FR" sz="2805" dirty="0">
                <a:solidFill>
                  <a:srgbClr val="EE3224"/>
                </a:solidFill>
                <a:latin typeface="Arvo"/>
                <a:ea typeface="Arvo"/>
                <a:cs typeface="Arvo"/>
                <a:sym typeface="Arvo"/>
              </a:rPr>
              <a:t>Pipeline de données</a:t>
            </a:r>
          </a:p>
          <a:p>
            <a:pPr defTabSz="521437" eaLnBrk="1" fontAlgn="auto" hangingPunct="1">
              <a:spcBef>
                <a:spcPts val="0"/>
              </a:spcBef>
              <a:spcAft>
                <a:spcPts val="0"/>
              </a:spcAft>
              <a:defRPr/>
            </a:pPr>
            <a:endParaRPr lang="fr-FR" sz="2104" dirty="0">
              <a:latin typeface="Trebuchet MS"/>
              <a:ea typeface="Trebuchet MS"/>
              <a:cs typeface="Trebuchet MS"/>
              <a:sym typeface="Trebuchet MS"/>
            </a:endParaRPr>
          </a:p>
          <a:p>
            <a:pPr defTabSz="521437" eaLnBrk="1" fontAlgn="auto" hangingPunct="1">
              <a:spcBef>
                <a:spcPts val="0"/>
              </a:spcBef>
              <a:spcAft>
                <a:spcPts val="0"/>
              </a:spcAft>
              <a:defRPr/>
            </a:pPr>
            <a:r>
              <a:rPr lang="fr-FR" sz="2104" dirty="0">
                <a:latin typeface="Trebuchet MS"/>
                <a:ea typeface="Trebuchet MS"/>
                <a:cs typeface="Trebuchet MS"/>
                <a:sym typeface="Trebuchet MS"/>
              </a:rPr>
              <a:t>Quand nous parlons de « données », les gens mettent souvent l’accent sur les </a:t>
            </a:r>
            <a:r>
              <a:rPr lang="fr-FR" sz="2104" b="1" dirty="0">
                <a:latin typeface="Trebuchet MS"/>
                <a:ea typeface="Trebuchet MS"/>
                <a:cs typeface="Trebuchet MS"/>
                <a:sym typeface="Trebuchet MS"/>
              </a:rPr>
              <a:t>aptitudes</a:t>
            </a:r>
            <a:r>
              <a:rPr lang="fr-FR" sz="2104" dirty="0">
                <a:latin typeface="Trebuchet MS"/>
                <a:ea typeface="Trebuchet MS"/>
                <a:cs typeface="Trebuchet MS"/>
                <a:sym typeface="Trebuchet MS"/>
              </a:rPr>
              <a:t>, les </a:t>
            </a:r>
            <a:r>
              <a:rPr lang="fr-FR" sz="2104" b="1" dirty="0">
                <a:latin typeface="Trebuchet MS"/>
                <a:ea typeface="Trebuchet MS"/>
                <a:cs typeface="Trebuchet MS"/>
                <a:sym typeface="Trebuchet MS"/>
              </a:rPr>
              <a:t>outils</a:t>
            </a:r>
            <a:r>
              <a:rPr lang="fr-FR" sz="2104" dirty="0">
                <a:latin typeface="Trebuchet MS"/>
                <a:ea typeface="Trebuchet MS"/>
                <a:cs typeface="Trebuchet MS"/>
                <a:sym typeface="Trebuchet MS"/>
              </a:rPr>
              <a:t> et les étapes du </a:t>
            </a:r>
            <a:r>
              <a:rPr lang="fr-FR" sz="2104" b="1" dirty="0">
                <a:latin typeface="Trebuchet MS"/>
                <a:ea typeface="Trebuchet MS"/>
                <a:cs typeface="Trebuchet MS"/>
                <a:sym typeface="Trebuchet MS"/>
              </a:rPr>
              <a:t>processus</a:t>
            </a:r>
            <a:r>
              <a:rPr lang="fr-FR" sz="2104" dirty="0">
                <a:latin typeface="Trebuchet MS"/>
                <a:ea typeface="Trebuchet MS"/>
                <a:cs typeface="Trebuchet MS"/>
                <a:sym typeface="Trebuchet MS"/>
              </a:rPr>
              <a:t> pour la fourniture de produits de données </a:t>
            </a:r>
            <a:r>
              <a:rPr lang="fr-FR" sz="2104" dirty="0" err="1">
                <a:latin typeface="Trebuchet MS"/>
                <a:ea typeface="Trebuchet MS"/>
                <a:cs typeface="Trebuchet MS"/>
                <a:sym typeface="Trebuchet MS"/>
              </a:rPr>
              <a:t>telS</a:t>
            </a:r>
            <a:r>
              <a:rPr lang="fr-FR" sz="2104" dirty="0">
                <a:latin typeface="Trebuchet MS"/>
                <a:ea typeface="Trebuchet MS"/>
                <a:cs typeface="Trebuchet MS"/>
                <a:sym typeface="Trebuchet MS"/>
              </a:rPr>
              <a:t> qu’un « jeu de données ».</a:t>
            </a:r>
          </a:p>
          <a:p>
            <a:pPr defTabSz="521437" eaLnBrk="1" fontAlgn="auto" hangingPunct="1">
              <a:spcBef>
                <a:spcPts val="0"/>
              </a:spcBef>
              <a:spcAft>
                <a:spcPts val="0"/>
              </a:spcAft>
              <a:defRPr/>
            </a:pPr>
            <a:endParaRPr lang="fr-FR" sz="2104" dirty="0">
              <a:latin typeface="Trebuchet MS"/>
              <a:ea typeface="Trebuchet MS"/>
              <a:cs typeface="Trebuchet MS"/>
              <a:sym typeface="Trebuchet MS"/>
            </a:endParaRPr>
          </a:p>
          <a:p>
            <a:pPr defTabSz="521437" eaLnBrk="1" fontAlgn="auto" hangingPunct="1">
              <a:spcBef>
                <a:spcPts val="0"/>
              </a:spcBef>
              <a:spcAft>
                <a:spcPts val="0"/>
              </a:spcAft>
              <a:defRPr/>
            </a:pPr>
            <a:endParaRPr lang="fr-FR" sz="2104" dirty="0">
              <a:latin typeface="Trebuchet MS"/>
              <a:ea typeface="Trebuchet MS"/>
              <a:cs typeface="Trebuchet MS"/>
              <a:sym typeface="Trebuchet MS"/>
            </a:endParaRPr>
          </a:p>
          <a:p>
            <a:pPr defTabSz="521437" eaLnBrk="1" fontAlgn="auto" hangingPunct="1">
              <a:spcBef>
                <a:spcPts val="0"/>
              </a:spcBef>
              <a:spcAft>
                <a:spcPts val="0"/>
              </a:spcAft>
              <a:defRPr/>
            </a:pPr>
            <a:r>
              <a:rPr lang="fr-FR" sz="2104" dirty="0">
                <a:latin typeface="Trebuchet MS"/>
                <a:ea typeface="Trebuchet MS"/>
                <a:cs typeface="Trebuchet MS"/>
                <a:sym typeface="Trebuchet MS"/>
              </a:rPr>
              <a:t>Le ‘Pipeline de données’* est un exemple d’aptitudes de préparation aux données. Nous avons tous différents niveaux de savoir-faire.</a:t>
            </a:r>
          </a:p>
          <a:p>
            <a:pPr defTabSz="521437" eaLnBrk="1" fontAlgn="auto" hangingPunct="1">
              <a:spcBef>
                <a:spcPts val="0"/>
              </a:spcBef>
              <a:spcAft>
                <a:spcPts val="0"/>
              </a:spcAft>
              <a:defRPr/>
            </a:pPr>
            <a:endParaRPr lang="fr-FR" sz="2455" dirty="0">
              <a:latin typeface="+mn-lt"/>
            </a:endParaRPr>
          </a:p>
          <a:p>
            <a:pPr defTabSz="521437" eaLnBrk="1" fontAlgn="auto" hangingPunct="1">
              <a:spcBef>
                <a:spcPts val="0"/>
              </a:spcBef>
              <a:spcAft>
                <a:spcPts val="0"/>
              </a:spcAft>
              <a:defRPr/>
            </a:pPr>
            <a:endParaRPr lang="fr-FR" sz="2455" dirty="0">
              <a:latin typeface="+mn-lt"/>
            </a:endParaRPr>
          </a:p>
          <a:p>
            <a:pPr defTabSz="521437" eaLnBrk="1" fontAlgn="auto" hangingPunct="1">
              <a:spcBef>
                <a:spcPts val="0"/>
              </a:spcBef>
              <a:spcAft>
                <a:spcPts val="0"/>
              </a:spcAft>
              <a:buClr>
                <a:schemeClr val="dk1"/>
              </a:buClr>
              <a:buSzPct val="122222"/>
              <a:defRPr/>
            </a:pPr>
            <a:r>
              <a:rPr lang="fr-FR" sz="1052" dirty="0">
                <a:solidFill>
                  <a:schemeClr val="dk1"/>
                </a:solidFill>
                <a:latin typeface="+mn-lt"/>
              </a:rPr>
              <a:t>*Source: </a:t>
            </a:r>
            <a:r>
              <a:rPr lang="fr-FR" sz="1052" dirty="0" err="1">
                <a:solidFill>
                  <a:schemeClr val="dk1"/>
                </a:solidFill>
                <a:latin typeface="+mn-lt"/>
              </a:rPr>
              <a:t>School</a:t>
            </a:r>
            <a:r>
              <a:rPr lang="fr-FR" sz="1052" dirty="0">
                <a:solidFill>
                  <a:schemeClr val="dk1"/>
                </a:solidFill>
                <a:latin typeface="+mn-lt"/>
              </a:rPr>
              <a:t> of Data</a:t>
            </a:r>
          </a:p>
          <a:p>
            <a:pPr defTabSz="521437" eaLnBrk="1" fontAlgn="auto" hangingPunct="1">
              <a:spcBef>
                <a:spcPts val="0"/>
              </a:spcBef>
              <a:spcAft>
                <a:spcPts val="0"/>
              </a:spcAft>
              <a:defRPr/>
            </a:pPr>
            <a:endParaRPr lang="fr-FR" sz="2455" dirty="0">
              <a:latin typeface="+mn-lt"/>
            </a:endParaRPr>
          </a:p>
          <a:p>
            <a:pPr defTabSz="521437" eaLnBrk="1" fontAlgn="auto" hangingPunct="1">
              <a:spcBef>
                <a:spcPts val="0"/>
              </a:spcBef>
              <a:spcAft>
                <a:spcPts val="0"/>
              </a:spcAft>
              <a:defRPr/>
            </a:pPr>
            <a:endParaRPr lang="fr-FR" sz="2455" dirty="0">
              <a:latin typeface="+mn-lt"/>
            </a:endParaRPr>
          </a:p>
          <a:p>
            <a:pPr defTabSz="521437" eaLnBrk="1" fontAlgn="auto" hangingPunct="1">
              <a:spcBef>
                <a:spcPts val="0"/>
              </a:spcBef>
              <a:spcAft>
                <a:spcPts val="0"/>
              </a:spcAft>
              <a:defRPr/>
            </a:pPr>
            <a:endParaRPr lang="fr-FR" sz="2455" dirty="0">
              <a:latin typeface="+mn-lt"/>
            </a:endParaRPr>
          </a:p>
          <a:p>
            <a:pPr defTabSz="521437" eaLnBrk="1" fontAlgn="auto" hangingPunct="1">
              <a:spcBef>
                <a:spcPts val="0"/>
              </a:spcBef>
              <a:spcAft>
                <a:spcPts val="0"/>
              </a:spcAft>
              <a:defRPr/>
            </a:pPr>
            <a:endParaRPr lang="fr-FR" sz="2455" dirty="0">
              <a:latin typeface="+mn-lt"/>
            </a:endParaRPr>
          </a:p>
          <a:p>
            <a:pPr defTabSz="521437" eaLnBrk="1" fontAlgn="auto" hangingPunct="1">
              <a:spcBef>
                <a:spcPts val="0"/>
              </a:spcBef>
              <a:spcAft>
                <a:spcPts val="0"/>
              </a:spcAft>
              <a:defRPr/>
            </a:pPr>
            <a:endParaRPr lang="fr-FR" sz="1052" dirty="0">
              <a:latin typeface="+mn-lt"/>
            </a:endParaRPr>
          </a:p>
          <a:p>
            <a:pPr defTabSz="521437" eaLnBrk="1" fontAlgn="auto" hangingPunct="1">
              <a:spcBef>
                <a:spcPts val="0"/>
              </a:spcBef>
              <a:spcAft>
                <a:spcPts val="0"/>
              </a:spcAft>
              <a:defRPr/>
            </a:pPr>
            <a:r>
              <a:rPr lang="fr-FR" sz="1052" dirty="0" err="1">
                <a:latin typeface="+mn-lt"/>
              </a:rPr>
              <a:t>Graphic</a:t>
            </a:r>
            <a:r>
              <a:rPr lang="fr-FR" sz="1052" dirty="0">
                <a:latin typeface="+mn-lt"/>
              </a:rPr>
              <a:t> Source: </a:t>
            </a:r>
            <a:r>
              <a:rPr lang="fr-FR" sz="1052" dirty="0" err="1">
                <a:latin typeface="+mn-lt"/>
              </a:rPr>
              <a:t>School</a:t>
            </a:r>
            <a:r>
              <a:rPr lang="fr-FR" sz="1052" dirty="0">
                <a:latin typeface="+mn-lt"/>
              </a:rPr>
              <a:t> of Data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 name="Shape 299">
            <a:extLst>
              <a:ext uri="{FF2B5EF4-FFF2-40B4-BE49-F238E27FC236}">
                <a16:creationId xmlns:a16="http://schemas.microsoft.com/office/drawing/2014/main" id="{E43C57D0-8BDC-FD44-A156-00AB529A12A4}"/>
              </a:ext>
            </a:extLst>
          </p:cNvPr>
          <p:cNvSpPr txBox="1"/>
          <p:nvPr/>
        </p:nvSpPr>
        <p:spPr>
          <a:xfrm>
            <a:off x="2070100" y="3935413"/>
            <a:ext cx="1071563" cy="246062"/>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defRPr/>
            </a:pPr>
            <a:endParaRPr lang="fr-FR" sz="1636">
              <a:solidFill>
                <a:srgbClr val="000000"/>
              </a:solidFill>
              <a:latin typeface="Arial"/>
              <a:ea typeface="Arial"/>
              <a:cs typeface="Arial"/>
              <a:sym typeface="Arial"/>
            </a:endParaRPr>
          </a:p>
        </p:txBody>
      </p:sp>
      <p:sp>
        <p:nvSpPr>
          <p:cNvPr id="300" name="Shape 300">
            <a:extLst>
              <a:ext uri="{FF2B5EF4-FFF2-40B4-BE49-F238E27FC236}">
                <a16:creationId xmlns:a16="http://schemas.microsoft.com/office/drawing/2014/main" id="{E9116D77-577B-5947-BCCB-94297ED35BAB}"/>
              </a:ext>
            </a:extLst>
          </p:cNvPr>
          <p:cNvSpPr txBox="1"/>
          <p:nvPr/>
        </p:nvSpPr>
        <p:spPr>
          <a:xfrm>
            <a:off x="8461375" y="3968750"/>
            <a:ext cx="1071563" cy="246063"/>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defRPr/>
            </a:pPr>
            <a:endParaRPr lang="fr-FR" sz="1636">
              <a:solidFill>
                <a:srgbClr val="000000"/>
              </a:solidFill>
              <a:latin typeface="Arial"/>
              <a:ea typeface="Arial"/>
              <a:cs typeface="Arial"/>
              <a:sym typeface="Arial"/>
            </a:endParaRPr>
          </a:p>
        </p:txBody>
      </p:sp>
      <p:pic>
        <p:nvPicPr>
          <p:cNvPr id="38915" name="Shape 301" descr="Thinking by Yamini Ahluwalia, noun_60299_cc.png">
            <a:extLst>
              <a:ext uri="{FF2B5EF4-FFF2-40B4-BE49-F238E27FC236}">
                <a16:creationId xmlns:a16="http://schemas.microsoft.com/office/drawing/2014/main" id="{AC5BD975-83FD-564D-93EB-C913CA78E451}"/>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850" y="2171700"/>
            <a:ext cx="3714750" cy="292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2" name="Shape 302">
            <a:extLst>
              <a:ext uri="{FF2B5EF4-FFF2-40B4-BE49-F238E27FC236}">
                <a16:creationId xmlns:a16="http://schemas.microsoft.com/office/drawing/2014/main" id="{20A75790-149B-DB43-A399-B119D8179034}"/>
              </a:ext>
            </a:extLst>
          </p:cNvPr>
          <p:cNvSpPr txBox="1"/>
          <p:nvPr/>
        </p:nvSpPr>
        <p:spPr>
          <a:xfrm>
            <a:off x="5334000" y="1841500"/>
            <a:ext cx="4565650" cy="3452813"/>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buSzPct val="61111"/>
              <a:defRPr/>
            </a:pPr>
            <a:r>
              <a:rPr lang="fr-FR" sz="2104" dirty="0">
                <a:solidFill>
                  <a:schemeClr val="dk1"/>
                </a:solidFill>
                <a:latin typeface="Trebuchet MS"/>
                <a:ea typeface="Trebuchet MS"/>
                <a:cs typeface="Trebuchet MS"/>
                <a:sym typeface="Trebuchet MS"/>
              </a:rPr>
              <a:t>Nous mesurons beaucoup de choses à la FICR. </a:t>
            </a:r>
          </a:p>
          <a:p>
            <a:pPr defTabSz="521437" eaLnBrk="1" fontAlgn="auto" hangingPunct="1">
              <a:spcBef>
                <a:spcPts val="0"/>
              </a:spcBef>
              <a:spcAft>
                <a:spcPts val="0"/>
              </a:spcAft>
              <a:buClr>
                <a:srgbClr val="000000"/>
              </a:buClr>
              <a:buSzPct val="61111"/>
              <a:defRPr/>
            </a:pPr>
            <a:r>
              <a:rPr lang="fr-FR" sz="2104" dirty="0">
                <a:solidFill>
                  <a:schemeClr val="dk1"/>
                </a:solidFill>
                <a:latin typeface="Trebuchet MS"/>
                <a:ea typeface="Trebuchet MS"/>
                <a:cs typeface="Trebuchet MS"/>
                <a:sym typeface="Trebuchet MS"/>
              </a:rPr>
              <a:t>Comment pourrait-on incorporer les mesures de préparation aux données dans les cadres existants:</a:t>
            </a:r>
          </a:p>
          <a:p>
            <a:pPr defTabSz="521437" eaLnBrk="1" fontAlgn="auto" hangingPunct="1">
              <a:spcBef>
                <a:spcPts val="0"/>
              </a:spcBef>
              <a:spcAft>
                <a:spcPts val="0"/>
              </a:spcAft>
              <a:buClr>
                <a:srgbClr val="000000"/>
              </a:buClr>
              <a:defRPr/>
            </a:pPr>
            <a:endParaRPr lang="fr-FR" sz="2104" dirty="0">
              <a:solidFill>
                <a:schemeClr val="dk1"/>
              </a:solidFill>
              <a:latin typeface="Trebuchet MS"/>
              <a:ea typeface="Trebuchet MS"/>
              <a:cs typeface="Trebuchet MS"/>
              <a:sym typeface="Trebuchet MS"/>
            </a:endParaRPr>
          </a:p>
          <a:p>
            <a:pPr marL="534421" indent="-400816" defTabSz="521437" eaLnBrk="1" fontAlgn="auto" hangingPunct="1">
              <a:spcBef>
                <a:spcPts val="0"/>
              </a:spcBef>
              <a:spcAft>
                <a:spcPts val="0"/>
              </a:spcAft>
              <a:buClr>
                <a:schemeClr val="dk1"/>
              </a:buClr>
              <a:buSzPct val="100000"/>
              <a:buFont typeface="Trebuchet MS"/>
              <a:buChar char="●"/>
              <a:defRPr/>
            </a:pPr>
            <a:r>
              <a:rPr lang="fr-FR" sz="2104" dirty="0">
                <a:solidFill>
                  <a:schemeClr val="dk1"/>
                </a:solidFill>
                <a:latin typeface="Trebuchet MS"/>
                <a:ea typeface="Trebuchet MS"/>
                <a:cs typeface="Trebuchet MS"/>
                <a:sym typeface="Trebuchet MS"/>
              </a:rPr>
              <a:t>PMER/MEAL</a:t>
            </a:r>
          </a:p>
          <a:p>
            <a:pPr marL="534421" indent="-400816" defTabSz="521437" eaLnBrk="1" fontAlgn="auto" hangingPunct="1">
              <a:spcBef>
                <a:spcPts val="0"/>
              </a:spcBef>
              <a:spcAft>
                <a:spcPts val="0"/>
              </a:spcAft>
              <a:buClr>
                <a:schemeClr val="dk1"/>
              </a:buClr>
              <a:buSzPct val="100000"/>
              <a:buFont typeface="Trebuchet MS"/>
              <a:buChar char="●"/>
              <a:defRPr/>
            </a:pPr>
            <a:r>
              <a:rPr lang="fr-FR" sz="2104" dirty="0" err="1">
                <a:solidFill>
                  <a:schemeClr val="dk1"/>
                </a:solidFill>
                <a:latin typeface="Trebuchet MS"/>
                <a:ea typeface="Trebuchet MS"/>
                <a:cs typeface="Trebuchet MS"/>
                <a:sym typeface="Trebuchet MS"/>
              </a:rPr>
              <a:t>Surge</a:t>
            </a:r>
            <a:r>
              <a:rPr lang="fr-FR" sz="2104" dirty="0">
                <a:solidFill>
                  <a:schemeClr val="dk1"/>
                </a:solidFill>
                <a:latin typeface="Trebuchet MS"/>
                <a:ea typeface="Trebuchet MS"/>
                <a:cs typeface="Trebuchet MS"/>
                <a:sym typeface="Trebuchet MS"/>
              </a:rPr>
              <a:t>/IM</a:t>
            </a:r>
          </a:p>
          <a:p>
            <a:pPr marL="534421" indent="-400816" defTabSz="521437" eaLnBrk="1" fontAlgn="auto" hangingPunct="1">
              <a:spcBef>
                <a:spcPts val="0"/>
              </a:spcBef>
              <a:spcAft>
                <a:spcPts val="0"/>
              </a:spcAft>
              <a:buClr>
                <a:schemeClr val="dk1"/>
              </a:buClr>
              <a:buSzPct val="100000"/>
              <a:buFont typeface="Trebuchet MS"/>
              <a:buChar char="●"/>
              <a:defRPr/>
            </a:pPr>
            <a:r>
              <a:rPr lang="fr-FR" sz="2104" dirty="0">
                <a:solidFill>
                  <a:schemeClr val="dk1"/>
                </a:solidFill>
                <a:latin typeface="Trebuchet MS"/>
                <a:ea typeface="Trebuchet MS"/>
                <a:cs typeface="Trebuchet MS"/>
                <a:sym typeface="Trebuchet MS"/>
              </a:rPr>
              <a:t>Bilan de santé des TIC/Fracture numérique</a:t>
            </a:r>
          </a:p>
          <a:p>
            <a:pPr marL="534421" indent="-400816" defTabSz="521437" eaLnBrk="1" fontAlgn="auto" hangingPunct="1">
              <a:spcBef>
                <a:spcPts val="0"/>
              </a:spcBef>
              <a:spcAft>
                <a:spcPts val="0"/>
              </a:spcAft>
              <a:buClr>
                <a:schemeClr val="dk1"/>
              </a:buClr>
              <a:buSzPct val="100000"/>
              <a:buFont typeface="Trebuchet MS"/>
              <a:buChar char="●"/>
              <a:defRPr/>
            </a:pPr>
            <a:r>
              <a:rPr lang="fr-FR" sz="2104" dirty="0">
                <a:solidFill>
                  <a:schemeClr val="dk1"/>
                </a:solidFill>
                <a:latin typeface="Trebuchet MS"/>
                <a:ea typeface="Trebuchet MS"/>
                <a:cs typeface="Trebuchet MS"/>
                <a:sym typeface="Trebuchet MS"/>
              </a:rPr>
              <a:t>OCAC/BOCA</a:t>
            </a:r>
          </a:p>
          <a:p>
            <a:pPr marL="534421" indent="-400816" defTabSz="521437" eaLnBrk="1" fontAlgn="auto" hangingPunct="1">
              <a:spcBef>
                <a:spcPts val="0"/>
              </a:spcBef>
              <a:spcAft>
                <a:spcPts val="0"/>
              </a:spcAft>
              <a:buClr>
                <a:schemeClr val="dk1"/>
              </a:buClr>
              <a:buSzPct val="100000"/>
              <a:buFont typeface="Trebuchet MS"/>
              <a:buChar char="●"/>
              <a:defRPr/>
            </a:pPr>
            <a:r>
              <a:rPr lang="fr-FR" sz="2104" dirty="0">
                <a:solidFill>
                  <a:schemeClr val="dk1"/>
                </a:solidFill>
                <a:latin typeface="Trebuchet MS"/>
                <a:ea typeface="Trebuchet MS"/>
                <a:cs typeface="Trebuchet MS"/>
                <a:sym typeface="Trebuchet MS"/>
              </a:rPr>
              <a:t>Planification de programmes</a:t>
            </a:r>
          </a:p>
          <a:p>
            <a:pPr marL="534421" indent="-400816" defTabSz="521437" eaLnBrk="1" fontAlgn="auto" hangingPunct="1">
              <a:spcBef>
                <a:spcPts val="0"/>
              </a:spcBef>
              <a:spcAft>
                <a:spcPts val="0"/>
              </a:spcAft>
              <a:buClr>
                <a:schemeClr val="dk1"/>
              </a:buClr>
              <a:buSzPct val="100000"/>
              <a:buFont typeface="Trebuchet MS"/>
              <a:buChar char="●"/>
              <a:defRPr/>
            </a:pPr>
            <a:r>
              <a:rPr lang="fr-FR" sz="2104" dirty="0">
                <a:solidFill>
                  <a:schemeClr val="dk1"/>
                </a:solidFill>
                <a:latin typeface="Trebuchet MS"/>
                <a:ea typeface="Trebuchet MS"/>
                <a:cs typeface="Trebuchet MS"/>
                <a:sym typeface="Trebuchet MS"/>
              </a:rPr>
              <a:t>Compétences</a:t>
            </a:r>
          </a:p>
          <a:p>
            <a:pPr defTabSz="521437" eaLnBrk="1" fontAlgn="auto" hangingPunct="1">
              <a:spcBef>
                <a:spcPts val="0"/>
              </a:spcBef>
              <a:spcAft>
                <a:spcPts val="0"/>
              </a:spcAft>
              <a:buClr>
                <a:srgbClr val="000000"/>
              </a:buClr>
              <a:defRPr/>
            </a:pPr>
            <a:endParaRPr lang="fr-FR" sz="2104" dirty="0">
              <a:solidFill>
                <a:srgbClr val="000000"/>
              </a:solidFill>
              <a:latin typeface="Arial"/>
              <a:ea typeface="Arial"/>
              <a:cs typeface="Arial"/>
              <a:sym typeface="Arial"/>
            </a:endParaRPr>
          </a:p>
        </p:txBody>
      </p:sp>
      <p:sp>
        <p:nvSpPr>
          <p:cNvPr id="303" name="Shape 303">
            <a:extLst>
              <a:ext uri="{FF2B5EF4-FFF2-40B4-BE49-F238E27FC236}">
                <a16:creationId xmlns:a16="http://schemas.microsoft.com/office/drawing/2014/main" id="{D6D26311-9AD5-3D42-BD14-DF66F41A25E2}"/>
              </a:ext>
            </a:extLst>
          </p:cNvPr>
          <p:cNvSpPr txBox="1">
            <a:spLocks noGrp="1"/>
          </p:cNvSpPr>
          <p:nvPr>
            <p:ph type="title" idx="4294967295"/>
          </p:nvPr>
        </p:nvSpPr>
        <p:spPr>
          <a:xfrm>
            <a:off x="365125" y="960438"/>
            <a:ext cx="9958388" cy="881062"/>
          </a:xfrm>
        </p:spPr>
        <p:txBody>
          <a:bodyPr lIns="106869" tIns="106869" rIns="106869" bIns="106869" rtlCol="0" anchor="t">
            <a:noAutofit/>
          </a:bodyPr>
          <a:lstStyle/>
          <a:p>
            <a:pPr defTabSz="521437" eaLnBrk="1" fontAlgn="auto" hangingPunct="1">
              <a:spcBef>
                <a:spcPts val="0"/>
              </a:spcBef>
              <a:spcAft>
                <a:spcPts val="0"/>
              </a:spcAft>
              <a:buClr>
                <a:schemeClr val="dk1"/>
              </a:buClr>
              <a:buSzPct val="25000"/>
              <a:defRPr/>
            </a:pPr>
            <a:r>
              <a:rPr lang="fr-FR" sz="2805" dirty="0">
                <a:solidFill>
                  <a:srgbClr val="EE3224"/>
                </a:solidFill>
                <a:latin typeface="Arvo"/>
                <a:ea typeface="Arvo"/>
                <a:cs typeface="Arvo"/>
                <a:sym typeface="Arvo"/>
              </a:rPr>
              <a:t>Comment pouvons-nous prouver notre « préparation aux données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hape 308">
            <a:extLst>
              <a:ext uri="{FF2B5EF4-FFF2-40B4-BE49-F238E27FC236}">
                <a16:creationId xmlns:a16="http://schemas.microsoft.com/office/drawing/2014/main" id="{D49FBC41-B202-BA4B-8387-F572EFDCEE6C}"/>
              </a:ext>
            </a:extLst>
          </p:cNvPr>
          <p:cNvSpPr txBox="1">
            <a:spLocks noGrp="1"/>
          </p:cNvSpPr>
          <p:nvPr>
            <p:ph type="title"/>
          </p:nvPr>
        </p:nvSpPr>
        <p:spPr>
          <a:xfrm>
            <a:off x="461963" y="1182688"/>
            <a:ext cx="9680575" cy="1003300"/>
          </a:xfrm>
        </p:spPr>
        <p:txBody>
          <a:bodyPr lIns="106869" tIns="106869" rIns="106869" bIns="106869" rtlCol="0">
            <a:noAutofit/>
          </a:bodyPr>
          <a:lstStyle/>
          <a:p>
            <a:pPr algn="ctr" defTabSz="521437" eaLnBrk="1" fontAlgn="auto" hangingPunct="1">
              <a:lnSpc>
                <a:spcPct val="90000"/>
              </a:lnSpc>
              <a:buClr>
                <a:srgbClr val="000000"/>
              </a:buClr>
              <a:buSzPct val="25000"/>
              <a:defRPr/>
            </a:pPr>
            <a:r>
              <a:rPr lang="fr-FR" sz="2805" b="0" i="0" dirty="0">
                <a:solidFill>
                  <a:srgbClr val="000000"/>
                </a:solidFill>
                <a:latin typeface="Arvo"/>
                <a:ea typeface="Arvo"/>
                <a:cs typeface="Arvo"/>
                <a:sym typeface="Arvo"/>
              </a:rPr>
              <a:t>Équipes données humanitaires : Compétences d’appui</a:t>
            </a:r>
          </a:p>
        </p:txBody>
      </p:sp>
      <p:sp>
        <p:nvSpPr>
          <p:cNvPr id="309" name="Shape 309">
            <a:extLst>
              <a:ext uri="{FF2B5EF4-FFF2-40B4-BE49-F238E27FC236}">
                <a16:creationId xmlns:a16="http://schemas.microsoft.com/office/drawing/2014/main" id="{A1BD7432-E9C8-7144-AB62-748273037FE4}"/>
              </a:ext>
            </a:extLst>
          </p:cNvPr>
          <p:cNvSpPr txBox="1"/>
          <p:nvPr/>
        </p:nvSpPr>
        <p:spPr>
          <a:xfrm>
            <a:off x="900113" y="2632075"/>
            <a:ext cx="3214687" cy="1722438"/>
          </a:xfrm>
          <a:prstGeom prst="rect">
            <a:avLst/>
          </a:prstGeom>
          <a:noFill/>
          <a:ln>
            <a:noFill/>
          </a:ln>
        </p:spPr>
        <p:txBody>
          <a:bodyPr lIns="106869" tIns="106869" rIns="106869" bIns="106869"/>
          <a:lstStyle/>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Coordination des groupes sectoriels</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É</a:t>
            </a:r>
            <a:r>
              <a:rPr lang="en" sz="1052" b="1" dirty="0">
                <a:solidFill>
                  <a:srgbClr val="FF0000"/>
                </a:solidFill>
                <a:latin typeface="Arial"/>
                <a:ea typeface="Arial"/>
                <a:cs typeface="Arial"/>
                <a:sym typeface="Arial"/>
              </a:rPr>
              <a:t>valuations</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mn-lt"/>
              </a:rPr>
              <a:t>P</a:t>
            </a:r>
            <a:r>
              <a:rPr lang="en" sz="1052" b="1" dirty="0">
                <a:solidFill>
                  <a:srgbClr val="FF0000"/>
                </a:solidFill>
                <a:latin typeface="+mn-lt"/>
              </a:rPr>
              <a:t>lanification opérationnelle</a:t>
            </a:r>
            <a:endParaRPr lang="en" sz="1052" b="1" dirty="0">
              <a:solidFill>
                <a:srgbClr val="FF0000"/>
              </a:solidFill>
              <a:latin typeface="Arial"/>
              <a:ea typeface="Arial"/>
              <a:cs typeface="Arial"/>
              <a:sym typeface="Arial"/>
            </a:endParaRP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Logistique/G</a:t>
            </a:r>
            <a:r>
              <a:rPr lang="fr-FR" sz="1052" b="1" dirty="0">
                <a:solidFill>
                  <a:srgbClr val="FF0000"/>
                </a:solidFill>
                <a:latin typeface="Arial"/>
                <a:ea typeface="Arial"/>
                <a:cs typeface="Arial"/>
                <a:sym typeface="Arial"/>
              </a:rPr>
              <a:t>e</a:t>
            </a:r>
            <a:r>
              <a:rPr lang="en" sz="1052" b="1" dirty="0">
                <a:solidFill>
                  <a:srgbClr val="FF0000"/>
                </a:solidFill>
                <a:latin typeface="Arial"/>
                <a:ea typeface="Arial"/>
                <a:cs typeface="Arial"/>
                <a:sym typeface="Arial"/>
              </a:rPr>
              <a:t>stion du registre</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R</a:t>
            </a:r>
            <a:r>
              <a:rPr lang="en" sz="1052" b="1" dirty="0">
                <a:solidFill>
                  <a:srgbClr val="FF0000"/>
                </a:solidFill>
                <a:latin typeface="Arial"/>
                <a:ea typeface="Arial"/>
                <a:cs typeface="Arial"/>
                <a:sym typeface="Arial"/>
              </a:rPr>
              <a:t>éduction des risques de catastrophe</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P</a:t>
            </a:r>
            <a:r>
              <a:rPr lang="en" sz="1052" b="1" dirty="0">
                <a:solidFill>
                  <a:srgbClr val="FF0000"/>
                </a:solidFill>
                <a:latin typeface="Arial"/>
                <a:ea typeface="Arial"/>
                <a:cs typeface="Arial"/>
                <a:sym typeface="Arial"/>
              </a:rPr>
              <a:t>réparation aux interventions</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S</a:t>
            </a:r>
            <a:r>
              <a:rPr lang="fr-FR" sz="1052" b="1" dirty="0">
                <a:solidFill>
                  <a:srgbClr val="FF0000"/>
                </a:solidFill>
                <a:latin typeface="Arial"/>
                <a:ea typeface="Arial"/>
                <a:cs typeface="Arial"/>
                <a:sym typeface="Arial"/>
              </a:rPr>
              <a:t>e</a:t>
            </a:r>
            <a:r>
              <a:rPr lang="en" sz="1052" b="1" dirty="0">
                <a:solidFill>
                  <a:srgbClr val="FF0000"/>
                </a:solidFill>
                <a:latin typeface="Arial"/>
                <a:ea typeface="Arial"/>
                <a:cs typeface="Arial"/>
                <a:sym typeface="Arial"/>
              </a:rPr>
              <a:t>cours en cas de catastrophe /Relèvement</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Domaines thématiqus prioritaires</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Santé, Genre et Inclusion sociale</a:t>
            </a:r>
          </a:p>
        </p:txBody>
      </p:sp>
      <p:sp>
        <p:nvSpPr>
          <p:cNvPr id="310" name="Shape 310">
            <a:extLst>
              <a:ext uri="{FF2B5EF4-FFF2-40B4-BE49-F238E27FC236}">
                <a16:creationId xmlns:a16="http://schemas.microsoft.com/office/drawing/2014/main" id="{F4FF95DC-DF66-0F49-888D-E07CCA95BD3F}"/>
              </a:ext>
            </a:extLst>
          </p:cNvPr>
          <p:cNvSpPr txBox="1"/>
          <p:nvPr/>
        </p:nvSpPr>
        <p:spPr>
          <a:xfrm>
            <a:off x="942975" y="4675188"/>
            <a:ext cx="2676525" cy="1643062"/>
          </a:xfrm>
          <a:prstGeom prst="rect">
            <a:avLst/>
          </a:prstGeom>
          <a:noFill/>
          <a:ln>
            <a:noFill/>
          </a:ln>
        </p:spPr>
        <p:txBody>
          <a:bodyPr lIns="106869" tIns="106869" rIns="106869" bIns="106869"/>
          <a:lstStyle/>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Clients</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A</a:t>
            </a:r>
            <a:r>
              <a:rPr lang="en" sz="1052" b="1" dirty="0">
                <a:solidFill>
                  <a:srgbClr val="FF0000"/>
                </a:solidFill>
                <a:latin typeface="Arial"/>
                <a:ea typeface="Arial"/>
                <a:cs typeface="Arial"/>
                <a:sym typeface="Arial"/>
              </a:rPr>
              <a:t>gences humanitaires</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A</a:t>
            </a:r>
            <a:r>
              <a:rPr lang="en" sz="1052" b="1" dirty="0">
                <a:solidFill>
                  <a:srgbClr val="FF0000"/>
                </a:solidFill>
                <a:latin typeface="Arial"/>
                <a:ea typeface="Arial"/>
                <a:cs typeface="Arial"/>
                <a:sym typeface="Arial"/>
              </a:rPr>
              <a:t>gences de développement</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Accès aux personnes compétentes, aux gestionnaires de l’information, aux gestionnaires de bases de données, aux analystes de données</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Entreprises</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Investisseurs, sponsors et donateurs</a:t>
            </a:r>
          </a:p>
        </p:txBody>
      </p:sp>
      <p:sp>
        <p:nvSpPr>
          <p:cNvPr id="311" name="Shape 311">
            <a:extLst>
              <a:ext uri="{FF2B5EF4-FFF2-40B4-BE49-F238E27FC236}">
                <a16:creationId xmlns:a16="http://schemas.microsoft.com/office/drawing/2014/main" id="{6DE71E91-9F07-4248-88A9-CAA15E371BD4}"/>
              </a:ext>
            </a:extLst>
          </p:cNvPr>
          <p:cNvSpPr txBox="1"/>
          <p:nvPr/>
        </p:nvSpPr>
        <p:spPr>
          <a:xfrm>
            <a:off x="7013575" y="5243513"/>
            <a:ext cx="3343275" cy="1001712"/>
          </a:xfrm>
          <a:prstGeom prst="rect">
            <a:avLst/>
          </a:prstGeom>
          <a:noFill/>
          <a:ln>
            <a:noFill/>
          </a:ln>
        </p:spPr>
        <p:txBody>
          <a:bodyPr lIns="106869" tIns="106869" rIns="106869" bIns="106869"/>
          <a:lstStyle/>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Stratégique, proactif, créatif, innovateur et esprit de collaboration</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Curieux à propos des données</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Influence sans autorité</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Sait résoudre les problèmes</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Fouineur /Mentalité de créateur</a:t>
            </a:r>
          </a:p>
        </p:txBody>
      </p:sp>
      <p:sp>
        <p:nvSpPr>
          <p:cNvPr id="312" name="Shape 312">
            <a:extLst>
              <a:ext uri="{FF2B5EF4-FFF2-40B4-BE49-F238E27FC236}">
                <a16:creationId xmlns:a16="http://schemas.microsoft.com/office/drawing/2014/main" id="{5D1F797D-5E78-E141-B25E-242B5AB6EA7D}"/>
              </a:ext>
            </a:extLst>
          </p:cNvPr>
          <p:cNvSpPr txBox="1"/>
          <p:nvPr/>
        </p:nvSpPr>
        <p:spPr>
          <a:xfrm>
            <a:off x="7102475" y="2733675"/>
            <a:ext cx="2700338" cy="1544638"/>
          </a:xfrm>
          <a:prstGeom prst="rect">
            <a:avLst/>
          </a:prstGeom>
          <a:noFill/>
          <a:ln>
            <a:noFill/>
          </a:ln>
        </p:spPr>
        <p:txBody>
          <a:bodyPr lIns="106869" tIns="106869" rIns="106869" bIns="106869"/>
          <a:lstStyle/>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Leadership</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Planification stratégique des affaires</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Marketing &amp; Ventes</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Relations avec la clientèle</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Gestion des personnes &amp; Ressources humaines</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Administration</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P</a:t>
            </a:r>
            <a:r>
              <a:rPr lang="en" sz="1052" b="1" dirty="0">
                <a:solidFill>
                  <a:srgbClr val="FF0000"/>
                </a:solidFill>
                <a:latin typeface="Arial"/>
                <a:ea typeface="Arial"/>
                <a:cs typeface="Arial"/>
                <a:sym typeface="Arial"/>
              </a:rPr>
              <a:t>rise de parole en public</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Résolution de problèmes</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C</a:t>
            </a:r>
            <a:r>
              <a:rPr lang="en" sz="1052" b="1" dirty="0">
                <a:solidFill>
                  <a:srgbClr val="FF0000"/>
                </a:solidFill>
                <a:latin typeface="Arial"/>
                <a:ea typeface="Arial"/>
                <a:cs typeface="Arial"/>
                <a:sym typeface="Arial"/>
              </a:rPr>
              <a:t>ompétences financières et comptables</a:t>
            </a:r>
          </a:p>
          <a:p>
            <a:pPr marL="148450" indent="-148450" defTabSz="521437" eaLnBrk="1" fontAlgn="auto" hangingPunct="1">
              <a:spcBef>
                <a:spcPts val="0"/>
              </a:spcBef>
              <a:spcAft>
                <a:spcPts val="0"/>
              </a:spcAft>
              <a:buClr>
                <a:srgbClr val="FF0000"/>
              </a:buClr>
              <a:buSzPct val="100000"/>
              <a:buFont typeface="Arial"/>
              <a:buChar char="•"/>
              <a:defRPr/>
            </a:pPr>
            <a:r>
              <a:rPr lang="fr-FR" sz="1052" b="1" dirty="0">
                <a:solidFill>
                  <a:srgbClr val="FF0000"/>
                </a:solidFill>
                <a:latin typeface="Arial"/>
                <a:ea typeface="Arial"/>
                <a:cs typeface="Arial"/>
                <a:sym typeface="Arial"/>
              </a:rPr>
              <a:t>Délégation des tâche</a:t>
            </a:r>
            <a:r>
              <a:rPr lang="en" sz="1052" b="1" dirty="0">
                <a:solidFill>
                  <a:srgbClr val="FF0000"/>
                </a:solidFill>
                <a:latin typeface="Arial"/>
                <a:ea typeface="Arial"/>
                <a:cs typeface="Arial"/>
                <a:sym typeface="Arial"/>
              </a:rPr>
              <a:t>s </a:t>
            </a:r>
          </a:p>
          <a:p>
            <a:pPr marL="148450" indent="-148450" defTabSz="521437" eaLnBrk="1" fontAlgn="auto" hangingPunct="1">
              <a:spcBef>
                <a:spcPts val="0"/>
              </a:spcBef>
              <a:spcAft>
                <a:spcPts val="0"/>
              </a:spcAft>
              <a:buClr>
                <a:srgbClr val="FF0000"/>
              </a:buClr>
              <a:buSzPct val="100000"/>
              <a:buFont typeface="Arial"/>
              <a:buChar char="•"/>
              <a:defRPr/>
            </a:pPr>
            <a:r>
              <a:rPr lang="en" sz="1052" b="1" dirty="0">
                <a:solidFill>
                  <a:srgbClr val="FF0000"/>
                </a:solidFill>
                <a:latin typeface="Arial"/>
                <a:ea typeface="Arial"/>
                <a:cs typeface="Arial"/>
                <a:sym typeface="Arial"/>
              </a:rPr>
              <a:t>Motivativation d’équipe</a:t>
            </a:r>
          </a:p>
        </p:txBody>
      </p:sp>
      <p:pic>
        <p:nvPicPr>
          <p:cNvPr id="40966" name="Shape 313" descr="Society by David Garcia #2 - noun_577626_cc.png">
            <a:extLst>
              <a:ext uri="{FF2B5EF4-FFF2-40B4-BE49-F238E27FC236}">
                <a16:creationId xmlns:a16="http://schemas.microsoft.com/office/drawing/2014/main" id="{13A4E03B-17B9-3248-971D-264241263A4A}"/>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7800" y="2776538"/>
            <a:ext cx="2649538" cy="261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4" name="Shape 314">
            <a:extLst>
              <a:ext uri="{FF2B5EF4-FFF2-40B4-BE49-F238E27FC236}">
                <a16:creationId xmlns:a16="http://schemas.microsoft.com/office/drawing/2014/main" id="{75EE56A6-0229-4144-B407-89E6924B6194}"/>
              </a:ext>
            </a:extLst>
          </p:cNvPr>
          <p:cNvSpPr txBox="1"/>
          <p:nvPr/>
        </p:nvSpPr>
        <p:spPr>
          <a:xfrm>
            <a:off x="889000" y="2312988"/>
            <a:ext cx="2455863" cy="288925"/>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buSzPct val="25000"/>
              <a:defRPr/>
            </a:pPr>
            <a:r>
              <a:rPr lang="en" sz="1636" dirty="0">
                <a:solidFill>
                  <a:srgbClr val="000000"/>
                </a:solidFill>
                <a:latin typeface="Arial"/>
                <a:ea typeface="Arial"/>
                <a:cs typeface="Arial"/>
                <a:sym typeface="Arial"/>
              </a:rPr>
              <a:t>Humanitaire</a:t>
            </a:r>
          </a:p>
        </p:txBody>
      </p:sp>
      <p:sp>
        <p:nvSpPr>
          <p:cNvPr id="315" name="Shape 315">
            <a:extLst>
              <a:ext uri="{FF2B5EF4-FFF2-40B4-BE49-F238E27FC236}">
                <a16:creationId xmlns:a16="http://schemas.microsoft.com/office/drawing/2014/main" id="{D2CA77A5-573F-094F-A6D5-6343A82D8670}"/>
              </a:ext>
            </a:extLst>
          </p:cNvPr>
          <p:cNvSpPr txBox="1"/>
          <p:nvPr/>
        </p:nvSpPr>
        <p:spPr>
          <a:xfrm>
            <a:off x="915988" y="4314825"/>
            <a:ext cx="2401887" cy="400050"/>
          </a:xfrm>
          <a:prstGeom prst="rect">
            <a:avLst/>
          </a:prstGeom>
          <a:noFill/>
          <a:ln>
            <a:noFill/>
          </a:ln>
        </p:spPr>
        <p:txBody>
          <a:bodyPr lIns="106869" tIns="106869" rIns="106869" bIns="106869" anchor="ctr"/>
          <a:lstStyle/>
          <a:p>
            <a:pPr defTabSz="521437" eaLnBrk="1" fontAlgn="auto" hangingPunct="1">
              <a:spcBef>
                <a:spcPts val="0"/>
              </a:spcBef>
              <a:spcAft>
                <a:spcPts val="0"/>
              </a:spcAft>
              <a:buClr>
                <a:schemeClr val="dk1"/>
              </a:buClr>
              <a:buSzPct val="25000"/>
              <a:defRPr/>
            </a:pPr>
            <a:r>
              <a:rPr lang="en" sz="1636" dirty="0">
                <a:solidFill>
                  <a:schemeClr val="dk1"/>
                </a:solidFill>
                <a:latin typeface="Arial"/>
                <a:ea typeface="Arial"/>
                <a:cs typeface="Arial"/>
                <a:sym typeface="Arial"/>
              </a:rPr>
              <a:t>Réseau</a:t>
            </a:r>
          </a:p>
        </p:txBody>
      </p:sp>
      <p:sp>
        <p:nvSpPr>
          <p:cNvPr id="316" name="Shape 316">
            <a:extLst>
              <a:ext uri="{FF2B5EF4-FFF2-40B4-BE49-F238E27FC236}">
                <a16:creationId xmlns:a16="http://schemas.microsoft.com/office/drawing/2014/main" id="{2F7ADDB6-CF42-A847-95B2-F9FB7E4C00C5}"/>
              </a:ext>
            </a:extLst>
          </p:cNvPr>
          <p:cNvSpPr txBox="1"/>
          <p:nvPr/>
        </p:nvSpPr>
        <p:spPr>
          <a:xfrm>
            <a:off x="7102475" y="4875213"/>
            <a:ext cx="3040063" cy="320675"/>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buSzPct val="25000"/>
              <a:defRPr/>
            </a:pPr>
            <a:r>
              <a:rPr lang="en" sz="1636" dirty="0">
                <a:solidFill>
                  <a:srgbClr val="000000"/>
                </a:solidFill>
                <a:latin typeface="Arial"/>
                <a:ea typeface="Arial"/>
                <a:cs typeface="Arial"/>
                <a:sym typeface="Arial"/>
              </a:rPr>
              <a:t>Compétences non techniques</a:t>
            </a:r>
          </a:p>
        </p:txBody>
      </p:sp>
      <p:sp>
        <p:nvSpPr>
          <p:cNvPr id="317" name="Shape 317">
            <a:extLst>
              <a:ext uri="{FF2B5EF4-FFF2-40B4-BE49-F238E27FC236}">
                <a16:creationId xmlns:a16="http://schemas.microsoft.com/office/drawing/2014/main" id="{40BD3A3B-FB3D-8144-A710-1BF45BD57FE4}"/>
              </a:ext>
            </a:extLst>
          </p:cNvPr>
          <p:cNvSpPr txBox="1"/>
          <p:nvPr/>
        </p:nvSpPr>
        <p:spPr>
          <a:xfrm>
            <a:off x="7013575" y="2336800"/>
            <a:ext cx="2613025" cy="288925"/>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buSzPct val="25000"/>
              <a:defRPr/>
            </a:pPr>
            <a:r>
              <a:rPr lang="en" sz="1636" dirty="0">
                <a:solidFill>
                  <a:srgbClr val="000000"/>
                </a:solidFill>
                <a:latin typeface="Arial"/>
                <a:ea typeface="Arial"/>
                <a:cs typeface="Arial"/>
                <a:sym typeface="Arial"/>
              </a:rPr>
              <a:t>Compétences en affaires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Shape 322">
            <a:extLst>
              <a:ext uri="{FF2B5EF4-FFF2-40B4-BE49-F238E27FC236}">
                <a16:creationId xmlns:a16="http://schemas.microsoft.com/office/drawing/2014/main" id="{49642257-CCBA-7443-9A3B-5DBA7E01CE10}"/>
              </a:ext>
            </a:extLst>
          </p:cNvPr>
          <p:cNvSpPr txBox="1">
            <a:spLocks noGrp="1"/>
          </p:cNvSpPr>
          <p:nvPr>
            <p:ph type="title"/>
          </p:nvPr>
        </p:nvSpPr>
        <p:spPr>
          <a:xfrm>
            <a:off x="450850" y="1274763"/>
            <a:ext cx="9680575" cy="1001712"/>
          </a:xfrm>
        </p:spPr>
        <p:txBody>
          <a:bodyPr lIns="106869" tIns="106869" rIns="106869" bIns="106869" rtlCol="0">
            <a:noAutofit/>
          </a:bodyPr>
          <a:lstStyle/>
          <a:p>
            <a:pPr algn="ctr" defTabSz="521437" eaLnBrk="1" fontAlgn="auto" hangingPunct="1">
              <a:lnSpc>
                <a:spcPct val="90000"/>
              </a:lnSpc>
              <a:buClr>
                <a:srgbClr val="A5A5A5"/>
              </a:buClr>
              <a:buSzPct val="25000"/>
              <a:defRPr/>
            </a:pPr>
            <a:r>
              <a:rPr lang="fr-FR" sz="2805" b="0" i="0" dirty="0">
                <a:solidFill>
                  <a:srgbClr val="000000"/>
                </a:solidFill>
                <a:latin typeface="Arvo"/>
                <a:ea typeface="Arvo"/>
                <a:cs typeface="Arvo"/>
                <a:sym typeface="Arvo"/>
              </a:rPr>
              <a:t>Équipes données humanitaires : Compétences techniques</a:t>
            </a:r>
          </a:p>
        </p:txBody>
      </p:sp>
      <p:sp>
        <p:nvSpPr>
          <p:cNvPr id="323" name="Shape 323">
            <a:extLst>
              <a:ext uri="{FF2B5EF4-FFF2-40B4-BE49-F238E27FC236}">
                <a16:creationId xmlns:a16="http://schemas.microsoft.com/office/drawing/2014/main" id="{555E7861-2B05-0D4B-8F49-413D3F77D16D}"/>
              </a:ext>
            </a:extLst>
          </p:cNvPr>
          <p:cNvSpPr txBox="1"/>
          <p:nvPr/>
        </p:nvSpPr>
        <p:spPr>
          <a:xfrm>
            <a:off x="792163" y="2682875"/>
            <a:ext cx="2225675" cy="1238250"/>
          </a:xfrm>
          <a:prstGeom prst="rect">
            <a:avLst/>
          </a:prstGeom>
          <a:noFill/>
          <a:ln>
            <a:noFill/>
          </a:ln>
        </p:spPr>
        <p:txBody>
          <a:bodyPr lIns="106869" tIns="106869" rIns="106869" bIns="106869"/>
          <a:lstStyle/>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Apprentissage machine</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M</a:t>
            </a:r>
            <a:r>
              <a:rPr lang="en" sz="1052" b="1" dirty="0">
                <a:solidFill>
                  <a:srgbClr val="FF0000"/>
                </a:solidFill>
                <a:latin typeface="Calibri"/>
                <a:ea typeface="Calibri"/>
                <a:cs typeface="Calibri"/>
                <a:sym typeface="Calibri"/>
              </a:rPr>
              <a:t>odélisation statistique</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Apprentissage supervisé &amp; Apprentissage non supervisé </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I</a:t>
            </a:r>
            <a:r>
              <a:rPr lang="en" sz="1052" b="1" dirty="0">
                <a:solidFill>
                  <a:srgbClr val="FF0000"/>
                </a:solidFill>
                <a:latin typeface="Calibri"/>
                <a:ea typeface="Calibri"/>
                <a:cs typeface="Calibri"/>
                <a:sym typeface="Calibri"/>
              </a:rPr>
              <a:t>nformatique statistique (p. ex R)</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A</a:t>
            </a:r>
            <a:r>
              <a:rPr lang="en" sz="1052" b="1" dirty="0">
                <a:solidFill>
                  <a:srgbClr val="FF0000"/>
                </a:solidFill>
                <a:latin typeface="Calibri"/>
                <a:ea typeface="Calibri"/>
                <a:cs typeface="Calibri"/>
                <a:sym typeface="Calibri"/>
              </a:rPr>
              <a:t>lgèbre relationnelle</a:t>
            </a:r>
          </a:p>
        </p:txBody>
      </p:sp>
      <p:sp>
        <p:nvSpPr>
          <p:cNvPr id="324" name="Shape 324">
            <a:extLst>
              <a:ext uri="{FF2B5EF4-FFF2-40B4-BE49-F238E27FC236}">
                <a16:creationId xmlns:a16="http://schemas.microsoft.com/office/drawing/2014/main" id="{DECF3D08-2AF9-504C-8A46-8D309524E4D8}"/>
              </a:ext>
            </a:extLst>
          </p:cNvPr>
          <p:cNvSpPr txBox="1"/>
          <p:nvPr/>
        </p:nvSpPr>
        <p:spPr>
          <a:xfrm>
            <a:off x="792163" y="4589463"/>
            <a:ext cx="2686050" cy="1331912"/>
          </a:xfrm>
          <a:prstGeom prst="rect">
            <a:avLst/>
          </a:prstGeom>
          <a:noFill/>
          <a:ln>
            <a:noFill/>
          </a:ln>
        </p:spPr>
        <p:txBody>
          <a:bodyPr lIns="106869" tIns="106869" rIns="106869" bIns="106869"/>
          <a:lstStyle/>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M</a:t>
            </a:r>
            <a:r>
              <a:rPr lang="en" sz="1052" b="1" dirty="0">
                <a:solidFill>
                  <a:srgbClr val="FF0000"/>
                </a:solidFill>
                <a:latin typeface="Calibri"/>
                <a:ea typeface="Calibri"/>
                <a:cs typeface="Calibri"/>
                <a:sym typeface="Calibri"/>
              </a:rPr>
              <a:t>odélisation des données</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C</a:t>
            </a:r>
            <a:r>
              <a:rPr lang="en" sz="1052" b="1" dirty="0">
                <a:solidFill>
                  <a:srgbClr val="FF0000"/>
                </a:solidFill>
                <a:latin typeface="Calibri"/>
                <a:ea typeface="Calibri"/>
                <a:cs typeface="Calibri"/>
                <a:sym typeface="Calibri"/>
              </a:rPr>
              <a:t>ollecte de données</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A</a:t>
            </a:r>
            <a:r>
              <a:rPr lang="fr-FR" sz="1052" b="1" dirty="0">
                <a:solidFill>
                  <a:srgbClr val="FF0000"/>
                </a:solidFill>
                <a:latin typeface="Calibri"/>
                <a:ea typeface="Calibri"/>
                <a:cs typeface="Calibri"/>
                <a:sym typeface="Calibri"/>
              </a:rPr>
              <a:t>f</a:t>
            </a:r>
            <a:r>
              <a:rPr lang="en" sz="1052" b="1" dirty="0">
                <a:solidFill>
                  <a:srgbClr val="FF0000"/>
                </a:solidFill>
                <a:latin typeface="Calibri"/>
                <a:ea typeface="Calibri"/>
                <a:cs typeface="Calibri"/>
                <a:sym typeface="Calibri"/>
              </a:rPr>
              <a:t>finement et nettoyage des données</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B</a:t>
            </a:r>
            <a:r>
              <a:rPr lang="fr-FR" sz="1052" b="1" dirty="0">
                <a:solidFill>
                  <a:srgbClr val="FF0000"/>
                </a:solidFill>
                <a:latin typeface="Calibri"/>
                <a:ea typeface="Calibri"/>
                <a:cs typeface="Calibri"/>
                <a:sym typeface="Calibri"/>
              </a:rPr>
              <a:t>a</a:t>
            </a:r>
            <a:r>
              <a:rPr lang="en" sz="1052" b="1" dirty="0">
                <a:solidFill>
                  <a:srgbClr val="FF0000"/>
                </a:solidFill>
                <a:latin typeface="Calibri"/>
                <a:ea typeface="Calibri"/>
                <a:cs typeface="Calibri"/>
                <a:sym typeface="Calibri"/>
              </a:rPr>
              <a:t>se de données, SQL et NOSQL</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Bases de données parallèles et traitement parallèle</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N</a:t>
            </a:r>
            <a:r>
              <a:rPr lang="en" sz="1052" b="1" dirty="0">
                <a:solidFill>
                  <a:srgbClr val="FF0000"/>
                </a:solidFill>
                <a:latin typeface="Calibri"/>
                <a:ea typeface="Calibri"/>
                <a:cs typeface="Calibri"/>
                <a:sym typeface="Calibri"/>
              </a:rPr>
              <a:t>ormes relatives aux données ouvertes</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API’s</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Hadoop et Hive/Pig</a:t>
            </a:r>
          </a:p>
        </p:txBody>
      </p:sp>
      <p:sp>
        <p:nvSpPr>
          <p:cNvPr id="325" name="Shape 325">
            <a:extLst>
              <a:ext uri="{FF2B5EF4-FFF2-40B4-BE49-F238E27FC236}">
                <a16:creationId xmlns:a16="http://schemas.microsoft.com/office/drawing/2014/main" id="{1890BF96-5D99-6A4B-8EFC-23CF80BBEA5E}"/>
              </a:ext>
            </a:extLst>
          </p:cNvPr>
          <p:cNvSpPr txBox="1"/>
          <p:nvPr/>
        </p:nvSpPr>
        <p:spPr>
          <a:xfrm>
            <a:off x="6757988" y="4637088"/>
            <a:ext cx="3506787" cy="1238250"/>
          </a:xfrm>
          <a:prstGeom prst="rect">
            <a:avLst/>
          </a:prstGeom>
          <a:noFill/>
          <a:ln>
            <a:noFill/>
          </a:ln>
        </p:spPr>
        <p:txBody>
          <a:bodyPr lIns="106869" tIns="106869" rIns="106869" bIns="106869" anchor="ctr"/>
          <a:lstStyle/>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Art de la narration</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T</a:t>
            </a:r>
            <a:r>
              <a:rPr lang="en" sz="1052" b="1" dirty="0">
                <a:solidFill>
                  <a:srgbClr val="FF0000"/>
                </a:solidFill>
                <a:latin typeface="Calibri"/>
                <a:ea typeface="Calibri"/>
                <a:cs typeface="Calibri"/>
                <a:sym typeface="Calibri"/>
              </a:rPr>
              <a:t>raduire des idées axées sur les données en décisions et actions</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T</a:t>
            </a:r>
            <a:r>
              <a:rPr lang="en" sz="1052" b="1" dirty="0">
                <a:solidFill>
                  <a:srgbClr val="FF0000"/>
                </a:solidFill>
                <a:latin typeface="Calibri"/>
                <a:ea typeface="Calibri"/>
                <a:cs typeface="Calibri"/>
                <a:sym typeface="Calibri"/>
              </a:rPr>
              <a:t>ableaux de bord interactifs</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Infographie</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C</a:t>
            </a:r>
            <a:r>
              <a:rPr lang="en" sz="1052" b="1" dirty="0">
                <a:solidFill>
                  <a:srgbClr val="FF0000"/>
                </a:solidFill>
                <a:latin typeface="Calibri"/>
                <a:ea typeface="Calibri"/>
                <a:cs typeface="Calibri"/>
                <a:sym typeface="Calibri"/>
              </a:rPr>
              <a:t>onception d’art visuelle</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C</a:t>
            </a:r>
            <a:r>
              <a:rPr lang="en" sz="1052" b="1" dirty="0">
                <a:solidFill>
                  <a:srgbClr val="FF0000"/>
                </a:solidFill>
                <a:latin typeface="Calibri"/>
                <a:ea typeface="Calibri"/>
                <a:cs typeface="Calibri"/>
                <a:sym typeface="Calibri"/>
              </a:rPr>
              <a:t>onnaissance d’outils de visualisation tels que Tableau, trousse d’outils Adobe</a:t>
            </a:r>
          </a:p>
        </p:txBody>
      </p:sp>
      <p:sp>
        <p:nvSpPr>
          <p:cNvPr id="326" name="Shape 326">
            <a:extLst>
              <a:ext uri="{FF2B5EF4-FFF2-40B4-BE49-F238E27FC236}">
                <a16:creationId xmlns:a16="http://schemas.microsoft.com/office/drawing/2014/main" id="{75311539-E232-FA45-B4EA-9A6EE1ACA7A8}"/>
              </a:ext>
            </a:extLst>
          </p:cNvPr>
          <p:cNvSpPr txBox="1"/>
          <p:nvPr/>
        </p:nvSpPr>
        <p:spPr>
          <a:xfrm>
            <a:off x="3944938" y="5029200"/>
            <a:ext cx="2154237" cy="1077913"/>
          </a:xfrm>
          <a:prstGeom prst="rect">
            <a:avLst/>
          </a:prstGeom>
          <a:noFill/>
          <a:ln>
            <a:noFill/>
          </a:ln>
        </p:spPr>
        <p:txBody>
          <a:bodyPr lIns="106869" tIns="106869" rIns="106869" bIns="106869" anchor="ctr"/>
          <a:lstStyle/>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SIG &amp; Cartographie</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Méthodologie d’enquête</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Analyse des données</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Trouver &amp; utiliser des jeux de données</a:t>
            </a:r>
          </a:p>
          <a:p>
            <a:pPr marL="148450" indent="-74225" defTabSz="521437" eaLnBrk="1" fontAlgn="auto" hangingPunct="1">
              <a:spcBef>
                <a:spcPts val="0"/>
              </a:spcBef>
              <a:spcAft>
                <a:spcPts val="0"/>
              </a:spcAft>
              <a:buClr>
                <a:srgbClr val="000000"/>
              </a:buClr>
              <a:defRPr/>
            </a:pPr>
            <a:endParaRPr sz="1052" b="1" dirty="0">
              <a:solidFill>
                <a:srgbClr val="A5A5A5"/>
              </a:solidFill>
              <a:latin typeface="Calibri"/>
              <a:ea typeface="Calibri"/>
              <a:cs typeface="Calibri"/>
              <a:sym typeface="Calibri"/>
            </a:endParaRPr>
          </a:p>
        </p:txBody>
      </p:sp>
      <p:sp>
        <p:nvSpPr>
          <p:cNvPr id="327" name="Shape 327">
            <a:extLst>
              <a:ext uri="{FF2B5EF4-FFF2-40B4-BE49-F238E27FC236}">
                <a16:creationId xmlns:a16="http://schemas.microsoft.com/office/drawing/2014/main" id="{786B8FA3-A222-B64B-9E85-D21D10998EDD}"/>
              </a:ext>
            </a:extLst>
          </p:cNvPr>
          <p:cNvSpPr txBox="1"/>
          <p:nvPr/>
        </p:nvSpPr>
        <p:spPr>
          <a:xfrm>
            <a:off x="6757988" y="2682875"/>
            <a:ext cx="3506787" cy="1412875"/>
          </a:xfrm>
          <a:prstGeom prst="rect">
            <a:avLst/>
          </a:prstGeom>
          <a:noFill/>
          <a:ln>
            <a:noFill/>
          </a:ln>
        </p:spPr>
        <p:txBody>
          <a:bodyPr lIns="106869" tIns="106869" rIns="106869" bIns="106869" anchor="ctr"/>
          <a:lstStyle/>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Fondements de l’informatique</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L</a:t>
            </a:r>
            <a:r>
              <a:rPr lang="en" sz="1052" b="1" dirty="0">
                <a:solidFill>
                  <a:srgbClr val="FF0000"/>
                </a:solidFill>
                <a:latin typeface="Calibri"/>
                <a:ea typeface="Calibri"/>
                <a:cs typeface="Calibri"/>
                <a:sym typeface="Calibri"/>
              </a:rPr>
              <a:t>angage de script (i.e. Python, javascript)</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S</a:t>
            </a:r>
            <a:r>
              <a:rPr lang="fr-FR" sz="1052" b="1" dirty="0">
                <a:solidFill>
                  <a:srgbClr val="FF0000"/>
                </a:solidFill>
                <a:latin typeface="Calibri"/>
                <a:ea typeface="Calibri"/>
                <a:cs typeface="Calibri"/>
                <a:sym typeface="Calibri"/>
              </a:rPr>
              <a:t>c</a:t>
            </a:r>
            <a:r>
              <a:rPr lang="en" sz="1052" b="1" dirty="0">
                <a:solidFill>
                  <a:srgbClr val="FF0000"/>
                </a:solidFill>
                <a:latin typeface="Calibri"/>
                <a:ea typeface="Calibri"/>
                <a:cs typeface="Calibri"/>
                <a:sym typeface="Calibri"/>
              </a:rPr>
              <a:t>ripts de filtrage (i.e. D3.js)</a:t>
            </a:r>
          </a:p>
          <a:p>
            <a:pPr marL="148450" indent="-148450" defTabSz="521437" eaLnBrk="1" fontAlgn="auto" hangingPunct="1">
              <a:spcBef>
                <a:spcPts val="0"/>
              </a:spcBef>
              <a:spcAft>
                <a:spcPts val="0"/>
              </a:spcAft>
              <a:buClr>
                <a:srgbClr val="FF0000"/>
              </a:buClr>
              <a:buSzPct val="100000"/>
              <a:buFont typeface="Calibri"/>
              <a:buChar char="•"/>
              <a:defRPr/>
            </a:pPr>
            <a:r>
              <a:rPr lang="fr-FR" sz="1052" b="1" dirty="0">
                <a:solidFill>
                  <a:srgbClr val="FF0000"/>
                </a:solidFill>
                <a:latin typeface="Calibri"/>
                <a:ea typeface="Calibri"/>
                <a:cs typeface="Calibri"/>
                <a:sym typeface="Calibri"/>
              </a:rPr>
              <a:t>D</a:t>
            </a:r>
            <a:r>
              <a:rPr lang="en" sz="1052" b="1" dirty="0">
                <a:solidFill>
                  <a:srgbClr val="FF0000"/>
                </a:solidFill>
                <a:latin typeface="Calibri"/>
                <a:ea typeface="Calibri"/>
                <a:cs typeface="Calibri"/>
                <a:sym typeface="Calibri"/>
              </a:rPr>
              <a:t>éveloppement web</a:t>
            </a:r>
          </a:p>
          <a:p>
            <a:pPr marL="148450" indent="-148450" defTabSz="521437" eaLnBrk="1" fontAlgn="auto" hangingPunct="1">
              <a:spcBef>
                <a:spcPts val="0"/>
              </a:spcBef>
              <a:spcAft>
                <a:spcPts val="0"/>
              </a:spcAft>
              <a:buClr>
                <a:srgbClr val="FF0000"/>
              </a:buClr>
              <a:buSzPct val="100000"/>
              <a:buFont typeface="Calibri"/>
              <a:buChar char="•"/>
              <a:defRPr/>
            </a:pPr>
            <a:r>
              <a:rPr lang="en" sz="1052" b="1" dirty="0">
                <a:solidFill>
                  <a:srgbClr val="FF0000"/>
                </a:solidFill>
                <a:latin typeface="Calibri"/>
                <a:ea typeface="Calibri"/>
                <a:cs typeface="Calibri"/>
                <a:sym typeface="Calibri"/>
              </a:rPr>
              <a:t>Expérience de xaaS comme AWS</a:t>
            </a:r>
          </a:p>
        </p:txBody>
      </p:sp>
      <p:pic>
        <p:nvPicPr>
          <p:cNvPr id="43015" name="Shape 328" descr="Data Scientist (Thibault Geoffroy Noun Project).png">
            <a:extLst>
              <a:ext uri="{FF2B5EF4-FFF2-40B4-BE49-F238E27FC236}">
                <a16:creationId xmlns:a16="http://schemas.microsoft.com/office/drawing/2014/main" id="{DC69C2E2-888C-7141-9649-BF338BA7F474}"/>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8775" y="2570163"/>
            <a:ext cx="1520825" cy="195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9" name="Shape 329">
            <a:extLst>
              <a:ext uri="{FF2B5EF4-FFF2-40B4-BE49-F238E27FC236}">
                <a16:creationId xmlns:a16="http://schemas.microsoft.com/office/drawing/2014/main" id="{5EE749BF-5B5B-C94A-9E41-8BFF06234D63}"/>
              </a:ext>
            </a:extLst>
          </p:cNvPr>
          <p:cNvSpPr txBox="1"/>
          <p:nvPr/>
        </p:nvSpPr>
        <p:spPr>
          <a:xfrm>
            <a:off x="792163" y="2403475"/>
            <a:ext cx="2225675" cy="279400"/>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buSzPct val="25000"/>
              <a:defRPr/>
            </a:pPr>
            <a:r>
              <a:rPr lang="en" sz="1636" dirty="0">
                <a:solidFill>
                  <a:srgbClr val="000000"/>
                </a:solidFill>
                <a:latin typeface="Arial"/>
                <a:ea typeface="Arial"/>
                <a:cs typeface="Arial"/>
                <a:sym typeface="Arial"/>
              </a:rPr>
              <a:t>Math et Statistiques</a:t>
            </a:r>
          </a:p>
        </p:txBody>
      </p:sp>
      <p:sp>
        <p:nvSpPr>
          <p:cNvPr id="330" name="Shape 330">
            <a:extLst>
              <a:ext uri="{FF2B5EF4-FFF2-40B4-BE49-F238E27FC236}">
                <a16:creationId xmlns:a16="http://schemas.microsoft.com/office/drawing/2014/main" id="{AB6DF79F-4E84-3742-877F-14CD2326BCEE}"/>
              </a:ext>
            </a:extLst>
          </p:cNvPr>
          <p:cNvSpPr txBox="1"/>
          <p:nvPr/>
        </p:nvSpPr>
        <p:spPr>
          <a:xfrm>
            <a:off x="725488" y="4279900"/>
            <a:ext cx="2292350" cy="409575"/>
          </a:xfrm>
          <a:prstGeom prst="rect">
            <a:avLst/>
          </a:prstGeom>
          <a:noFill/>
          <a:ln>
            <a:noFill/>
          </a:ln>
        </p:spPr>
        <p:txBody>
          <a:bodyPr lIns="106869" tIns="106869" rIns="106869" bIns="106869" anchor="ctr"/>
          <a:lstStyle/>
          <a:p>
            <a:pPr defTabSz="521437" eaLnBrk="1" fontAlgn="auto" hangingPunct="1">
              <a:spcBef>
                <a:spcPts val="0"/>
              </a:spcBef>
              <a:spcAft>
                <a:spcPts val="0"/>
              </a:spcAft>
              <a:buClr>
                <a:schemeClr val="dk1"/>
              </a:buClr>
              <a:buSzPct val="25000"/>
              <a:defRPr/>
            </a:pPr>
            <a:r>
              <a:rPr lang="en" sz="1636" dirty="0">
                <a:solidFill>
                  <a:schemeClr val="dk1"/>
                </a:solidFill>
                <a:latin typeface="Arial"/>
                <a:ea typeface="Arial"/>
                <a:cs typeface="Arial"/>
                <a:sym typeface="Arial"/>
              </a:rPr>
              <a:t>Gestion de données</a:t>
            </a:r>
          </a:p>
        </p:txBody>
      </p:sp>
      <p:sp>
        <p:nvSpPr>
          <p:cNvPr id="331" name="Shape 331">
            <a:extLst>
              <a:ext uri="{FF2B5EF4-FFF2-40B4-BE49-F238E27FC236}">
                <a16:creationId xmlns:a16="http://schemas.microsoft.com/office/drawing/2014/main" id="{187B64B8-979E-B743-BE0C-C8DA74D8BE15}"/>
              </a:ext>
            </a:extLst>
          </p:cNvPr>
          <p:cNvSpPr txBox="1"/>
          <p:nvPr/>
        </p:nvSpPr>
        <p:spPr>
          <a:xfrm>
            <a:off x="3478213" y="4395788"/>
            <a:ext cx="3094037" cy="638175"/>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buSzPct val="25000"/>
              <a:defRPr/>
            </a:pPr>
            <a:r>
              <a:rPr lang="en" sz="2455" dirty="0">
                <a:latin typeface="+mn-lt"/>
              </a:rPr>
              <a:t>Gestion de l’i</a:t>
            </a:r>
            <a:r>
              <a:rPr lang="en" sz="1636" dirty="0">
                <a:solidFill>
                  <a:srgbClr val="000000"/>
                </a:solidFill>
                <a:latin typeface="Arial"/>
                <a:ea typeface="Arial"/>
                <a:cs typeface="Arial"/>
                <a:sym typeface="Arial"/>
              </a:rPr>
              <a:t>nformation</a:t>
            </a:r>
          </a:p>
        </p:txBody>
      </p:sp>
      <p:sp>
        <p:nvSpPr>
          <p:cNvPr id="332" name="Shape 332">
            <a:extLst>
              <a:ext uri="{FF2B5EF4-FFF2-40B4-BE49-F238E27FC236}">
                <a16:creationId xmlns:a16="http://schemas.microsoft.com/office/drawing/2014/main" id="{3E0CD6E3-E0CF-2F42-BD7F-EEBEFA9015AE}"/>
              </a:ext>
            </a:extLst>
          </p:cNvPr>
          <p:cNvSpPr txBox="1"/>
          <p:nvPr/>
        </p:nvSpPr>
        <p:spPr>
          <a:xfrm>
            <a:off x="6915150" y="2570163"/>
            <a:ext cx="2151063" cy="233362"/>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buSzPct val="25000"/>
              <a:defRPr/>
            </a:pPr>
            <a:r>
              <a:rPr lang="en" sz="1636" dirty="0">
                <a:solidFill>
                  <a:srgbClr val="000000"/>
                </a:solidFill>
                <a:latin typeface="Arial"/>
                <a:ea typeface="Arial"/>
                <a:cs typeface="Arial"/>
                <a:sym typeface="Arial"/>
              </a:rPr>
              <a:t>Programmation</a:t>
            </a:r>
          </a:p>
        </p:txBody>
      </p:sp>
      <p:sp>
        <p:nvSpPr>
          <p:cNvPr id="333" name="Shape 333">
            <a:extLst>
              <a:ext uri="{FF2B5EF4-FFF2-40B4-BE49-F238E27FC236}">
                <a16:creationId xmlns:a16="http://schemas.microsoft.com/office/drawing/2014/main" id="{D1CBE043-4DBC-774D-BC29-41CFDA1BD323}"/>
              </a:ext>
            </a:extLst>
          </p:cNvPr>
          <p:cNvSpPr txBox="1"/>
          <p:nvPr/>
        </p:nvSpPr>
        <p:spPr>
          <a:xfrm>
            <a:off x="6915150" y="4183063"/>
            <a:ext cx="3349625" cy="279400"/>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buSzPct val="25000"/>
              <a:defRPr/>
            </a:pPr>
            <a:r>
              <a:rPr lang="en" sz="1636" dirty="0">
                <a:solidFill>
                  <a:srgbClr val="000000"/>
                </a:solidFill>
                <a:latin typeface="Arial"/>
                <a:ea typeface="Arial"/>
                <a:cs typeface="Arial"/>
                <a:sym typeface="Arial"/>
              </a:rPr>
              <a:t>Communications et Visualisation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Shape 338" descr="Summary Data Literacy Program(1).png">
            <a:extLst>
              <a:ext uri="{FF2B5EF4-FFF2-40B4-BE49-F238E27FC236}">
                <a16:creationId xmlns:a16="http://schemas.microsoft.com/office/drawing/2014/main" id="{AF36EDBD-F545-FD4A-B87D-539DC2A75A5E}"/>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0" y="1095375"/>
            <a:ext cx="6740525"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9" name="Shape 339">
            <a:extLst>
              <a:ext uri="{FF2B5EF4-FFF2-40B4-BE49-F238E27FC236}">
                <a16:creationId xmlns:a16="http://schemas.microsoft.com/office/drawing/2014/main" id="{971ACA79-5BCC-7449-9BF2-4E3213AB93B2}"/>
              </a:ext>
            </a:extLst>
          </p:cNvPr>
          <p:cNvSpPr txBox="1"/>
          <p:nvPr/>
        </p:nvSpPr>
        <p:spPr>
          <a:xfrm>
            <a:off x="244475" y="2060575"/>
            <a:ext cx="3406775" cy="2366963"/>
          </a:xfrm>
          <a:prstGeom prst="rect">
            <a:avLst/>
          </a:prstGeom>
          <a:noFill/>
          <a:ln>
            <a:noFill/>
          </a:ln>
        </p:spPr>
        <p:txBody>
          <a:bodyPr lIns="106869" tIns="106869" rIns="106869" bIns="106869"/>
          <a:lstStyle/>
          <a:p>
            <a:pPr defTabSz="521437" eaLnBrk="1" fontAlgn="auto" hangingPunct="1">
              <a:spcBef>
                <a:spcPts val="0"/>
              </a:spcBef>
              <a:spcAft>
                <a:spcPts val="0"/>
              </a:spcAft>
              <a:defRPr/>
            </a:pPr>
            <a:r>
              <a:rPr lang="fr-FR" sz="4208" dirty="0">
                <a:solidFill>
                  <a:srgbClr val="EE3224"/>
                </a:solidFill>
                <a:latin typeface="Arvo"/>
                <a:ea typeface="Arvo"/>
                <a:cs typeface="Arvo"/>
                <a:sym typeface="Arvo"/>
              </a:rPr>
              <a:t>À</a:t>
            </a:r>
            <a:r>
              <a:rPr lang="en" sz="4208" dirty="0">
                <a:solidFill>
                  <a:srgbClr val="EE3224"/>
                </a:solidFill>
                <a:latin typeface="Arvo"/>
                <a:ea typeface="Arvo"/>
                <a:cs typeface="Arvo"/>
                <a:sym typeface="Arvo"/>
              </a:rPr>
              <a:t>  propos du programme de </a:t>
            </a:r>
            <a:r>
              <a:rPr lang="fr-FR" sz="4208" dirty="0">
                <a:solidFill>
                  <a:srgbClr val="EE3224"/>
                </a:solidFill>
                <a:latin typeface="Arvo"/>
                <a:ea typeface="Arvo"/>
                <a:cs typeface="Arvo"/>
                <a:sym typeface="Arvo"/>
              </a:rPr>
              <a:t>littératie des données</a:t>
            </a:r>
            <a:endParaRPr lang="en" sz="4208" dirty="0">
              <a:solidFill>
                <a:srgbClr val="EE3224"/>
              </a:solidFill>
              <a:latin typeface="Arvo"/>
              <a:ea typeface="Arvo"/>
              <a:cs typeface="Arvo"/>
              <a:sym typeface="Arvo"/>
            </a:endParaRPr>
          </a:p>
        </p:txBody>
      </p:sp>
      <p:sp>
        <p:nvSpPr>
          <p:cNvPr id="340" name="Shape 340">
            <a:extLst>
              <a:ext uri="{FF2B5EF4-FFF2-40B4-BE49-F238E27FC236}">
                <a16:creationId xmlns:a16="http://schemas.microsoft.com/office/drawing/2014/main" id="{83268F9C-7CCE-0241-8CCE-41CFEB8FEE63}"/>
              </a:ext>
            </a:extLst>
          </p:cNvPr>
          <p:cNvSpPr txBox="1"/>
          <p:nvPr/>
        </p:nvSpPr>
        <p:spPr>
          <a:xfrm>
            <a:off x="3983038" y="596900"/>
            <a:ext cx="8526462" cy="995363"/>
          </a:xfrm>
          <a:prstGeom prst="rect">
            <a:avLst/>
          </a:prstGeom>
          <a:noFill/>
          <a:ln>
            <a:noFill/>
          </a:ln>
        </p:spPr>
        <p:txBody>
          <a:bodyPr lIns="106869" tIns="106869" rIns="106869" bIns="106869"/>
          <a:lstStyle/>
          <a:p>
            <a:pPr defTabSz="521437" eaLnBrk="1" fontAlgn="auto" hangingPunct="1">
              <a:spcBef>
                <a:spcPts val="0"/>
              </a:spcBef>
              <a:spcAft>
                <a:spcPts val="0"/>
              </a:spcAft>
              <a:defRPr/>
            </a:pPr>
            <a:endParaRPr sz="2455">
              <a:latin typeface="+mn-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Shape 345">
            <a:extLst>
              <a:ext uri="{FF2B5EF4-FFF2-40B4-BE49-F238E27FC236}">
                <a16:creationId xmlns:a16="http://schemas.microsoft.com/office/drawing/2014/main" id="{B7421EC5-E447-FB40-8A1F-9E2516E8D460}"/>
              </a:ext>
            </a:extLst>
          </p:cNvPr>
          <p:cNvSpPr txBox="1"/>
          <p:nvPr/>
        </p:nvSpPr>
        <p:spPr>
          <a:xfrm>
            <a:off x="261938" y="3189288"/>
            <a:ext cx="3125787" cy="1184275"/>
          </a:xfrm>
          <a:prstGeom prst="rect">
            <a:avLst/>
          </a:prstGeom>
          <a:noFill/>
          <a:ln>
            <a:noFill/>
          </a:ln>
        </p:spPr>
        <p:txBody>
          <a:bodyPr lIns="106869" tIns="106869" rIns="106869" bIns="106869" anchor="ctr"/>
          <a:lstStyle/>
          <a:p>
            <a:pPr defTabSz="521437" eaLnBrk="1" fontAlgn="auto" hangingPunct="1">
              <a:spcBef>
                <a:spcPts val="0"/>
              </a:spcBef>
              <a:spcAft>
                <a:spcPts val="0"/>
              </a:spcAft>
              <a:defRPr/>
            </a:pPr>
            <a:r>
              <a:rPr lang="fr-FR" sz="4208" dirty="0">
                <a:solidFill>
                  <a:srgbClr val="EE3224"/>
                </a:solidFill>
                <a:latin typeface="Arvo"/>
                <a:ea typeface="Arvo"/>
                <a:cs typeface="Arvo"/>
                <a:sym typeface="Arvo"/>
              </a:rPr>
              <a:t>littératie des données:</a:t>
            </a:r>
            <a:r>
              <a:rPr lang="en" sz="4208" dirty="0">
                <a:solidFill>
                  <a:srgbClr val="EE3224"/>
                </a:solidFill>
                <a:latin typeface="Arvo"/>
                <a:ea typeface="Arvo"/>
                <a:cs typeface="Arvo"/>
                <a:sym typeface="Arvo"/>
              </a:rPr>
              <a:t> Menu</a:t>
            </a:r>
          </a:p>
        </p:txBody>
      </p:sp>
      <p:pic>
        <p:nvPicPr>
          <p:cNvPr id="47106" name="Shape 346" descr="Data Literacy Activity Menu.png">
            <a:extLst>
              <a:ext uri="{FF2B5EF4-FFF2-40B4-BE49-F238E27FC236}">
                <a16:creationId xmlns:a16="http://schemas.microsoft.com/office/drawing/2014/main" id="{F5C692F4-D0BE-A14B-9BB0-77AD3E9D9CAB}"/>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4100" y="1654175"/>
            <a:ext cx="6689725"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Shape 351">
            <a:extLst>
              <a:ext uri="{FF2B5EF4-FFF2-40B4-BE49-F238E27FC236}">
                <a16:creationId xmlns:a16="http://schemas.microsoft.com/office/drawing/2014/main" id="{3763B9B9-3362-5048-AE12-B6054CBB7725}"/>
              </a:ext>
            </a:extLst>
          </p:cNvPr>
          <p:cNvSpPr txBox="1"/>
          <p:nvPr/>
        </p:nvSpPr>
        <p:spPr>
          <a:xfrm>
            <a:off x="0" y="1225550"/>
            <a:ext cx="10688638" cy="742950"/>
          </a:xfrm>
          <a:prstGeom prst="rect">
            <a:avLst/>
          </a:prstGeom>
          <a:noFill/>
          <a:ln>
            <a:noFill/>
          </a:ln>
        </p:spPr>
        <p:txBody>
          <a:bodyPr lIns="106869" tIns="106869" rIns="106869" bIns="106869" anchor="ctr"/>
          <a:lstStyle/>
          <a:p>
            <a:pPr algn="ctr" defTabSz="521437" eaLnBrk="1" fontAlgn="auto" hangingPunct="1">
              <a:spcBef>
                <a:spcPts val="0"/>
              </a:spcBef>
              <a:spcAft>
                <a:spcPts val="0"/>
              </a:spcAft>
              <a:defRPr/>
            </a:pPr>
            <a:r>
              <a:rPr lang="en" sz="4208" dirty="0">
                <a:solidFill>
                  <a:srgbClr val="EE3224"/>
                </a:solidFill>
                <a:latin typeface="Arvo"/>
                <a:ea typeface="Arvo"/>
                <a:cs typeface="Arvo"/>
                <a:sym typeface="Arvo"/>
              </a:rPr>
              <a:t>Discuter: Décisions fondées sur des éléments probants</a:t>
            </a:r>
          </a:p>
        </p:txBody>
      </p:sp>
      <p:sp>
        <p:nvSpPr>
          <p:cNvPr id="352" name="Shape 352">
            <a:extLst>
              <a:ext uri="{FF2B5EF4-FFF2-40B4-BE49-F238E27FC236}">
                <a16:creationId xmlns:a16="http://schemas.microsoft.com/office/drawing/2014/main" id="{91A06217-CD9E-E044-A1B9-DC044D1913BA}"/>
              </a:ext>
            </a:extLst>
          </p:cNvPr>
          <p:cNvSpPr txBox="1"/>
          <p:nvPr/>
        </p:nvSpPr>
        <p:spPr>
          <a:xfrm>
            <a:off x="1793875" y="3109913"/>
            <a:ext cx="7100888" cy="1370012"/>
          </a:xfrm>
          <a:prstGeom prst="rect">
            <a:avLst/>
          </a:prstGeom>
          <a:noFill/>
          <a:ln>
            <a:noFill/>
          </a:ln>
        </p:spPr>
        <p:txBody>
          <a:bodyPr lIns="106869" tIns="106869" rIns="106869" bIns="106869" anchor="ctr"/>
          <a:lstStyle/>
          <a:p>
            <a:pPr marL="534421" indent="-267211" defTabSz="521437" eaLnBrk="1" fontAlgn="auto" hangingPunct="1">
              <a:spcBef>
                <a:spcPts val="0"/>
              </a:spcBef>
              <a:spcAft>
                <a:spcPts val="0"/>
              </a:spcAft>
              <a:buFontTx/>
              <a:buChar char="●"/>
              <a:defRPr/>
            </a:pPr>
            <a:r>
              <a:rPr lang="fr-FR" sz="2455" dirty="0">
                <a:latin typeface="+mn-lt"/>
              </a:rPr>
              <a:t>Partagez des exemples où la FICR et les Sociétés nationales utilisent des « éléments probants » pour la prise de décision</a:t>
            </a:r>
          </a:p>
          <a:p>
            <a:pPr defTabSz="521437" eaLnBrk="1" fontAlgn="auto" hangingPunct="1">
              <a:spcBef>
                <a:spcPts val="0"/>
              </a:spcBef>
              <a:spcAft>
                <a:spcPts val="0"/>
              </a:spcAft>
              <a:defRPr/>
            </a:pPr>
            <a:endParaRPr lang="fr-FR" sz="2455" dirty="0">
              <a:latin typeface="+mn-lt"/>
            </a:endParaRPr>
          </a:p>
          <a:p>
            <a:pPr marL="534421" indent="-267211" defTabSz="521437" eaLnBrk="1" fontAlgn="auto" hangingPunct="1">
              <a:spcBef>
                <a:spcPts val="0"/>
              </a:spcBef>
              <a:spcAft>
                <a:spcPts val="0"/>
              </a:spcAft>
              <a:buFontTx/>
              <a:buChar char="●"/>
              <a:defRPr/>
            </a:pPr>
            <a:r>
              <a:rPr lang="fr-FR" sz="2455" dirty="0">
                <a:latin typeface="+mn-lt"/>
              </a:rPr>
              <a:t>Quelles sont certains des obstacles ou des opportunités que présente l’utilisation de données dans le cadre de notre travail?</a:t>
            </a:r>
          </a:p>
          <a:p>
            <a:pPr defTabSz="521437" eaLnBrk="1" fontAlgn="auto" hangingPunct="1">
              <a:spcBef>
                <a:spcPts val="0"/>
              </a:spcBef>
              <a:spcAft>
                <a:spcPts val="0"/>
              </a:spcAft>
              <a:defRPr/>
            </a:pPr>
            <a:endParaRPr lang="fr-FR" sz="2455" dirty="0">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Shape 357" descr="Screenshot 2017-10-24 08.24.34.png">
            <a:extLst>
              <a:ext uri="{FF2B5EF4-FFF2-40B4-BE49-F238E27FC236}">
                <a16:creationId xmlns:a16="http://schemas.microsoft.com/office/drawing/2014/main" id="{B11CB6A0-EF6C-6C47-846E-81986D5BAD2A}"/>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488" y="774700"/>
            <a:ext cx="9745662" cy="637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a:extLst>
              <a:ext uri="{FF2B5EF4-FFF2-40B4-BE49-F238E27FC236}">
                <a16:creationId xmlns:a16="http://schemas.microsoft.com/office/drawing/2014/main" id="{037F2A0A-7335-1C4A-ACAC-04CDAB3A56D0}"/>
              </a:ext>
            </a:extLst>
          </p:cNvPr>
          <p:cNvSpPr txBox="1"/>
          <p:nvPr/>
        </p:nvSpPr>
        <p:spPr>
          <a:xfrm>
            <a:off x="804863" y="1619250"/>
            <a:ext cx="9483725" cy="3506788"/>
          </a:xfrm>
          <a:prstGeom prst="rect">
            <a:avLst/>
          </a:prstGeom>
          <a:noFill/>
          <a:ln>
            <a:noFill/>
          </a:ln>
        </p:spPr>
        <p:txBody>
          <a:bodyPr lIns="106869" tIns="106869" rIns="106869" bIns="106869" anchor="ctr"/>
          <a:lstStyle/>
          <a:p>
            <a:pPr defTabSz="521437" eaLnBrk="1" fontAlgn="auto" hangingPunct="1">
              <a:spcBef>
                <a:spcPts val="0"/>
              </a:spcBef>
              <a:spcAft>
                <a:spcPts val="0"/>
              </a:spcAft>
              <a:defRPr/>
            </a:pPr>
            <a:r>
              <a:rPr lang="fr-FR" sz="2805" dirty="0">
                <a:solidFill>
                  <a:srgbClr val="EE3224"/>
                </a:solidFill>
                <a:latin typeface="Arvo"/>
                <a:ea typeface="Arvo"/>
                <a:cs typeface="Arvo"/>
                <a:sym typeface="Arvo"/>
              </a:rPr>
              <a:t>L’avenir des données</a:t>
            </a:r>
          </a:p>
          <a:p>
            <a:pPr defTabSz="521437" eaLnBrk="1" fontAlgn="auto" hangingPunct="1">
              <a:spcBef>
                <a:spcPts val="0"/>
              </a:spcBef>
              <a:spcAft>
                <a:spcPts val="0"/>
              </a:spcAft>
              <a:defRPr/>
            </a:pPr>
            <a:endParaRPr lang="fr-FR" sz="2104" dirty="0">
              <a:solidFill>
                <a:schemeClr val="dk1"/>
              </a:solidFill>
              <a:latin typeface="Trebuchet MS"/>
              <a:ea typeface="Trebuchet MS"/>
              <a:cs typeface="Trebuchet MS"/>
              <a:sym typeface="Trebuchet MS"/>
            </a:endParaRPr>
          </a:p>
          <a:p>
            <a:pPr defTabSz="521437" eaLnBrk="1" fontAlgn="auto" hangingPunct="1">
              <a:spcBef>
                <a:spcPts val="0"/>
              </a:spcBef>
              <a:spcAft>
                <a:spcPts val="0"/>
              </a:spcAft>
              <a:defRPr/>
            </a:pPr>
            <a:r>
              <a:rPr lang="fr-FR" sz="2455" dirty="0">
                <a:solidFill>
                  <a:schemeClr val="dk1"/>
                </a:solidFill>
                <a:latin typeface="Trebuchet MS"/>
                <a:ea typeface="Trebuchet MS"/>
                <a:cs typeface="Trebuchet MS"/>
                <a:sym typeface="Trebuchet MS"/>
              </a:rPr>
              <a:t>« La pleine exploitation des sources de données humanitaires pourrait </a:t>
            </a:r>
            <a:r>
              <a:rPr lang="fr-FR" sz="2455" b="1" dirty="0">
                <a:solidFill>
                  <a:schemeClr val="dk1"/>
                </a:solidFill>
                <a:latin typeface="Trebuchet MS"/>
                <a:ea typeface="Trebuchet MS"/>
                <a:cs typeface="Trebuchet MS"/>
                <a:sym typeface="Trebuchet MS"/>
              </a:rPr>
              <a:t>améliorer la façon de prévoir, surveiller et faire face aux crises</a:t>
            </a:r>
            <a:r>
              <a:rPr lang="fr-FR" sz="2455" dirty="0">
                <a:solidFill>
                  <a:schemeClr val="dk1"/>
                </a:solidFill>
                <a:latin typeface="Trebuchet MS"/>
                <a:ea typeface="Trebuchet MS"/>
                <a:cs typeface="Trebuchet MS"/>
                <a:sym typeface="Trebuchet MS"/>
              </a:rPr>
              <a:t>. </a:t>
            </a:r>
            <a:r>
              <a:rPr lang="fr-FR" sz="2104" b="1" dirty="0">
                <a:solidFill>
                  <a:srgbClr val="FF0000"/>
                </a:solidFill>
                <a:latin typeface="Trebuchet MS"/>
                <a:ea typeface="Trebuchet MS"/>
                <a:cs typeface="Trebuchet MS"/>
                <a:sym typeface="Trebuchet MS"/>
              </a:rPr>
              <a:t>Une gestion appropriée des données pourrait considérablement accroître l’impact et la rapidité de l’aide humanitaire et des activités de protection,</a:t>
            </a:r>
            <a:r>
              <a:rPr lang="fr-FR" sz="2104" dirty="0">
                <a:solidFill>
                  <a:schemeClr val="dk1"/>
                </a:solidFill>
                <a:latin typeface="Trebuchet MS"/>
                <a:ea typeface="Trebuchet MS"/>
                <a:cs typeface="Trebuchet MS"/>
                <a:sym typeface="Trebuchet MS"/>
              </a:rPr>
              <a:t> </a:t>
            </a:r>
            <a:r>
              <a:rPr lang="fr-FR" sz="2455" dirty="0">
                <a:solidFill>
                  <a:schemeClr val="dk1"/>
                </a:solidFill>
                <a:latin typeface="Trebuchet MS"/>
                <a:ea typeface="Trebuchet MS"/>
                <a:cs typeface="Trebuchet MS"/>
                <a:sym typeface="Trebuchet MS"/>
              </a:rPr>
              <a:t>telles que l’identification des besoins des populations affectées ou la distribution de ressources qui sauvent des vies. Mais la voie à suivre est difficile et complexe ».</a:t>
            </a:r>
          </a:p>
          <a:p>
            <a:pPr defTabSz="521437" eaLnBrk="1" fontAlgn="auto" hangingPunct="1">
              <a:spcBef>
                <a:spcPts val="0"/>
              </a:spcBef>
              <a:spcAft>
                <a:spcPts val="0"/>
              </a:spcAft>
              <a:defRPr/>
            </a:pPr>
            <a:endParaRPr lang="fr-FR" sz="2455" dirty="0">
              <a:solidFill>
                <a:schemeClr val="dk1"/>
              </a:solidFill>
              <a:latin typeface="+mn-lt"/>
            </a:endParaRPr>
          </a:p>
          <a:p>
            <a:pPr defTabSz="521437" eaLnBrk="1" fontAlgn="auto" hangingPunct="1">
              <a:spcBef>
                <a:spcPts val="0"/>
              </a:spcBef>
              <a:spcAft>
                <a:spcPts val="0"/>
              </a:spcAft>
              <a:defRPr/>
            </a:pPr>
            <a:r>
              <a:rPr lang="fr-FR" sz="2104" dirty="0">
                <a:solidFill>
                  <a:schemeClr val="dk1"/>
                </a:solidFill>
                <a:latin typeface="Trebuchet MS"/>
                <a:ea typeface="Trebuchet MS"/>
                <a:cs typeface="Trebuchet MS"/>
                <a:sym typeface="Trebuchet MS"/>
              </a:rPr>
              <a:t>« ...le secteur humanitaire n’a pas encore produit le changement de politiques, de stratégies et de gouvernance </a:t>
            </a:r>
            <a:r>
              <a:rPr lang="fr-FR" sz="2104" u="sng" dirty="0">
                <a:solidFill>
                  <a:schemeClr val="hlink"/>
                </a:solidFill>
                <a:latin typeface="Trebuchet MS"/>
                <a:ea typeface="Trebuchet MS"/>
                <a:cs typeface="Trebuchet MS"/>
                <a:sym typeface="Trebuchet MS"/>
                <a:hlinkClick r:id="rId3"/>
              </a:rPr>
              <a:t>promis par le </a:t>
            </a:r>
            <a:r>
              <a:rPr lang="fr-FR" sz="2104" u="sng" dirty="0" err="1">
                <a:solidFill>
                  <a:schemeClr val="hlink"/>
                </a:solidFill>
                <a:latin typeface="Trebuchet MS"/>
                <a:ea typeface="Trebuchet MS"/>
                <a:cs typeface="Trebuchet MS"/>
                <a:sym typeface="Trebuchet MS"/>
                <a:hlinkClick r:id="rId3"/>
              </a:rPr>
              <a:t>buzz</a:t>
            </a:r>
            <a:r>
              <a:rPr lang="fr-FR" sz="2104" u="sng" dirty="0">
                <a:solidFill>
                  <a:schemeClr val="hlink"/>
                </a:solidFill>
                <a:latin typeface="Trebuchet MS"/>
                <a:ea typeface="Trebuchet MS"/>
                <a:cs typeface="Trebuchet MS"/>
                <a:sym typeface="Trebuchet MS"/>
                <a:hlinkClick r:id="rId3"/>
              </a:rPr>
              <a:t> des données</a:t>
            </a:r>
            <a:r>
              <a:rPr lang="fr-FR" sz="2104" dirty="0">
                <a:solidFill>
                  <a:schemeClr val="dk1"/>
                </a:solidFill>
                <a:latin typeface="Trebuchet MS"/>
                <a:ea typeface="Trebuchet MS"/>
                <a:cs typeface="Trebuchet MS"/>
                <a:sym typeface="Trebuchet MS"/>
              </a:rPr>
              <a:t>. </a:t>
            </a:r>
            <a:r>
              <a:rPr lang="fr-FR" sz="2104" b="1" dirty="0">
                <a:solidFill>
                  <a:srgbClr val="EE3224"/>
                </a:solidFill>
                <a:latin typeface="Trebuchet MS"/>
                <a:ea typeface="Trebuchet MS"/>
                <a:cs typeface="Trebuchet MS"/>
                <a:sym typeface="Trebuchet MS"/>
              </a:rPr>
              <a:t>Peu d’organisations ont véritablement adopté et incorporé les données au cœur de leurs activités de  programmation ou de développement professionnel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hape 368">
            <a:extLst>
              <a:ext uri="{FF2B5EF4-FFF2-40B4-BE49-F238E27FC236}">
                <a16:creationId xmlns:a16="http://schemas.microsoft.com/office/drawing/2014/main" id="{61B90384-036F-2942-9CC0-4FDD38D3DF02}"/>
              </a:ext>
            </a:extLst>
          </p:cNvPr>
          <p:cNvSpPr/>
          <p:nvPr/>
        </p:nvSpPr>
        <p:spPr>
          <a:xfrm>
            <a:off x="4886325" y="4483100"/>
            <a:ext cx="5467350" cy="2012950"/>
          </a:xfrm>
          <a:prstGeom prst="rect">
            <a:avLst/>
          </a:prstGeom>
          <a:noFill/>
          <a:ln>
            <a:noFill/>
          </a:ln>
        </p:spPr>
        <p:txBody>
          <a:bodyPr lIns="106869" tIns="53420" rIns="106869" bIns="53420"/>
          <a:lstStyle/>
          <a:p>
            <a:pPr defTabSz="521437" eaLnBrk="1" fontAlgn="auto" hangingPunct="1">
              <a:spcBef>
                <a:spcPts val="0"/>
              </a:spcBef>
              <a:spcAft>
                <a:spcPts val="0"/>
              </a:spcAft>
              <a:buClr>
                <a:srgbClr val="F72431"/>
              </a:buClr>
              <a:buSzPct val="25000"/>
              <a:defRPr/>
            </a:pPr>
            <a:r>
              <a:rPr lang="en" sz="1870">
                <a:solidFill>
                  <a:srgbClr val="000000"/>
                </a:solidFill>
                <a:latin typeface="Trebuchet MS"/>
                <a:ea typeface="Trebuchet MS"/>
                <a:cs typeface="Trebuchet MS"/>
                <a:sym typeface="Trebuchet MS"/>
              </a:rPr>
              <a:t>Data Blog:  http://media.ifrc.org/ifrc/theme/data/ </a:t>
            </a:r>
          </a:p>
          <a:p>
            <a:pPr defTabSz="521437" eaLnBrk="1" fontAlgn="auto" hangingPunct="1">
              <a:spcBef>
                <a:spcPts val="0"/>
              </a:spcBef>
              <a:spcAft>
                <a:spcPts val="0"/>
              </a:spcAft>
              <a:buClr>
                <a:srgbClr val="000000"/>
              </a:buClr>
              <a:defRPr/>
            </a:pPr>
            <a:endParaRPr sz="1870">
              <a:solidFill>
                <a:srgbClr val="000000"/>
              </a:solidFill>
              <a:latin typeface="Trebuchet MS"/>
              <a:ea typeface="Trebuchet MS"/>
              <a:cs typeface="Trebuchet MS"/>
              <a:sym typeface="Trebuchet MS"/>
            </a:endParaRPr>
          </a:p>
          <a:p>
            <a:pPr defTabSz="521437" eaLnBrk="1" fontAlgn="auto" hangingPunct="1">
              <a:spcBef>
                <a:spcPts val="0"/>
              </a:spcBef>
              <a:spcAft>
                <a:spcPts val="0"/>
              </a:spcAft>
              <a:buClr>
                <a:srgbClr val="F72431"/>
              </a:buClr>
              <a:buSzPct val="25000"/>
              <a:defRPr/>
            </a:pPr>
            <a:r>
              <a:rPr lang="en" sz="1870">
                <a:latin typeface="Trebuchet MS"/>
                <a:ea typeface="Trebuchet MS"/>
                <a:cs typeface="Trebuchet MS"/>
                <a:sym typeface="Trebuchet MS"/>
              </a:rPr>
              <a:t>heather.leson@ifrc.org</a:t>
            </a:r>
          </a:p>
          <a:p>
            <a:pPr defTabSz="521437" eaLnBrk="1" fontAlgn="auto" hangingPunct="1">
              <a:spcBef>
                <a:spcPts val="0"/>
              </a:spcBef>
              <a:spcAft>
                <a:spcPts val="0"/>
              </a:spcAft>
              <a:buClr>
                <a:srgbClr val="F72431"/>
              </a:buClr>
              <a:buSzPct val="25000"/>
              <a:defRPr/>
            </a:pPr>
            <a:r>
              <a:rPr lang="en" sz="1870">
                <a:solidFill>
                  <a:srgbClr val="000000"/>
                </a:solidFill>
                <a:latin typeface="Trebuchet MS"/>
                <a:ea typeface="Trebuchet MS"/>
                <a:cs typeface="Trebuchet MS"/>
                <a:sym typeface="Trebuchet MS"/>
              </a:rPr>
              <a:t>@heatherleson</a:t>
            </a:r>
          </a:p>
          <a:p>
            <a:pPr defTabSz="521437" eaLnBrk="1" fontAlgn="auto" hangingPunct="1">
              <a:spcBef>
                <a:spcPts val="0"/>
              </a:spcBef>
              <a:spcAft>
                <a:spcPts val="0"/>
              </a:spcAft>
              <a:buClr>
                <a:srgbClr val="F72431"/>
              </a:buClr>
              <a:buSzPct val="25000"/>
              <a:defRPr/>
            </a:pPr>
            <a:r>
              <a:rPr lang="en" sz="1870">
                <a:solidFill>
                  <a:srgbClr val="000000"/>
                </a:solidFill>
                <a:latin typeface="Trebuchet MS"/>
                <a:ea typeface="Trebuchet MS"/>
                <a:cs typeface="Trebuchet MS"/>
                <a:sym typeface="Trebuchet MS"/>
              </a:rPr>
              <a:t>skype: heatherleson</a:t>
            </a:r>
          </a:p>
        </p:txBody>
      </p:sp>
      <p:sp>
        <p:nvSpPr>
          <p:cNvPr id="369" name="Shape 369">
            <a:extLst>
              <a:ext uri="{FF2B5EF4-FFF2-40B4-BE49-F238E27FC236}">
                <a16:creationId xmlns:a16="http://schemas.microsoft.com/office/drawing/2014/main" id="{FFAC24D3-C8BF-4C42-B636-3A90CBEF5962}"/>
              </a:ext>
            </a:extLst>
          </p:cNvPr>
          <p:cNvSpPr/>
          <p:nvPr/>
        </p:nvSpPr>
        <p:spPr>
          <a:xfrm>
            <a:off x="2230438" y="5043488"/>
            <a:ext cx="841375" cy="296862"/>
          </a:xfrm>
          <a:prstGeom prst="rect">
            <a:avLst/>
          </a:prstGeom>
          <a:noFill/>
          <a:ln>
            <a:noFill/>
          </a:ln>
        </p:spPr>
        <p:txBody>
          <a:bodyPr lIns="106869" tIns="53420" rIns="106869" bIns="53420"/>
          <a:lstStyle/>
          <a:p>
            <a:pPr defTabSz="521437" eaLnBrk="1" fontAlgn="auto" hangingPunct="1">
              <a:spcBef>
                <a:spcPts val="0"/>
              </a:spcBef>
              <a:spcAft>
                <a:spcPts val="0"/>
              </a:spcAft>
              <a:buClr>
                <a:srgbClr val="000000"/>
              </a:buClr>
              <a:defRPr/>
            </a:pPr>
            <a:endParaRPr sz="1870" i="1">
              <a:solidFill>
                <a:schemeClr val="dk1"/>
              </a:solidFill>
              <a:latin typeface="Arial"/>
              <a:ea typeface="Arial"/>
              <a:cs typeface="Arial"/>
              <a:sym typeface="Arial"/>
            </a:endParaRPr>
          </a:p>
        </p:txBody>
      </p:sp>
      <p:sp>
        <p:nvSpPr>
          <p:cNvPr id="370" name="Shape 370">
            <a:extLst>
              <a:ext uri="{FF2B5EF4-FFF2-40B4-BE49-F238E27FC236}">
                <a16:creationId xmlns:a16="http://schemas.microsoft.com/office/drawing/2014/main" id="{41C9C1E5-F2FD-2643-B8A9-54C9116A5AB6}"/>
              </a:ext>
            </a:extLst>
          </p:cNvPr>
          <p:cNvSpPr txBox="1"/>
          <p:nvPr/>
        </p:nvSpPr>
        <p:spPr>
          <a:xfrm>
            <a:off x="1697038" y="2379663"/>
            <a:ext cx="3900487" cy="1417637"/>
          </a:xfrm>
          <a:prstGeom prst="rect">
            <a:avLst/>
          </a:prstGeom>
          <a:noFill/>
          <a:ln>
            <a:noFill/>
          </a:ln>
        </p:spPr>
        <p:txBody>
          <a:bodyPr lIns="106869" tIns="106869" rIns="106869" bIns="106869" anchor="ctr"/>
          <a:lstStyle/>
          <a:p>
            <a:pPr defTabSz="521437" eaLnBrk="1" fontAlgn="auto" hangingPunct="1">
              <a:spcBef>
                <a:spcPts val="0"/>
              </a:spcBef>
              <a:spcAft>
                <a:spcPts val="0"/>
              </a:spcAft>
              <a:defRPr/>
            </a:pPr>
            <a:r>
              <a:rPr lang="en" sz="4208" dirty="0">
                <a:solidFill>
                  <a:srgbClr val="EE3224"/>
                </a:solidFill>
                <a:latin typeface="Arvo"/>
                <a:ea typeface="Arvo"/>
                <a:cs typeface="Arvo"/>
                <a:sym typeface="Arvo"/>
              </a:rPr>
              <a:t>MERCI</a:t>
            </a:r>
          </a:p>
        </p:txBody>
      </p:sp>
      <p:sp>
        <p:nvSpPr>
          <p:cNvPr id="371" name="Shape 371">
            <a:extLst>
              <a:ext uri="{FF2B5EF4-FFF2-40B4-BE49-F238E27FC236}">
                <a16:creationId xmlns:a16="http://schemas.microsoft.com/office/drawing/2014/main" id="{F8F5D136-3EF1-0A49-81BA-FE77C7A841DD}"/>
              </a:ext>
            </a:extLst>
          </p:cNvPr>
          <p:cNvSpPr txBox="1"/>
          <p:nvPr/>
        </p:nvSpPr>
        <p:spPr>
          <a:xfrm>
            <a:off x="4881563" y="3733800"/>
            <a:ext cx="3001962" cy="915988"/>
          </a:xfrm>
          <a:prstGeom prst="rect">
            <a:avLst/>
          </a:prstGeom>
          <a:noFill/>
          <a:ln>
            <a:noFill/>
          </a:ln>
        </p:spPr>
        <p:txBody>
          <a:bodyPr lIns="106869" tIns="106869" rIns="106869" bIns="106869" anchor="ctr"/>
          <a:lstStyle/>
          <a:p>
            <a:pPr defTabSz="521437" eaLnBrk="1" fontAlgn="auto" hangingPunct="1">
              <a:spcBef>
                <a:spcPts val="0"/>
              </a:spcBef>
              <a:spcAft>
                <a:spcPts val="0"/>
              </a:spcAft>
              <a:defRPr/>
            </a:pPr>
            <a:r>
              <a:rPr lang="en" sz="2338" dirty="0">
                <a:solidFill>
                  <a:srgbClr val="EE3224"/>
                </a:solidFill>
                <a:latin typeface="Arvo"/>
                <a:ea typeface="Arvo"/>
                <a:cs typeface="Arvo"/>
                <a:sym typeface="Arvo"/>
              </a:rPr>
              <a:t>Heather Leson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Shape 234">
            <a:extLst>
              <a:ext uri="{FF2B5EF4-FFF2-40B4-BE49-F238E27FC236}">
                <a16:creationId xmlns:a16="http://schemas.microsoft.com/office/drawing/2014/main" id="{915A2D12-C86D-E344-8002-5D1EFC3E1A96}"/>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77838"/>
            <a:ext cx="10688638" cy="601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 name="Shape 235">
            <a:extLst>
              <a:ext uri="{FF2B5EF4-FFF2-40B4-BE49-F238E27FC236}">
                <a16:creationId xmlns:a16="http://schemas.microsoft.com/office/drawing/2014/main" id="{FA5255EC-3C89-F14B-8CD9-15DD4106F2C3}"/>
              </a:ext>
            </a:extLst>
          </p:cNvPr>
          <p:cNvSpPr txBox="1"/>
          <p:nvPr/>
        </p:nvSpPr>
        <p:spPr>
          <a:xfrm>
            <a:off x="2070100" y="4654550"/>
            <a:ext cx="1071563" cy="247650"/>
          </a:xfrm>
          <a:prstGeom prst="rect">
            <a:avLst/>
          </a:prstGeom>
          <a:noFill/>
          <a:ln>
            <a:noFill/>
          </a:ln>
        </p:spPr>
        <p:txBody>
          <a:bodyPr lIns="106869" tIns="106869" rIns="106869" bIns="106869"/>
          <a:lstStyle/>
          <a:p>
            <a:pPr defTabSz="521437" eaLnBrk="1" fontAlgn="auto" hangingPunct="1">
              <a:spcBef>
                <a:spcPts val="0"/>
              </a:spcBef>
              <a:spcAft>
                <a:spcPts val="0"/>
              </a:spcAft>
              <a:defRPr/>
            </a:pPr>
            <a:endParaRPr sz="2455">
              <a:latin typeface="+mn-lt"/>
            </a:endParaRPr>
          </a:p>
        </p:txBody>
      </p:sp>
      <p:sp>
        <p:nvSpPr>
          <p:cNvPr id="236" name="Shape 236">
            <a:extLst>
              <a:ext uri="{FF2B5EF4-FFF2-40B4-BE49-F238E27FC236}">
                <a16:creationId xmlns:a16="http://schemas.microsoft.com/office/drawing/2014/main" id="{E566B758-0628-F441-83AD-D17CFD8F1A6E}"/>
              </a:ext>
            </a:extLst>
          </p:cNvPr>
          <p:cNvSpPr txBox="1"/>
          <p:nvPr/>
        </p:nvSpPr>
        <p:spPr>
          <a:xfrm>
            <a:off x="8461375" y="4687888"/>
            <a:ext cx="1071563" cy="247650"/>
          </a:xfrm>
          <a:prstGeom prst="rect">
            <a:avLst/>
          </a:prstGeom>
          <a:noFill/>
          <a:ln>
            <a:noFill/>
          </a:ln>
        </p:spPr>
        <p:txBody>
          <a:bodyPr lIns="106869" tIns="106869" rIns="106869" bIns="106869"/>
          <a:lstStyle/>
          <a:p>
            <a:pPr defTabSz="521437" eaLnBrk="1" fontAlgn="auto" hangingPunct="1">
              <a:spcBef>
                <a:spcPts val="0"/>
              </a:spcBef>
              <a:spcAft>
                <a:spcPts val="0"/>
              </a:spcAft>
              <a:defRPr/>
            </a:pPr>
            <a:endParaRPr sz="2455">
              <a:latin typeface="+mn-lt"/>
            </a:endParaRPr>
          </a:p>
        </p:txBody>
      </p:sp>
      <p:sp>
        <p:nvSpPr>
          <p:cNvPr id="237" name="Shape 237">
            <a:extLst>
              <a:ext uri="{FF2B5EF4-FFF2-40B4-BE49-F238E27FC236}">
                <a16:creationId xmlns:a16="http://schemas.microsoft.com/office/drawing/2014/main" id="{8497E1A3-C702-9D40-9D95-3F53E0222F46}"/>
              </a:ext>
            </a:extLst>
          </p:cNvPr>
          <p:cNvSpPr txBox="1"/>
          <p:nvPr/>
        </p:nvSpPr>
        <p:spPr>
          <a:xfrm>
            <a:off x="512763" y="2227263"/>
            <a:ext cx="6605587" cy="2187575"/>
          </a:xfrm>
          <a:prstGeom prst="rect">
            <a:avLst/>
          </a:prstGeom>
          <a:noFill/>
          <a:ln>
            <a:noFill/>
          </a:ln>
        </p:spPr>
        <p:txBody>
          <a:bodyPr lIns="106869" tIns="106869" rIns="106869" bIns="106869" anchor="ctr"/>
          <a:lstStyle/>
          <a:p>
            <a:pPr defTabSz="521437" eaLnBrk="1" fontAlgn="auto" hangingPunct="1">
              <a:spcBef>
                <a:spcPts val="0"/>
              </a:spcBef>
              <a:spcAft>
                <a:spcPts val="0"/>
              </a:spcAft>
              <a:defRPr/>
            </a:pPr>
            <a:r>
              <a:rPr lang="en" sz="2805" dirty="0">
                <a:solidFill>
                  <a:srgbClr val="FFFFFF"/>
                </a:solidFill>
                <a:latin typeface="Arvo"/>
                <a:ea typeface="Arvo"/>
                <a:cs typeface="Arvo"/>
                <a:sym typeface="Arvo"/>
              </a:rPr>
              <a:t>La Révolution des données est là. </a:t>
            </a:r>
          </a:p>
          <a:p>
            <a:pPr defTabSz="521437" eaLnBrk="1" fontAlgn="auto" hangingPunct="1">
              <a:spcBef>
                <a:spcPts val="0"/>
              </a:spcBef>
              <a:spcAft>
                <a:spcPts val="0"/>
              </a:spcAft>
              <a:defRPr/>
            </a:pPr>
            <a:r>
              <a:rPr lang="en" sz="2805" dirty="0">
                <a:solidFill>
                  <a:srgbClr val="EE3224"/>
                </a:solidFill>
                <a:latin typeface="Arvo"/>
                <a:ea typeface="Arvo"/>
                <a:cs typeface="Arvo"/>
                <a:sym typeface="Arvo"/>
              </a:rPr>
              <a:t>Sommes-nous prêts pour les données?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Shape 242">
            <a:extLst>
              <a:ext uri="{FF2B5EF4-FFF2-40B4-BE49-F238E27FC236}">
                <a16:creationId xmlns:a16="http://schemas.microsoft.com/office/drawing/2014/main" id="{257B6C94-FABE-0C4E-9089-3C748C52F118}"/>
              </a:ext>
            </a:extLst>
          </p:cNvPr>
          <p:cNvSpPr txBox="1"/>
          <p:nvPr/>
        </p:nvSpPr>
        <p:spPr>
          <a:xfrm>
            <a:off x="0" y="1868488"/>
            <a:ext cx="10688638" cy="1450975"/>
          </a:xfrm>
          <a:prstGeom prst="rect">
            <a:avLst/>
          </a:prstGeom>
          <a:noFill/>
          <a:ln>
            <a:noFill/>
          </a:ln>
        </p:spPr>
        <p:txBody>
          <a:bodyPr lIns="106869" tIns="106869" rIns="106869" bIns="106869" anchor="ctr"/>
          <a:lstStyle/>
          <a:p>
            <a:pPr algn="ctr" defTabSz="521437" eaLnBrk="1" fontAlgn="auto" hangingPunct="1">
              <a:spcBef>
                <a:spcPts val="0"/>
              </a:spcBef>
              <a:spcAft>
                <a:spcPts val="0"/>
              </a:spcAft>
              <a:defRPr/>
            </a:pPr>
            <a:r>
              <a:rPr lang="en" sz="4208" dirty="0">
                <a:solidFill>
                  <a:srgbClr val="EE3224"/>
                </a:solidFill>
                <a:latin typeface="Arvo"/>
                <a:ea typeface="Arvo"/>
                <a:cs typeface="Arvo"/>
                <a:sym typeface="Arvo"/>
              </a:rPr>
              <a:t>Les données peuvent mener à des:</a:t>
            </a:r>
            <a:r>
              <a:rPr lang="en" sz="3507" b="1" dirty="0">
                <a:solidFill>
                  <a:schemeClr val="dk1"/>
                </a:solidFill>
                <a:latin typeface="+mn-lt"/>
              </a:rPr>
              <a:t> </a:t>
            </a:r>
          </a:p>
        </p:txBody>
      </p:sp>
      <p:sp>
        <p:nvSpPr>
          <p:cNvPr id="243" name="Shape 243">
            <a:extLst>
              <a:ext uri="{FF2B5EF4-FFF2-40B4-BE49-F238E27FC236}">
                <a16:creationId xmlns:a16="http://schemas.microsoft.com/office/drawing/2014/main" id="{1B544F2F-7AA7-1540-A939-AF2220ACB681}"/>
              </a:ext>
            </a:extLst>
          </p:cNvPr>
          <p:cNvSpPr/>
          <p:nvPr/>
        </p:nvSpPr>
        <p:spPr>
          <a:xfrm>
            <a:off x="3206750" y="3865563"/>
            <a:ext cx="2151063" cy="1016000"/>
          </a:xfrm>
          <a:prstGeom prst="roundRect">
            <a:avLst>
              <a:gd name="adj" fmla="val 16667"/>
            </a:avLst>
          </a:prstGeom>
          <a:solidFill>
            <a:srgbClr val="EE3224"/>
          </a:solidFill>
          <a:ln w="9525" cap="flat" cmpd="sng">
            <a:solidFill>
              <a:srgbClr val="000000"/>
            </a:solidFill>
            <a:prstDash val="solid"/>
            <a:round/>
            <a:headEnd type="none" w="med" len="med"/>
            <a:tailEnd type="none" w="med" len="med"/>
          </a:ln>
        </p:spPr>
        <p:txBody>
          <a:bodyPr lIns="55319" tIns="55319" rIns="55319" bIns="55319" anchor="ctr"/>
          <a:lstStyle/>
          <a:p>
            <a:pPr algn="ctr" defTabSz="521437" eaLnBrk="1" fontAlgn="auto" hangingPunct="1">
              <a:spcBef>
                <a:spcPts val="0"/>
              </a:spcBef>
              <a:spcAft>
                <a:spcPts val="0"/>
              </a:spcAft>
              <a:buClr>
                <a:schemeClr val="dk1"/>
              </a:buClr>
              <a:buSzPct val="37500"/>
              <a:defRPr/>
            </a:pPr>
            <a:r>
              <a:rPr lang="en" sz="1870" b="1" dirty="0">
                <a:solidFill>
                  <a:schemeClr val="dk1"/>
                </a:solidFill>
                <a:latin typeface="Arvo"/>
                <a:ea typeface="Arvo"/>
                <a:cs typeface="Arvo"/>
                <a:sym typeface="Arvo"/>
              </a:rPr>
              <a:t>  Connaissances</a:t>
            </a:r>
          </a:p>
        </p:txBody>
      </p:sp>
      <p:sp>
        <p:nvSpPr>
          <p:cNvPr id="244" name="Shape 244">
            <a:extLst>
              <a:ext uri="{FF2B5EF4-FFF2-40B4-BE49-F238E27FC236}">
                <a16:creationId xmlns:a16="http://schemas.microsoft.com/office/drawing/2014/main" id="{730DDF28-A514-784C-A933-CB20B4579593}"/>
              </a:ext>
            </a:extLst>
          </p:cNvPr>
          <p:cNvSpPr/>
          <p:nvPr/>
        </p:nvSpPr>
        <p:spPr>
          <a:xfrm>
            <a:off x="5765800" y="3865563"/>
            <a:ext cx="1765300" cy="1016000"/>
          </a:xfrm>
          <a:prstGeom prst="roundRect">
            <a:avLst>
              <a:gd name="adj" fmla="val 16667"/>
            </a:avLst>
          </a:prstGeom>
          <a:solidFill>
            <a:srgbClr val="EE3224"/>
          </a:solidFill>
          <a:ln w="9525" cap="flat" cmpd="sng">
            <a:solidFill>
              <a:schemeClr val="dk2"/>
            </a:solidFill>
            <a:prstDash val="solid"/>
            <a:round/>
            <a:headEnd type="none" w="med" len="med"/>
            <a:tailEnd type="none" w="med" len="med"/>
          </a:ln>
        </p:spPr>
        <p:txBody>
          <a:bodyPr lIns="55319" tIns="55319" rIns="55319" bIns="55319" anchor="ctr"/>
          <a:lstStyle/>
          <a:p>
            <a:pPr algn="ctr" defTabSz="521437" eaLnBrk="1" fontAlgn="auto" hangingPunct="1">
              <a:spcBef>
                <a:spcPts val="0"/>
              </a:spcBef>
              <a:spcAft>
                <a:spcPts val="0"/>
              </a:spcAft>
              <a:buClr>
                <a:schemeClr val="dk1"/>
              </a:buClr>
              <a:buSzPct val="37500"/>
              <a:defRPr/>
            </a:pPr>
            <a:r>
              <a:rPr lang="en" sz="1870" b="1" dirty="0">
                <a:solidFill>
                  <a:schemeClr val="dk1"/>
                </a:solidFill>
                <a:latin typeface="Arvo"/>
                <a:ea typeface="Arvo"/>
                <a:cs typeface="Arvo"/>
                <a:sym typeface="Arvo"/>
              </a:rPr>
              <a:t>Preuves</a:t>
            </a:r>
          </a:p>
        </p:txBody>
      </p:sp>
      <p:sp>
        <p:nvSpPr>
          <p:cNvPr id="245" name="Shape 245">
            <a:extLst>
              <a:ext uri="{FF2B5EF4-FFF2-40B4-BE49-F238E27FC236}">
                <a16:creationId xmlns:a16="http://schemas.microsoft.com/office/drawing/2014/main" id="{DE2DC28F-A467-9D4E-AF1B-0487770CFB1F}"/>
              </a:ext>
            </a:extLst>
          </p:cNvPr>
          <p:cNvSpPr/>
          <p:nvPr/>
        </p:nvSpPr>
        <p:spPr>
          <a:xfrm>
            <a:off x="8124825" y="3865563"/>
            <a:ext cx="1765300" cy="1016000"/>
          </a:xfrm>
          <a:prstGeom prst="roundRect">
            <a:avLst>
              <a:gd name="adj" fmla="val 16667"/>
            </a:avLst>
          </a:prstGeom>
          <a:solidFill>
            <a:srgbClr val="EE3224"/>
          </a:solidFill>
          <a:ln w="9525" cap="flat" cmpd="sng">
            <a:solidFill>
              <a:schemeClr val="dk2"/>
            </a:solidFill>
            <a:prstDash val="solid"/>
            <a:round/>
            <a:headEnd type="none" w="med" len="med"/>
            <a:tailEnd type="none" w="med" len="med"/>
          </a:ln>
        </p:spPr>
        <p:txBody>
          <a:bodyPr lIns="55319" tIns="55319" rIns="55319" bIns="55319" anchor="ctr"/>
          <a:lstStyle/>
          <a:p>
            <a:pPr algn="ctr" defTabSz="521437" eaLnBrk="1" fontAlgn="auto" hangingPunct="1">
              <a:spcBef>
                <a:spcPts val="0"/>
              </a:spcBef>
              <a:spcAft>
                <a:spcPts val="0"/>
              </a:spcAft>
              <a:buClr>
                <a:schemeClr val="dk1"/>
              </a:buClr>
              <a:buSzPct val="37500"/>
              <a:defRPr/>
            </a:pPr>
            <a:r>
              <a:rPr lang="en" sz="1870" b="1" dirty="0">
                <a:solidFill>
                  <a:schemeClr val="dk1"/>
                </a:solidFill>
                <a:latin typeface="Arvo"/>
                <a:ea typeface="Arvo"/>
                <a:cs typeface="Arvo"/>
                <a:sym typeface="Arvo"/>
              </a:rPr>
              <a:t>  Décisions</a:t>
            </a:r>
          </a:p>
        </p:txBody>
      </p:sp>
      <p:sp>
        <p:nvSpPr>
          <p:cNvPr id="246" name="Shape 246">
            <a:extLst>
              <a:ext uri="{FF2B5EF4-FFF2-40B4-BE49-F238E27FC236}">
                <a16:creationId xmlns:a16="http://schemas.microsoft.com/office/drawing/2014/main" id="{A08A1BDD-E3D6-6843-918A-C06D6B92C49A}"/>
              </a:ext>
            </a:extLst>
          </p:cNvPr>
          <p:cNvSpPr/>
          <p:nvPr/>
        </p:nvSpPr>
        <p:spPr>
          <a:xfrm>
            <a:off x="1090613" y="3865563"/>
            <a:ext cx="1765300" cy="1016000"/>
          </a:xfrm>
          <a:prstGeom prst="roundRect">
            <a:avLst>
              <a:gd name="adj" fmla="val 16667"/>
            </a:avLst>
          </a:prstGeom>
          <a:solidFill>
            <a:srgbClr val="EE3224"/>
          </a:solidFill>
          <a:ln w="9525" cap="flat" cmpd="sng">
            <a:solidFill>
              <a:schemeClr val="dk2"/>
            </a:solidFill>
            <a:prstDash val="solid"/>
            <a:round/>
            <a:headEnd type="none" w="med" len="med"/>
            <a:tailEnd type="none" w="med" len="med"/>
          </a:ln>
        </p:spPr>
        <p:txBody>
          <a:bodyPr lIns="55319" tIns="55319" rIns="55319" bIns="55319" anchor="ctr"/>
          <a:lstStyle/>
          <a:p>
            <a:pPr algn="ctr" defTabSz="521437" eaLnBrk="1" fontAlgn="auto" hangingPunct="1">
              <a:spcBef>
                <a:spcPts val="0"/>
              </a:spcBef>
              <a:spcAft>
                <a:spcPts val="0"/>
              </a:spcAft>
              <a:buClr>
                <a:schemeClr val="dk1"/>
              </a:buClr>
              <a:buSzPct val="37500"/>
              <a:defRPr/>
            </a:pPr>
            <a:r>
              <a:rPr lang="en" sz="1870" b="1" dirty="0">
                <a:solidFill>
                  <a:schemeClr val="dk1"/>
                </a:solidFill>
                <a:latin typeface="Arvo"/>
                <a:ea typeface="Arvo"/>
                <a:cs typeface="Arvo"/>
                <a:sym typeface="Arvo"/>
              </a:rPr>
              <a:t>Informations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Shape 251">
            <a:extLst>
              <a:ext uri="{FF2B5EF4-FFF2-40B4-BE49-F238E27FC236}">
                <a16:creationId xmlns:a16="http://schemas.microsoft.com/office/drawing/2014/main" id="{E93E8287-33FE-964D-A4AA-C5C5926EBDFB}"/>
              </a:ext>
            </a:extLst>
          </p:cNvPr>
          <p:cNvSpPr txBox="1"/>
          <p:nvPr/>
        </p:nvSpPr>
        <p:spPr>
          <a:xfrm>
            <a:off x="2647950" y="723900"/>
            <a:ext cx="5392738" cy="914400"/>
          </a:xfrm>
          <a:prstGeom prst="rect">
            <a:avLst/>
          </a:prstGeom>
          <a:noFill/>
          <a:ln>
            <a:noFill/>
          </a:ln>
        </p:spPr>
        <p:txBody>
          <a:bodyPr lIns="106869" tIns="106869" rIns="106869" bIns="106869" anchor="ctr"/>
          <a:lstStyle/>
          <a:p>
            <a:pPr defTabSz="521437" eaLnBrk="1" fontAlgn="auto" hangingPunct="1">
              <a:lnSpc>
                <a:spcPct val="115000"/>
              </a:lnSpc>
              <a:spcBef>
                <a:spcPts val="1636"/>
              </a:spcBef>
              <a:spcAft>
                <a:spcPts val="468"/>
              </a:spcAft>
              <a:defRPr/>
            </a:pPr>
            <a:r>
              <a:rPr lang="fr-FR" sz="2805" dirty="0">
                <a:solidFill>
                  <a:srgbClr val="EE3224"/>
                </a:solidFill>
                <a:latin typeface="Arvo"/>
                <a:ea typeface="Arvo"/>
                <a:cs typeface="Arvo"/>
                <a:sym typeface="Arvo"/>
              </a:rPr>
              <a:t>Les données font partie de notre leadership</a:t>
            </a:r>
          </a:p>
        </p:txBody>
      </p:sp>
      <p:pic>
        <p:nvPicPr>
          <p:cNvPr id="24578" name="Shape 252" descr="Community Bruno Castro noun_22441_cc.png">
            <a:extLst>
              <a:ext uri="{FF2B5EF4-FFF2-40B4-BE49-F238E27FC236}">
                <a16:creationId xmlns:a16="http://schemas.microsoft.com/office/drawing/2014/main" id="{434C375A-CDFD-A24A-8366-229E80B620C3}"/>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463" y="1966913"/>
            <a:ext cx="3482975"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3" name="Shape 253">
            <a:extLst>
              <a:ext uri="{FF2B5EF4-FFF2-40B4-BE49-F238E27FC236}">
                <a16:creationId xmlns:a16="http://schemas.microsoft.com/office/drawing/2014/main" id="{21AC280C-8137-C342-A463-AA72133497FF}"/>
              </a:ext>
            </a:extLst>
          </p:cNvPr>
          <p:cNvSpPr txBox="1"/>
          <p:nvPr/>
        </p:nvSpPr>
        <p:spPr>
          <a:xfrm>
            <a:off x="5707063" y="1966913"/>
            <a:ext cx="4325937" cy="3090862"/>
          </a:xfrm>
          <a:prstGeom prst="rect">
            <a:avLst/>
          </a:prstGeom>
          <a:noFill/>
          <a:ln>
            <a:noFill/>
          </a:ln>
        </p:spPr>
        <p:txBody>
          <a:bodyPr lIns="106869" tIns="106869" rIns="106869" bIns="106869" anchor="ctr"/>
          <a:lstStyle/>
          <a:p>
            <a:pPr defTabSz="521437" eaLnBrk="1" fontAlgn="auto" hangingPunct="1">
              <a:spcBef>
                <a:spcPts val="584"/>
              </a:spcBef>
              <a:spcAft>
                <a:spcPts val="0"/>
              </a:spcAft>
              <a:defRPr/>
            </a:pPr>
            <a:r>
              <a:rPr lang="fr-FR" sz="2104" dirty="0">
                <a:solidFill>
                  <a:schemeClr val="dk1"/>
                </a:solidFill>
                <a:latin typeface="Trebuchet MS"/>
                <a:ea typeface="Trebuchet MS"/>
                <a:cs typeface="Trebuchet MS"/>
                <a:sym typeface="Trebuchet MS"/>
              </a:rPr>
              <a:t>La FICR c’est le Secrétariat, les Sociétés nationales et les volontaires. </a:t>
            </a:r>
          </a:p>
          <a:p>
            <a:pPr marL="133605" defTabSz="521437" eaLnBrk="1" fontAlgn="auto" hangingPunct="1">
              <a:spcBef>
                <a:spcPts val="584"/>
              </a:spcBef>
              <a:spcAft>
                <a:spcPts val="0"/>
              </a:spcAft>
              <a:defRPr/>
            </a:pPr>
            <a:endParaRPr lang="fr-FR" sz="2104" dirty="0">
              <a:solidFill>
                <a:schemeClr val="dk1"/>
              </a:solidFill>
              <a:latin typeface="Trebuchet MS"/>
              <a:ea typeface="Trebuchet MS"/>
              <a:cs typeface="Trebuchet MS"/>
              <a:sym typeface="Trebuchet MS"/>
            </a:endParaRPr>
          </a:p>
          <a:p>
            <a:pPr marL="133605" defTabSz="521437" eaLnBrk="1" fontAlgn="auto" hangingPunct="1">
              <a:spcBef>
                <a:spcPts val="584"/>
              </a:spcBef>
              <a:spcAft>
                <a:spcPts val="0"/>
              </a:spcAft>
              <a:defRPr/>
            </a:pPr>
            <a:r>
              <a:rPr lang="fr-FR" sz="2104" dirty="0">
                <a:solidFill>
                  <a:schemeClr val="dk1"/>
                </a:solidFill>
                <a:latin typeface="Trebuchet MS"/>
                <a:ea typeface="Trebuchet MS"/>
                <a:cs typeface="Trebuchet MS"/>
                <a:sym typeface="Trebuchet MS"/>
              </a:rPr>
              <a:t>Nous ambitionnons d’être une organisation orientée données qui prend des décisions fondées sur des éléments probants. Cela est mentionné dans notre Stratégie 2020</a:t>
            </a:r>
            <a:r>
              <a:rPr lang="fr-FR" sz="2221" dirty="0">
                <a:solidFill>
                  <a:schemeClr val="dk1"/>
                </a:solidFill>
                <a:latin typeface="Arvo"/>
                <a:ea typeface="Arvo"/>
                <a:cs typeface="Arvo"/>
                <a:sym typeface="Arvo"/>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Shape 258">
            <a:extLst>
              <a:ext uri="{FF2B5EF4-FFF2-40B4-BE49-F238E27FC236}">
                <a16:creationId xmlns:a16="http://schemas.microsoft.com/office/drawing/2014/main" id="{C9A2979C-FEEA-584F-BAFB-042E6E13A411}"/>
              </a:ext>
            </a:extLst>
          </p:cNvPr>
          <p:cNvSpPr txBox="1"/>
          <p:nvPr/>
        </p:nvSpPr>
        <p:spPr>
          <a:xfrm>
            <a:off x="277813" y="3052763"/>
            <a:ext cx="2111375" cy="1168400"/>
          </a:xfrm>
          <a:prstGeom prst="rect">
            <a:avLst/>
          </a:prstGeom>
          <a:noFill/>
          <a:ln>
            <a:noFill/>
          </a:ln>
        </p:spPr>
        <p:txBody>
          <a:bodyPr lIns="106869" tIns="106869" rIns="106869" bIns="106869"/>
          <a:lstStyle/>
          <a:p>
            <a:pPr defTabSz="521437" eaLnBrk="1" fontAlgn="auto" hangingPunct="1">
              <a:spcBef>
                <a:spcPts val="0"/>
              </a:spcBef>
              <a:spcAft>
                <a:spcPts val="0"/>
              </a:spcAft>
              <a:buClr>
                <a:schemeClr val="dk1"/>
              </a:buClr>
              <a:buSzPct val="25000"/>
              <a:defRPr/>
            </a:pPr>
            <a:r>
              <a:rPr lang="fr-FR" sz="3507">
                <a:solidFill>
                  <a:srgbClr val="EE3224"/>
                </a:solidFill>
                <a:latin typeface="Arvo"/>
                <a:ea typeface="Arvo"/>
                <a:cs typeface="Arvo"/>
                <a:sym typeface="Arvo"/>
              </a:rPr>
              <a:t>Types de données </a:t>
            </a:r>
          </a:p>
          <a:p>
            <a:pPr defTabSz="521437" eaLnBrk="1" fontAlgn="auto" hangingPunct="1">
              <a:spcBef>
                <a:spcPts val="0"/>
              </a:spcBef>
              <a:spcAft>
                <a:spcPts val="0"/>
              </a:spcAft>
              <a:buClr>
                <a:srgbClr val="000000"/>
              </a:buClr>
              <a:defRPr/>
            </a:pPr>
            <a:endParaRPr lang="fr-FR" sz="2805">
              <a:solidFill>
                <a:srgbClr val="000000"/>
              </a:solidFill>
              <a:latin typeface="Arial"/>
              <a:ea typeface="Arial"/>
              <a:cs typeface="Arial"/>
              <a:sym typeface="Arial"/>
            </a:endParaRPr>
          </a:p>
        </p:txBody>
      </p:sp>
      <p:pic>
        <p:nvPicPr>
          <p:cNvPr id="26626" name="Shape 259" descr="Data Types.png">
            <a:extLst>
              <a:ext uri="{FF2B5EF4-FFF2-40B4-BE49-F238E27FC236}">
                <a16:creationId xmlns:a16="http://schemas.microsoft.com/office/drawing/2014/main" id="{DD27EBF0-6B85-104E-90A6-BAC028F9A689}"/>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1763" y="363538"/>
            <a:ext cx="8016875" cy="601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a:extLst>
              <a:ext uri="{FF2B5EF4-FFF2-40B4-BE49-F238E27FC236}">
                <a16:creationId xmlns:a16="http://schemas.microsoft.com/office/drawing/2014/main" id="{2507280F-D0B0-E44A-AED8-5EA940B3287D}"/>
              </a:ext>
            </a:extLst>
          </p:cNvPr>
          <p:cNvSpPr txBox="1">
            <a:spLocks noGrp="1"/>
          </p:cNvSpPr>
          <p:nvPr>
            <p:ph type="title" idx="4294967295"/>
          </p:nvPr>
        </p:nvSpPr>
        <p:spPr>
          <a:xfrm>
            <a:off x="450850" y="1025525"/>
            <a:ext cx="9680575" cy="1003300"/>
          </a:xfrm>
        </p:spPr>
        <p:txBody>
          <a:bodyPr lIns="106869" tIns="106869" rIns="106869" bIns="106869" rtlCol="0" anchor="t">
            <a:noAutofit/>
          </a:bodyPr>
          <a:lstStyle/>
          <a:p>
            <a:pPr defTabSz="521437" eaLnBrk="1" fontAlgn="auto" hangingPunct="1">
              <a:lnSpc>
                <a:spcPct val="115000"/>
              </a:lnSpc>
              <a:spcBef>
                <a:spcPts val="1636"/>
              </a:spcBef>
              <a:spcAft>
                <a:spcPts val="468"/>
              </a:spcAft>
              <a:buClr>
                <a:schemeClr val="dk1"/>
              </a:buClr>
              <a:buSzPct val="45833"/>
              <a:defRPr/>
            </a:pPr>
            <a:r>
              <a:rPr lang="fr-FR" sz="2805" b="0" dirty="0">
                <a:solidFill>
                  <a:srgbClr val="EE3224"/>
                </a:solidFill>
                <a:latin typeface="Arvo"/>
                <a:ea typeface="Arvo"/>
                <a:cs typeface="Arvo"/>
                <a:sym typeface="Arvo"/>
              </a:rPr>
              <a:t>Avoir des connaissances des données n’est pas la même chose qu’avoir des aptitudes pour les données</a:t>
            </a:r>
          </a:p>
        </p:txBody>
      </p:sp>
      <p:sp>
        <p:nvSpPr>
          <p:cNvPr id="265" name="Shape 265">
            <a:extLst>
              <a:ext uri="{FF2B5EF4-FFF2-40B4-BE49-F238E27FC236}">
                <a16:creationId xmlns:a16="http://schemas.microsoft.com/office/drawing/2014/main" id="{5C4F93E6-6B20-AB43-AA1C-A1C98D80C3A5}"/>
              </a:ext>
            </a:extLst>
          </p:cNvPr>
          <p:cNvSpPr txBox="1">
            <a:spLocks noGrp="1"/>
          </p:cNvSpPr>
          <p:nvPr>
            <p:ph type="body" idx="1"/>
          </p:nvPr>
        </p:nvSpPr>
        <p:spPr>
          <a:xfrm>
            <a:off x="4618038" y="2068513"/>
            <a:ext cx="5521325" cy="3635375"/>
          </a:xfrm>
        </p:spPr>
        <p:txBody>
          <a:bodyPr lIns="106869" tIns="106869" rIns="106869" bIns="106869" rtlCol="0">
            <a:noAutofit/>
          </a:bodyPr>
          <a:lstStyle/>
          <a:p>
            <a:pPr marL="0" indent="-81648" defTabSz="521437" eaLnBrk="1" fontAlgn="auto" hangingPunct="1">
              <a:lnSpc>
                <a:spcPct val="115000"/>
              </a:lnSpc>
              <a:spcBef>
                <a:spcPts val="1636"/>
              </a:spcBef>
              <a:spcAft>
                <a:spcPts val="468"/>
              </a:spcAft>
              <a:buClr>
                <a:schemeClr val="dk1"/>
              </a:buClr>
              <a:buSzPct val="84615"/>
              <a:buFont typeface="Noto Sans Symbols"/>
              <a:buNone/>
              <a:defRPr/>
            </a:pPr>
            <a:r>
              <a:rPr lang="fr-FR" sz="1520" b="1" dirty="0"/>
              <a:t> </a:t>
            </a:r>
          </a:p>
          <a:p>
            <a:pPr marL="0" indent="-81648" defTabSz="521437" eaLnBrk="1" fontAlgn="auto" hangingPunct="1">
              <a:lnSpc>
                <a:spcPct val="115000"/>
              </a:lnSpc>
              <a:spcBef>
                <a:spcPts val="1636"/>
              </a:spcBef>
              <a:spcAft>
                <a:spcPts val="468"/>
              </a:spcAft>
              <a:buClr>
                <a:schemeClr val="dk1"/>
              </a:buClr>
              <a:buSzPct val="61111"/>
              <a:buFont typeface="Noto Sans Symbols"/>
              <a:buNone/>
              <a:defRPr/>
            </a:pPr>
            <a:r>
              <a:rPr lang="fr-FR" sz="2104" dirty="0">
                <a:latin typeface="Trebuchet MS"/>
                <a:ea typeface="Trebuchet MS"/>
                <a:cs typeface="Trebuchet MS"/>
                <a:sym typeface="Trebuchet MS"/>
              </a:rPr>
              <a:t>« </a:t>
            </a:r>
            <a:r>
              <a:rPr lang="fr-FR" sz="2104" i="1" dirty="0">
                <a:latin typeface="Trebuchet MS"/>
                <a:ea typeface="Trebuchet MS"/>
                <a:cs typeface="Trebuchet MS"/>
                <a:sym typeface="Trebuchet MS"/>
              </a:rPr>
              <a:t>Une organisation  qui a des connaissances des données (</a:t>
            </a:r>
            <a:r>
              <a:rPr lang="fr-FR" sz="2104" i="1" dirty="0">
                <a:solidFill>
                  <a:schemeClr val="tx1"/>
                </a:solidFill>
                <a:latin typeface="Trebuchet MS"/>
                <a:ea typeface="Trebuchet MS"/>
                <a:cs typeface="Trebuchet MS"/>
                <a:sym typeface="Trebuchet MS"/>
              </a:rPr>
              <a:t>data-</a:t>
            </a:r>
            <a:r>
              <a:rPr lang="fr-FR" sz="2104" i="1" dirty="0" err="1">
                <a:solidFill>
                  <a:schemeClr val="tx1"/>
                </a:solidFill>
                <a:latin typeface="Trebuchet MS"/>
                <a:ea typeface="Trebuchet MS"/>
                <a:cs typeface="Trebuchet MS"/>
                <a:sym typeface="Trebuchet MS"/>
              </a:rPr>
              <a:t>literate</a:t>
            </a:r>
            <a:r>
              <a:rPr lang="fr-FR" sz="2104" i="1" dirty="0">
                <a:solidFill>
                  <a:schemeClr val="tx1"/>
                </a:solidFill>
                <a:latin typeface="Trebuchet MS"/>
                <a:ea typeface="Trebuchet MS"/>
                <a:cs typeface="Trebuchet MS"/>
                <a:sym typeface="Trebuchet MS"/>
              </a:rPr>
              <a:t>)</a:t>
            </a:r>
            <a:r>
              <a:rPr lang="fr-FR" sz="2104" i="1" dirty="0">
                <a:latin typeface="Trebuchet MS"/>
                <a:ea typeface="Trebuchet MS"/>
                <a:cs typeface="Trebuchet MS"/>
                <a:sym typeface="Trebuchet MS"/>
              </a:rPr>
              <a:t> partage une culture des données et une forte vision du futur. La plupart des gens investis dans cette vision n’auront pas d’interaction analytique avec les données et n’auront peut-être jamais besoin d’en avoir ».</a:t>
            </a:r>
            <a:endParaRPr lang="fr-FR" sz="2104" dirty="0">
              <a:latin typeface="Trebuchet MS"/>
              <a:ea typeface="Trebuchet MS"/>
              <a:cs typeface="Trebuchet MS"/>
              <a:sym typeface="Trebuchet MS"/>
            </a:endParaRPr>
          </a:p>
          <a:p>
            <a:pPr marL="0" indent="-81648" defTabSz="521437" eaLnBrk="1" fontAlgn="auto" hangingPunct="1">
              <a:lnSpc>
                <a:spcPct val="115000"/>
              </a:lnSpc>
              <a:spcBef>
                <a:spcPts val="0"/>
              </a:spcBef>
              <a:buClr>
                <a:schemeClr val="dk1"/>
              </a:buClr>
              <a:buSzPct val="61111"/>
              <a:buFont typeface="Noto Sans Symbols"/>
              <a:buNone/>
              <a:defRPr/>
            </a:pPr>
            <a:endParaRPr lang="fr-FR" sz="2104" dirty="0"/>
          </a:p>
          <a:p>
            <a:pPr marL="0" indent="0" defTabSz="521437" eaLnBrk="1" fontAlgn="auto" hangingPunct="1">
              <a:spcBef>
                <a:spcPts val="0"/>
              </a:spcBef>
              <a:buFont typeface="Noto Sans Symbols"/>
              <a:buNone/>
              <a:defRPr/>
            </a:pPr>
            <a:endParaRPr lang="fr-FR" dirty="0"/>
          </a:p>
          <a:p>
            <a:pPr marL="0" indent="0" defTabSz="521437" eaLnBrk="1" fontAlgn="auto" hangingPunct="1">
              <a:spcBef>
                <a:spcPts val="0"/>
              </a:spcBef>
              <a:buFont typeface="Noto Sans Symbols"/>
              <a:buNone/>
              <a:defRPr/>
            </a:pPr>
            <a:r>
              <a:rPr lang="fr-FR" sz="1052" dirty="0"/>
              <a:t>*Source: Open Data Institute</a:t>
            </a:r>
          </a:p>
        </p:txBody>
      </p:sp>
      <p:pic>
        <p:nvPicPr>
          <p:cNvPr id="28675" name="Shape 266" descr="Education by Tuktuk Design (Noun Project).png">
            <a:extLst>
              <a:ext uri="{FF2B5EF4-FFF2-40B4-BE49-F238E27FC236}">
                <a16:creationId xmlns:a16="http://schemas.microsoft.com/office/drawing/2014/main" id="{05A27400-8A7D-9948-B7AB-CC21CA0BEF8E}"/>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263" y="2516188"/>
            <a:ext cx="3290887" cy="335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Shape 271">
            <a:extLst>
              <a:ext uri="{FF2B5EF4-FFF2-40B4-BE49-F238E27FC236}">
                <a16:creationId xmlns:a16="http://schemas.microsoft.com/office/drawing/2014/main" id="{768B120E-ADD3-7244-81AD-97ABB29C4A73}"/>
              </a:ext>
            </a:extLst>
          </p:cNvPr>
          <p:cNvSpPr txBox="1">
            <a:spLocks noGrp="1"/>
          </p:cNvSpPr>
          <p:nvPr>
            <p:ph type="title" idx="4294967295"/>
          </p:nvPr>
        </p:nvSpPr>
        <p:spPr>
          <a:xfrm>
            <a:off x="461963" y="1817688"/>
            <a:ext cx="9680575" cy="1001712"/>
          </a:xfrm>
        </p:spPr>
        <p:txBody>
          <a:bodyPr lIns="106869" tIns="106869" rIns="106869" bIns="106869" rtlCol="0" anchor="t">
            <a:noAutofit/>
          </a:bodyPr>
          <a:lstStyle/>
          <a:p>
            <a:pPr defTabSz="521437" eaLnBrk="1" fontAlgn="auto" hangingPunct="1">
              <a:spcBef>
                <a:spcPts val="0"/>
              </a:spcBef>
              <a:spcAft>
                <a:spcPts val="0"/>
              </a:spcAft>
              <a:defRPr/>
            </a:pPr>
            <a:r>
              <a:rPr lang="fr-FR" sz="3507" b="0" dirty="0">
                <a:solidFill>
                  <a:srgbClr val="EE3224"/>
                </a:solidFill>
                <a:latin typeface="Arvo"/>
                <a:ea typeface="Arvo"/>
                <a:cs typeface="Arvo"/>
                <a:sym typeface="Arvo"/>
              </a:rPr>
              <a:t>Qu’est-ce que la littératie des données</a:t>
            </a:r>
          </a:p>
        </p:txBody>
      </p:sp>
      <p:sp>
        <p:nvSpPr>
          <p:cNvPr id="272" name="Shape 272">
            <a:extLst>
              <a:ext uri="{FF2B5EF4-FFF2-40B4-BE49-F238E27FC236}">
                <a16:creationId xmlns:a16="http://schemas.microsoft.com/office/drawing/2014/main" id="{FB964FB0-361F-9644-B055-8CB66081216C}"/>
              </a:ext>
            </a:extLst>
          </p:cNvPr>
          <p:cNvSpPr txBox="1">
            <a:spLocks noGrp="1"/>
          </p:cNvSpPr>
          <p:nvPr>
            <p:ph type="body" idx="1"/>
          </p:nvPr>
        </p:nvSpPr>
        <p:spPr>
          <a:xfrm>
            <a:off x="4629150" y="2708275"/>
            <a:ext cx="5521325" cy="3635375"/>
          </a:xfrm>
        </p:spPr>
        <p:txBody>
          <a:bodyPr lIns="106869" tIns="106869" rIns="106869" bIns="106869" rtlCol="0">
            <a:noAutofit/>
          </a:bodyPr>
          <a:lstStyle/>
          <a:p>
            <a:pPr marL="0" indent="-81648" defTabSz="521437" eaLnBrk="1" fontAlgn="auto" hangingPunct="1">
              <a:lnSpc>
                <a:spcPct val="115000"/>
              </a:lnSpc>
              <a:spcBef>
                <a:spcPts val="0"/>
              </a:spcBef>
              <a:buClr>
                <a:schemeClr val="dk1"/>
              </a:buClr>
              <a:buSzPct val="61111"/>
              <a:buFont typeface="Noto Sans Symbols"/>
              <a:buNone/>
              <a:defRPr/>
            </a:pPr>
            <a:endParaRPr lang="fr-FR" sz="2104" dirty="0"/>
          </a:p>
          <a:p>
            <a:pPr marL="0" indent="-81648" defTabSz="521437" eaLnBrk="1" fontAlgn="auto" hangingPunct="1">
              <a:lnSpc>
                <a:spcPct val="115000"/>
              </a:lnSpc>
              <a:spcBef>
                <a:spcPts val="0"/>
              </a:spcBef>
              <a:buClr>
                <a:schemeClr val="dk1"/>
              </a:buClr>
              <a:buSzPct val="61111"/>
              <a:buFont typeface="Noto Sans Symbols"/>
              <a:buNone/>
              <a:defRPr/>
            </a:pPr>
            <a:r>
              <a:rPr lang="fr-FR" sz="2104" dirty="0">
                <a:latin typeface="Trebuchet MS"/>
                <a:ea typeface="Trebuchet MS"/>
                <a:cs typeface="Trebuchet MS"/>
                <a:sym typeface="Trebuchet MS"/>
              </a:rPr>
              <a:t>« </a:t>
            </a:r>
            <a:r>
              <a:rPr lang="fr-FR" sz="2104" i="1" dirty="0">
                <a:latin typeface="Trebuchet MS"/>
                <a:ea typeface="Trebuchet MS"/>
                <a:cs typeface="Trebuchet MS"/>
                <a:sym typeface="Trebuchet MS"/>
              </a:rPr>
              <a:t>La littératie des données comprend les compétences, connaissances, attitudes et structures sociales requises pour permettre à différentes populations d’utiliser des données ».</a:t>
            </a:r>
            <a:r>
              <a:rPr lang="fr-FR" sz="2104" dirty="0">
                <a:latin typeface="Trebuchet MS"/>
                <a:ea typeface="Trebuchet MS"/>
                <a:cs typeface="Trebuchet MS"/>
                <a:sym typeface="Trebuchet MS"/>
              </a:rPr>
              <a:t>*</a:t>
            </a:r>
          </a:p>
          <a:p>
            <a:pPr marL="0" indent="-81648" defTabSz="521437" eaLnBrk="1" fontAlgn="auto" hangingPunct="1">
              <a:lnSpc>
                <a:spcPct val="115000"/>
              </a:lnSpc>
              <a:spcBef>
                <a:spcPts val="0"/>
              </a:spcBef>
              <a:buClr>
                <a:schemeClr val="dk1"/>
              </a:buClr>
              <a:buSzPct val="61111"/>
              <a:buFont typeface="Noto Sans Symbols"/>
              <a:buNone/>
              <a:defRPr/>
            </a:pPr>
            <a:endParaRPr lang="fr-FR" sz="2104" dirty="0"/>
          </a:p>
          <a:p>
            <a:pPr marL="0" indent="-81648" defTabSz="521437" eaLnBrk="1" fontAlgn="auto" hangingPunct="1">
              <a:spcBef>
                <a:spcPts val="0"/>
              </a:spcBef>
              <a:buClr>
                <a:schemeClr val="dk1"/>
              </a:buClr>
              <a:buSzPct val="78571"/>
              <a:buFont typeface="Noto Sans Symbols"/>
              <a:buNone/>
              <a:defRPr/>
            </a:pPr>
            <a:r>
              <a:rPr lang="fr-FR" sz="1636" dirty="0">
                <a:latin typeface="Trebuchet MS"/>
                <a:ea typeface="Trebuchet MS"/>
                <a:cs typeface="Trebuchet MS"/>
                <a:sym typeface="Trebuchet MS"/>
              </a:rPr>
              <a:t>Les gestionnaires de l’information (GI) dans le domaine humanitaire sont souvent très compétents en matière de données. Comment pouvons-nous bâtir un écosystème de collègues prêts pour les données? </a:t>
            </a:r>
            <a:endParaRPr lang="fr-FR" dirty="0"/>
          </a:p>
          <a:p>
            <a:pPr marL="0" indent="-81648" defTabSz="521437" eaLnBrk="1" fontAlgn="auto" hangingPunct="1">
              <a:spcBef>
                <a:spcPts val="0"/>
              </a:spcBef>
              <a:buClr>
                <a:schemeClr val="dk1"/>
              </a:buClr>
              <a:buSzPct val="122222"/>
              <a:buFont typeface="Noto Sans Symbols"/>
              <a:buNone/>
              <a:defRPr/>
            </a:pPr>
            <a:r>
              <a:rPr lang="fr-FR" sz="1052" dirty="0">
                <a:latin typeface="Trebuchet MS"/>
                <a:ea typeface="Trebuchet MS"/>
                <a:cs typeface="Trebuchet MS"/>
                <a:sym typeface="Trebuchet MS"/>
              </a:rPr>
              <a:t>*Source: </a:t>
            </a:r>
            <a:r>
              <a:rPr lang="fr-FR" sz="1052" dirty="0" err="1">
                <a:latin typeface="Trebuchet MS"/>
                <a:ea typeface="Trebuchet MS"/>
                <a:cs typeface="Trebuchet MS"/>
                <a:sym typeface="Trebuchet MS"/>
              </a:rPr>
              <a:t>School</a:t>
            </a:r>
            <a:r>
              <a:rPr lang="fr-FR" sz="1052" dirty="0">
                <a:latin typeface="Trebuchet MS"/>
                <a:ea typeface="Trebuchet MS"/>
                <a:cs typeface="Trebuchet MS"/>
                <a:sym typeface="Trebuchet MS"/>
              </a:rPr>
              <a:t> of Data</a:t>
            </a:r>
          </a:p>
        </p:txBody>
      </p:sp>
      <p:pic>
        <p:nvPicPr>
          <p:cNvPr id="30723" name="Shape 273" descr="Yarn by Eugen Belyakoff noun_86863_cc.png">
            <a:extLst>
              <a:ext uri="{FF2B5EF4-FFF2-40B4-BE49-F238E27FC236}">
                <a16:creationId xmlns:a16="http://schemas.microsoft.com/office/drawing/2014/main" id="{F443441F-CCFA-7442-B864-745690D6D392}"/>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3074988"/>
            <a:ext cx="4273550"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278">
            <a:extLst>
              <a:ext uri="{FF2B5EF4-FFF2-40B4-BE49-F238E27FC236}">
                <a16:creationId xmlns:a16="http://schemas.microsoft.com/office/drawing/2014/main" id="{FA152397-0488-604E-AB04-49F539E75588}"/>
              </a:ext>
            </a:extLst>
          </p:cNvPr>
          <p:cNvSpPr txBox="1"/>
          <p:nvPr/>
        </p:nvSpPr>
        <p:spPr>
          <a:xfrm>
            <a:off x="2070100" y="3867150"/>
            <a:ext cx="1071563" cy="246063"/>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defRPr/>
            </a:pPr>
            <a:endParaRPr lang="fr-FR" sz="1636">
              <a:solidFill>
                <a:srgbClr val="000000"/>
              </a:solidFill>
              <a:latin typeface="Arial"/>
              <a:ea typeface="Arial"/>
              <a:cs typeface="Arial"/>
              <a:sym typeface="Arial"/>
            </a:endParaRPr>
          </a:p>
        </p:txBody>
      </p:sp>
      <p:sp>
        <p:nvSpPr>
          <p:cNvPr id="279" name="Shape 279">
            <a:extLst>
              <a:ext uri="{FF2B5EF4-FFF2-40B4-BE49-F238E27FC236}">
                <a16:creationId xmlns:a16="http://schemas.microsoft.com/office/drawing/2014/main" id="{8B1E3B40-592F-1244-903F-73E38E341A5C}"/>
              </a:ext>
            </a:extLst>
          </p:cNvPr>
          <p:cNvSpPr txBox="1"/>
          <p:nvPr/>
        </p:nvSpPr>
        <p:spPr>
          <a:xfrm>
            <a:off x="8461375" y="3900488"/>
            <a:ext cx="1071563" cy="246062"/>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defRPr/>
            </a:pPr>
            <a:endParaRPr lang="fr-FR" sz="1636">
              <a:solidFill>
                <a:srgbClr val="000000"/>
              </a:solidFill>
              <a:latin typeface="Arial"/>
              <a:ea typeface="Arial"/>
              <a:cs typeface="Arial"/>
              <a:sym typeface="Arial"/>
            </a:endParaRPr>
          </a:p>
        </p:txBody>
      </p:sp>
      <p:pic>
        <p:nvPicPr>
          <p:cNvPr id="32771" name="Shape 280" descr="Thinking by Yamini Ahluwalia, noun_60299_cc.png">
            <a:extLst>
              <a:ext uri="{FF2B5EF4-FFF2-40B4-BE49-F238E27FC236}">
                <a16:creationId xmlns:a16="http://schemas.microsoft.com/office/drawing/2014/main" id="{CFCF92AC-EED2-BE46-8AF0-70F2D7DC4282}"/>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850" y="2103438"/>
            <a:ext cx="3714750" cy="292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1" name="Shape 281">
            <a:extLst>
              <a:ext uri="{FF2B5EF4-FFF2-40B4-BE49-F238E27FC236}">
                <a16:creationId xmlns:a16="http://schemas.microsoft.com/office/drawing/2014/main" id="{13315A37-21A3-9243-A9B7-FDA95F696F6B}"/>
              </a:ext>
            </a:extLst>
          </p:cNvPr>
          <p:cNvSpPr txBox="1"/>
          <p:nvPr/>
        </p:nvSpPr>
        <p:spPr>
          <a:xfrm>
            <a:off x="5637213" y="1905000"/>
            <a:ext cx="4289425" cy="3452813"/>
          </a:xfrm>
          <a:prstGeom prst="rect">
            <a:avLst/>
          </a:prstGeom>
          <a:noFill/>
          <a:ln>
            <a:noFill/>
          </a:ln>
        </p:spPr>
        <p:txBody>
          <a:bodyPr lIns="106869" tIns="106869" rIns="106869" bIns="106869"/>
          <a:lstStyle/>
          <a:p>
            <a:pPr defTabSz="521437" eaLnBrk="1" fontAlgn="auto" hangingPunct="1">
              <a:spcBef>
                <a:spcPts val="0"/>
              </a:spcBef>
              <a:spcAft>
                <a:spcPts val="0"/>
              </a:spcAft>
              <a:buClr>
                <a:srgbClr val="000000"/>
              </a:buClr>
              <a:defRPr/>
            </a:pPr>
            <a:endParaRPr lang="fr-FR" sz="2104" dirty="0">
              <a:solidFill>
                <a:srgbClr val="000000"/>
              </a:solidFill>
              <a:latin typeface="Trebuchet MS"/>
              <a:ea typeface="Trebuchet MS"/>
              <a:cs typeface="Trebuchet MS"/>
              <a:sym typeface="Trebuchet MS"/>
            </a:endParaRPr>
          </a:p>
          <a:p>
            <a:pPr marL="534421" indent="-400816" defTabSz="521437" eaLnBrk="1" fontAlgn="auto" hangingPunct="1">
              <a:spcBef>
                <a:spcPts val="0"/>
              </a:spcBef>
              <a:spcAft>
                <a:spcPts val="0"/>
              </a:spcAft>
              <a:buClr>
                <a:schemeClr val="dk1"/>
              </a:buClr>
              <a:buSzPct val="100000"/>
              <a:buFont typeface="Trebuchet MS"/>
              <a:buChar char="●"/>
              <a:defRPr/>
            </a:pPr>
            <a:r>
              <a:rPr lang="fr-FR" sz="2104" dirty="0">
                <a:solidFill>
                  <a:schemeClr val="dk1"/>
                </a:solidFill>
                <a:latin typeface="Trebuchet MS"/>
                <a:ea typeface="Trebuchet MS"/>
                <a:cs typeface="Trebuchet MS"/>
                <a:sym typeface="Trebuchet MS"/>
              </a:rPr>
              <a:t>Travail d’équipe / Collaboration</a:t>
            </a:r>
          </a:p>
          <a:p>
            <a:pPr marL="534421" indent="-400816" defTabSz="521437" eaLnBrk="1" fontAlgn="auto" hangingPunct="1">
              <a:spcBef>
                <a:spcPts val="0"/>
              </a:spcBef>
              <a:spcAft>
                <a:spcPts val="0"/>
              </a:spcAft>
              <a:buClr>
                <a:srgbClr val="000000"/>
              </a:buClr>
              <a:buSzPct val="100000"/>
              <a:buFont typeface="Trebuchet MS"/>
              <a:buChar char="●"/>
              <a:defRPr/>
            </a:pPr>
            <a:r>
              <a:rPr lang="fr-FR" sz="2104" dirty="0">
                <a:solidFill>
                  <a:srgbClr val="000000"/>
                </a:solidFill>
                <a:latin typeface="Trebuchet MS"/>
                <a:ea typeface="Trebuchet MS"/>
                <a:cs typeface="Trebuchet MS"/>
                <a:sym typeface="Trebuchet MS"/>
              </a:rPr>
              <a:t>Redevabilité/Transparence accrues</a:t>
            </a:r>
          </a:p>
          <a:p>
            <a:pPr marL="534421" indent="-400816" defTabSz="521437" eaLnBrk="1" fontAlgn="auto" hangingPunct="1">
              <a:spcBef>
                <a:spcPts val="0"/>
              </a:spcBef>
              <a:spcAft>
                <a:spcPts val="0"/>
              </a:spcAft>
              <a:buClr>
                <a:srgbClr val="000000"/>
              </a:buClr>
              <a:buSzPct val="100000"/>
              <a:buFont typeface="Trebuchet MS"/>
              <a:buChar char="●"/>
              <a:defRPr/>
            </a:pPr>
            <a:r>
              <a:rPr lang="fr-FR" sz="2104" dirty="0">
                <a:solidFill>
                  <a:srgbClr val="000000"/>
                </a:solidFill>
                <a:latin typeface="Trebuchet MS"/>
                <a:ea typeface="Trebuchet MS"/>
                <a:cs typeface="Trebuchet MS"/>
                <a:sym typeface="Trebuchet MS"/>
              </a:rPr>
              <a:t>Efficacité organisationnelle (réutilisation, moins de duplications)</a:t>
            </a:r>
          </a:p>
          <a:p>
            <a:pPr marL="534421" indent="-400816" defTabSz="521437" eaLnBrk="1" fontAlgn="auto" hangingPunct="1">
              <a:spcBef>
                <a:spcPts val="0"/>
              </a:spcBef>
              <a:spcAft>
                <a:spcPts val="0"/>
              </a:spcAft>
              <a:buClr>
                <a:srgbClr val="000000"/>
              </a:buClr>
              <a:buSzPct val="100000"/>
              <a:buFont typeface="Trebuchet MS"/>
              <a:buChar char="●"/>
              <a:defRPr/>
            </a:pPr>
            <a:r>
              <a:rPr lang="fr-FR" sz="2104" dirty="0">
                <a:solidFill>
                  <a:srgbClr val="000000"/>
                </a:solidFill>
                <a:latin typeface="Trebuchet MS"/>
                <a:ea typeface="Trebuchet MS"/>
                <a:cs typeface="Trebuchet MS"/>
                <a:sym typeface="Trebuchet MS"/>
              </a:rPr>
              <a:t>Améliorations financières</a:t>
            </a:r>
          </a:p>
          <a:p>
            <a:pPr marL="534421" indent="-400816" defTabSz="521437" eaLnBrk="1" fontAlgn="auto" hangingPunct="1">
              <a:spcBef>
                <a:spcPts val="0"/>
              </a:spcBef>
              <a:spcAft>
                <a:spcPts val="0"/>
              </a:spcAft>
              <a:buClr>
                <a:srgbClr val="000000"/>
              </a:buClr>
              <a:buSzPct val="100000"/>
              <a:buFont typeface="Trebuchet MS"/>
              <a:buChar char="●"/>
              <a:defRPr/>
            </a:pPr>
            <a:r>
              <a:rPr lang="fr-FR" sz="2104" dirty="0">
                <a:solidFill>
                  <a:srgbClr val="000000"/>
                </a:solidFill>
                <a:latin typeface="Trebuchet MS"/>
                <a:ea typeface="Trebuchet MS"/>
                <a:cs typeface="Trebuchet MS"/>
                <a:sym typeface="Trebuchet MS"/>
              </a:rPr>
              <a:t>Compétences / Qualifications</a:t>
            </a:r>
          </a:p>
          <a:p>
            <a:pPr defTabSz="521437" eaLnBrk="1" fontAlgn="auto" hangingPunct="1">
              <a:spcBef>
                <a:spcPts val="0"/>
              </a:spcBef>
              <a:spcAft>
                <a:spcPts val="0"/>
              </a:spcAft>
              <a:buClr>
                <a:srgbClr val="000000"/>
              </a:buClr>
              <a:defRPr/>
            </a:pPr>
            <a:endParaRPr lang="fr-FR" sz="2104" dirty="0">
              <a:solidFill>
                <a:srgbClr val="000000"/>
              </a:solidFill>
              <a:latin typeface="Arial"/>
              <a:ea typeface="Arial"/>
              <a:cs typeface="Arial"/>
              <a:sym typeface="Arial"/>
            </a:endParaRPr>
          </a:p>
        </p:txBody>
      </p:sp>
      <p:sp>
        <p:nvSpPr>
          <p:cNvPr id="282" name="Shape 282">
            <a:extLst>
              <a:ext uri="{FF2B5EF4-FFF2-40B4-BE49-F238E27FC236}">
                <a16:creationId xmlns:a16="http://schemas.microsoft.com/office/drawing/2014/main" id="{BB74F879-F540-5945-AAE6-BB31079DD0F5}"/>
              </a:ext>
            </a:extLst>
          </p:cNvPr>
          <p:cNvSpPr txBox="1">
            <a:spLocks noGrp="1"/>
          </p:cNvSpPr>
          <p:nvPr>
            <p:ph type="title" idx="4294967295"/>
          </p:nvPr>
        </p:nvSpPr>
        <p:spPr>
          <a:xfrm>
            <a:off x="365125" y="996950"/>
            <a:ext cx="9958388" cy="908050"/>
          </a:xfrm>
        </p:spPr>
        <p:txBody>
          <a:bodyPr lIns="106869" tIns="106869" rIns="106869" bIns="106869" rtlCol="0" anchor="t">
            <a:noAutofit/>
          </a:bodyPr>
          <a:lstStyle/>
          <a:p>
            <a:pPr defTabSz="521437" eaLnBrk="1" fontAlgn="auto" hangingPunct="1">
              <a:spcBef>
                <a:spcPts val="0"/>
              </a:spcBef>
              <a:spcAft>
                <a:spcPts val="0"/>
              </a:spcAft>
              <a:buClr>
                <a:schemeClr val="dk1"/>
              </a:buClr>
              <a:buSzPct val="25000"/>
              <a:defRPr/>
            </a:pPr>
            <a:r>
              <a:rPr lang="fr-FR" sz="2805" dirty="0">
                <a:solidFill>
                  <a:srgbClr val="EE3224"/>
                </a:solidFill>
                <a:latin typeface="Arvo"/>
                <a:ea typeface="Arvo"/>
                <a:cs typeface="Arvo"/>
                <a:sym typeface="Arvo"/>
              </a:rPr>
              <a:t>Les avantages potentiels de l’accentuation de la littératie des données:</a:t>
            </a:r>
            <a:br>
              <a:rPr lang="fr-FR" sz="2805" dirty="0">
                <a:solidFill>
                  <a:srgbClr val="EE3224"/>
                </a:solidFill>
                <a:latin typeface="Arvo"/>
                <a:ea typeface="Arvo"/>
                <a:cs typeface="Arvo"/>
                <a:sym typeface="Arvo"/>
              </a:rPr>
            </a:br>
            <a:endParaRPr lang="fr-FR" sz="2805" dirty="0">
              <a:solidFill>
                <a:srgbClr val="EE3224"/>
              </a:solidFill>
              <a:latin typeface="Arvo"/>
              <a:ea typeface="Arvo"/>
              <a:cs typeface="Arvo"/>
              <a:sym typeface="Arv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Shape 287">
            <a:extLst>
              <a:ext uri="{FF2B5EF4-FFF2-40B4-BE49-F238E27FC236}">
                <a16:creationId xmlns:a16="http://schemas.microsoft.com/office/drawing/2014/main" id="{80560E5D-BBF5-0546-BE53-8B48A58D824A}"/>
              </a:ext>
            </a:extLst>
          </p:cNvPr>
          <p:cNvSpPr txBox="1">
            <a:spLocks noGrp="1"/>
          </p:cNvSpPr>
          <p:nvPr>
            <p:ph type="title" idx="4294967295"/>
          </p:nvPr>
        </p:nvSpPr>
        <p:spPr>
          <a:xfrm>
            <a:off x="477838" y="773113"/>
            <a:ext cx="7651750" cy="1001712"/>
          </a:xfrm>
        </p:spPr>
        <p:txBody>
          <a:bodyPr lIns="106869" tIns="106869" rIns="106869" bIns="106869" rtlCol="0" anchor="t">
            <a:noAutofit/>
          </a:bodyPr>
          <a:lstStyle/>
          <a:p>
            <a:pPr defTabSz="521437" eaLnBrk="1" fontAlgn="auto" hangingPunct="1">
              <a:spcBef>
                <a:spcPts val="0"/>
              </a:spcBef>
              <a:spcAft>
                <a:spcPts val="0"/>
              </a:spcAft>
              <a:buClr>
                <a:schemeClr val="dk1"/>
              </a:buClr>
              <a:buSzPct val="25000"/>
              <a:defRPr/>
            </a:pPr>
            <a:r>
              <a:rPr lang="fr-FR" sz="2805" dirty="0">
                <a:solidFill>
                  <a:srgbClr val="EE3224"/>
                </a:solidFill>
                <a:latin typeface="Arvo"/>
                <a:ea typeface="Arvo"/>
                <a:cs typeface="Arvo"/>
                <a:sym typeface="Arvo"/>
              </a:rPr>
              <a:t>Que signifie pour moi la littératie des données?</a:t>
            </a:r>
          </a:p>
        </p:txBody>
      </p:sp>
      <p:graphicFrame>
        <p:nvGraphicFramePr>
          <p:cNvPr id="288" name="Shape 288">
            <a:extLst>
              <a:ext uri="{FF2B5EF4-FFF2-40B4-BE49-F238E27FC236}">
                <a16:creationId xmlns:a16="http://schemas.microsoft.com/office/drawing/2014/main" id="{4F483302-C22B-E845-B619-647515135FE4}"/>
              </a:ext>
            </a:extLst>
          </p:cNvPr>
          <p:cNvGraphicFramePr/>
          <p:nvPr/>
        </p:nvGraphicFramePr>
        <p:xfrm>
          <a:off x="904875" y="1452563"/>
          <a:ext cx="9063038" cy="4810125"/>
        </p:xfrm>
        <a:graphic>
          <a:graphicData uri="http://schemas.openxmlformats.org/drawingml/2006/table">
            <a:tbl>
              <a:tblPr>
                <a:noFill/>
              </a:tblPr>
              <a:tblGrid>
                <a:gridCol w="2970632">
                  <a:extLst>
                    <a:ext uri="{9D8B030D-6E8A-4147-A177-3AD203B41FA5}">
                      <a16:colId xmlns:a16="http://schemas.microsoft.com/office/drawing/2014/main" val="20000"/>
                    </a:ext>
                  </a:extLst>
                </a:gridCol>
                <a:gridCol w="6092406">
                  <a:extLst>
                    <a:ext uri="{9D8B030D-6E8A-4147-A177-3AD203B41FA5}">
                      <a16:colId xmlns:a16="http://schemas.microsoft.com/office/drawing/2014/main" val="20001"/>
                    </a:ext>
                  </a:extLst>
                </a:gridCol>
              </a:tblGrid>
              <a:tr h="534451">
                <a:tc>
                  <a:txBody>
                    <a:bodyPr/>
                    <a:lstStyle/>
                    <a:p>
                      <a:pPr marL="0" marR="0" lvl="0" indent="0" algn="l" rtl="0">
                        <a:lnSpc>
                          <a:spcPct val="100000"/>
                        </a:lnSpc>
                        <a:spcBef>
                          <a:spcPts val="0"/>
                        </a:spcBef>
                        <a:spcAft>
                          <a:spcPts val="0"/>
                        </a:spcAft>
                        <a:buClr>
                          <a:srgbClr val="000000"/>
                        </a:buClr>
                        <a:buSzPct val="25000"/>
                        <a:buFont typeface="Arial"/>
                        <a:buNone/>
                      </a:pPr>
                      <a:r>
                        <a:rPr lang="fr-FR" sz="2100" b="1" u="none" strike="noStrike" cap="none" dirty="0">
                          <a:latin typeface="Trebuchet MS"/>
                          <a:ea typeface="Trebuchet MS"/>
                          <a:cs typeface="Trebuchet MS"/>
                          <a:sym typeface="Trebuchet MS"/>
                        </a:rPr>
                        <a:t>Rôle</a:t>
                      </a:r>
                      <a:endParaRPr lang="en" sz="2100" b="1" u="none" strike="noStrike" cap="none" dirty="0">
                        <a:latin typeface="Trebuchet MS"/>
                        <a:ea typeface="Trebuchet MS"/>
                        <a:cs typeface="Trebuchet MS"/>
                        <a:sym typeface="Trebuchet MS"/>
                      </a:endParaRPr>
                    </a:p>
                  </a:txBody>
                  <a:tcPr marL="106870" marR="106870" marT="106880" marB="106880"/>
                </a:tc>
                <a:tc>
                  <a:txBody>
                    <a:bodyPr/>
                    <a:lstStyle/>
                    <a:p>
                      <a:pPr marL="0" marR="0" lvl="0" indent="0" algn="l" rtl="0">
                        <a:lnSpc>
                          <a:spcPct val="100000"/>
                        </a:lnSpc>
                        <a:spcBef>
                          <a:spcPts val="0"/>
                        </a:spcBef>
                        <a:spcAft>
                          <a:spcPts val="0"/>
                        </a:spcAft>
                        <a:buClr>
                          <a:srgbClr val="000000"/>
                        </a:buClr>
                        <a:buSzPct val="25000"/>
                        <a:buFont typeface="Arial"/>
                        <a:buNone/>
                      </a:pPr>
                      <a:r>
                        <a:rPr lang="fr-FR" sz="2100" b="1" u="none" strike="noStrike" cap="none" dirty="0">
                          <a:latin typeface="Trebuchet MS"/>
                          <a:ea typeface="Trebuchet MS"/>
                          <a:cs typeface="Trebuchet MS"/>
                          <a:sym typeface="Trebuchet MS"/>
                        </a:rPr>
                        <a:t>Tâche</a:t>
                      </a:r>
                      <a:endParaRPr lang="en" sz="2100" b="1" u="none" strike="noStrike" cap="none" dirty="0">
                        <a:latin typeface="Trebuchet MS"/>
                        <a:ea typeface="Trebuchet MS"/>
                        <a:cs typeface="Trebuchet MS"/>
                        <a:sym typeface="Trebuchet MS"/>
                      </a:endParaRPr>
                    </a:p>
                  </a:txBody>
                  <a:tcPr marL="106870" marR="106870" marT="106880" marB="106880"/>
                </a:tc>
                <a:extLst>
                  <a:ext uri="{0D108BD9-81ED-4DB2-BD59-A6C34878D82A}">
                    <a16:rowId xmlns:a16="http://schemas.microsoft.com/office/drawing/2014/main" val="10000"/>
                  </a:ext>
                </a:extLst>
              </a:tr>
              <a:tr h="712612">
                <a:tc>
                  <a:txBody>
                    <a:bodyPr/>
                    <a:lstStyle/>
                    <a:p>
                      <a:pPr marL="0" marR="0" lvl="0" indent="0" algn="l" rtl="0">
                        <a:lnSpc>
                          <a:spcPct val="100000"/>
                        </a:lnSpc>
                        <a:spcBef>
                          <a:spcPts val="0"/>
                        </a:spcBef>
                        <a:spcAft>
                          <a:spcPts val="0"/>
                        </a:spcAft>
                        <a:buClr>
                          <a:srgbClr val="000000"/>
                        </a:buClr>
                        <a:buSzPct val="25000"/>
                        <a:buFont typeface="Arial"/>
                        <a:buNone/>
                      </a:pPr>
                      <a:r>
                        <a:rPr lang="en" sz="1600" u="none" strike="noStrike" cap="none" dirty="0">
                          <a:latin typeface="Trebuchet MS"/>
                          <a:ea typeface="Trebuchet MS"/>
                          <a:cs typeface="Trebuchet MS"/>
                          <a:sym typeface="Trebuchet MS"/>
                        </a:rPr>
                        <a:t>GI / Opérations/</a:t>
                      </a:r>
                      <a:r>
                        <a:rPr lang="en" sz="1600" u="none" strike="noStrike" cap="none" dirty="0">
                          <a:solidFill>
                            <a:schemeClr val="dk1"/>
                          </a:solidFill>
                          <a:latin typeface="Trebuchet MS"/>
                          <a:ea typeface="Trebuchet MS"/>
                          <a:cs typeface="Trebuchet MS"/>
                          <a:sym typeface="Trebuchet MS"/>
                        </a:rPr>
                        <a:t>PMER/Santé</a:t>
                      </a:r>
                    </a:p>
                  </a:txBody>
                  <a:tcPr marL="106870" marR="106870" marT="106880" marB="106880"/>
                </a:tc>
                <a:tc>
                  <a:txBody>
                    <a:bodyPr/>
                    <a:lstStyle/>
                    <a:p>
                      <a:pPr marL="0" marR="0" lvl="0" indent="0" algn="l" rtl="0">
                        <a:lnSpc>
                          <a:spcPct val="100000"/>
                        </a:lnSpc>
                        <a:spcBef>
                          <a:spcPts val="0"/>
                        </a:spcBef>
                        <a:spcAft>
                          <a:spcPts val="0"/>
                        </a:spcAft>
                        <a:buClr>
                          <a:srgbClr val="000000"/>
                        </a:buClr>
                        <a:buSzPct val="25000"/>
                        <a:buFont typeface="Arial"/>
                        <a:buNone/>
                      </a:pPr>
                      <a:r>
                        <a:rPr lang="fr-FR" sz="1600" u="none" strike="noStrike" cap="none" dirty="0">
                          <a:latin typeface="Trebuchet MS"/>
                          <a:ea typeface="Trebuchet MS"/>
                          <a:cs typeface="Trebuchet MS"/>
                          <a:sym typeface="Trebuchet MS"/>
                        </a:rPr>
                        <a:t>Exécuter</a:t>
                      </a:r>
                      <a:r>
                        <a:rPr lang="fr-FR" sz="1600" u="none" strike="noStrike" cap="none" baseline="0" dirty="0">
                          <a:latin typeface="Trebuchet MS"/>
                          <a:ea typeface="Trebuchet MS"/>
                          <a:cs typeface="Trebuchet MS"/>
                          <a:sym typeface="Trebuchet MS"/>
                        </a:rPr>
                        <a:t> </a:t>
                      </a:r>
                      <a:r>
                        <a:rPr lang="en" sz="1600" u="none" strike="noStrike" cap="none" dirty="0">
                          <a:latin typeface="Trebuchet MS"/>
                          <a:ea typeface="Trebuchet MS"/>
                          <a:cs typeface="Trebuchet MS"/>
                          <a:sym typeface="Trebuchet MS"/>
                        </a:rPr>
                        <a:t>des projets avec des produits informationnels /</a:t>
                      </a:r>
                      <a:r>
                        <a:rPr lang="fr-FR" sz="1600" u="none" strike="noStrike" cap="none" dirty="0">
                          <a:solidFill>
                            <a:schemeClr val="dk1"/>
                          </a:solidFill>
                          <a:latin typeface="Trebuchet MS"/>
                          <a:ea typeface="Trebuchet MS"/>
                          <a:cs typeface="Trebuchet MS"/>
                          <a:sym typeface="Trebuchet MS"/>
                        </a:rPr>
                        <a:t>É</a:t>
                      </a:r>
                      <a:r>
                        <a:rPr lang="en" sz="1600" u="none" strike="noStrike" cap="none" dirty="0">
                          <a:solidFill>
                            <a:schemeClr val="dk1"/>
                          </a:solidFill>
                          <a:latin typeface="Trebuchet MS"/>
                          <a:ea typeface="Trebuchet MS"/>
                          <a:cs typeface="Trebuchet MS"/>
                          <a:sym typeface="Trebuchet MS"/>
                        </a:rPr>
                        <a:t>valuer</a:t>
                      </a:r>
                      <a:r>
                        <a:rPr lang="en" sz="1600" u="none" strike="noStrike" cap="none" baseline="0" dirty="0">
                          <a:solidFill>
                            <a:schemeClr val="dk1"/>
                          </a:solidFill>
                          <a:latin typeface="Trebuchet MS"/>
                          <a:ea typeface="Trebuchet MS"/>
                          <a:cs typeface="Trebuchet MS"/>
                          <a:sym typeface="Trebuchet MS"/>
                        </a:rPr>
                        <a:t> l’exécution des projets et</a:t>
                      </a:r>
                      <a:r>
                        <a:rPr lang="en" sz="1600" u="none" strike="noStrike" cap="none" dirty="0">
                          <a:solidFill>
                            <a:schemeClr val="dk1"/>
                          </a:solidFill>
                          <a:latin typeface="Trebuchet MS"/>
                          <a:ea typeface="Trebuchet MS"/>
                          <a:cs typeface="Trebuchet MS"/>
                          <a:sym typeface="Trebuchet MS"/>
                        </a:rPr>
                        <a:t> programmes</a:t>
                      </a:r>
                    </a:p>
                  </a:txBody>
                  <a:tcPr marL="106870" marR="106870" marT="106880" marB="106880"/>
                </a:tc>
                <a:extLst>
                  <a:ext uri="{0D108BD9-81ED-4DB2-BD59-A6C34878D82A}">
                    <a16:rowId xmlns:a16="http://schemas.microsoft.com/office/drawing/2014/main" val="10001"/>
                  </a:ext>
                </a:extLst>
              </a:tr>
              <a:tr h="712612">
                <a:tc>
                  <a:txBody>
                    <a:bodyPr/>
                    <a:lstStyle/>
                    <a:p>
                      <a:pPr marL="0" marR="0" lvl="0" indent="0" algn="l" defTabSz="914400" rtl="0" eaLnBrk="1" fontAlgn="auto" latinLnBrk="0" hangingPunct="1">
                        <a:lnSpc>
                          <a:spcPct val="100000"/>
                        </a:lnSpc>
                        <a:spcBef>
                          <a:spcPts val="0"/>
                        </a:spcBef>
                        <a:spcAft>
                          <a:spcPts val="0"/>
                        </a:spcAft>
                        <a:buClr>
                          <a:srgbClr val="000000"/>
                        </a:buClr>
                        <a:buSzPct val="25000"/>
                        <a:buFont typeface="Arial"/>
                        <a:buNone/>
                        <a:tabLst/>
                        <a:defRPr/>
                      </a:pPr>
                      <a:r>
                        <a:rPr lang="en" sz="1600" u="none" strike="noStrike" cap="none" dirty="0">
                          <a:latin typeface="Trebuchet MS"/>
                          <a:ea typeface="Trebuchet MS"/>
                          <a:cs typeface="Trebuchet MS"/>
                          <a:sym typeface="Trebuchet MS"/>
                        </a:rPr>
                        <a:t>Marketing</a:t>
                      </a:r>
                    </a:p>
                    <a:p>
                      <a:pPr marL="0" marR="0" lvl="0" indent="0" algn="l" rtl="0">
                        <a:lnSpc>
                          <a:spcPct val="100000"/>
                        </a:lnSpc>
                        <a:spcBef>
                          <a:spcPts val="0"/>
                        </a:spcBef>
                        <a:spcAft>
                          <a:spcPts val="0"/>
                        </a:spcAft>
                        <a:buClr>
                          <a:srgbClr val="000000"/>
                        </a:buClr>
                        <a:buSzPct val="25000"/>
                        <a:buFont typeface="Arial"/>
                        <a:buNone/>
                      </a:pPr>
                      <a:r>
                        <a:rPr lang="en" sz="1600" u="none" strike="noStrike" cap="none" dirty="0">
                          <a:latin typeface="Trebuchet MS"/>
                          <a:ea typeface="Trebuchet MS"/>
                          <a:cs typeface="Trebuchet MS"/>
                          <a:sym typeface="Trebuchet MS"/>
                        </a:rPr>
                        <a:t>Communications</a:t>
                      </a:r>
                    </a:p>
                  </a:txBody>
                  <a:tcPr marL="106870" marR="106870" marT="106880" marB="106880"/>
                </a:tc>
                <a:tc>
                  <a:txBody>
                    <a:bodyPr/>
                    <a:lstStyle/>
                    <a:p>
                      <a:pPr marL="0" marR="0" lvl="0" indent="0" algn="l" rtl="0">
                        <a:lnSpc>
                          <a:spcPct val="100000"/>
                        </a:lnSpc>
                        <a:spcBef>
                          <a:spcPts val="0"/>
                        </a:spcBef>
                        <a:spcAft>
                          <a:spcPts val="0"/>
                        </a:spcAft>
                        <a:buClr>
                          <a:srgbClr val="000000"/>
                        </a:buClr>
                        <a:buSzPct val="25000"/>
                        <a:buFont typeface="Arial"/>
                        <a:buNone/>
                      </a:pPr>
                      <a:r>
                        <a:rPr lang="en" sz="1600" u="none" strike="noStrike" cap="none" dirty="0">
                          <a:latin typeface="Trebuchet MS"/>
                          <a:ea typeface="Trebuchet MS"/>
                          <a:cs typeface="Trebuchet MS"/>
                          <a:sym typeface="Trebuchet MS"/>
                        </a:rPr>
                        <a:t>Excellentes données/analyse, récit</a:t>
                      </a:r>
                      <a:r>
                        <a:rPr lang="en" sz="1600" u="none" strike="noStrike" cap="none" baseline="0" dirty="0">
                          <a:latin typeface="Trebuchet MS"/>
                          <a:ea typeface="Trebuchet MS"/>
                          <a:cs typeface="Trebuchet MS"/>
                          <a:sym typeface="Trebuchet MS"/>
                        </a:rPr>
                        <a:t> pour la narration, marque et collecte de fonds</a:t>
                      </a:r>
                      <a:endParaRPr lang="en" sz="1600" u="none" strike="noStrike" cap="none" dirty="0">
                        <a:latin typeface="Trebuchet MS"/>
                        <a:ea typeface="Trebuchet MS"/>
                        <a:cs typeface="Trebuchet MS"/>
                        <a:sym typeface="Trebuchet MS"/>
                      </a:endParaRPr>
                    </a:p>
                  </a:txBody>
                  <a:tcPr marL="106870" marR="106870" marT="106880" marB="106880"/>
                </a:tc>
                <a:extLst>
                  <a:ext uri="{0D108BD9-81ED-4DB2-BD59-A6C34878D82A}">
                    <a16:rowId xmlns:a16="http://schemas.microsoft.com/office/drawing/2014/main" val="10002"/>
                  </a:ext>
                </a:extLst>
              </a:tr>
              <a:tr h="712612">
                <a:tc>
                  <a:txBody>
                    <a:bodyPr/>
                    <a:lstStyle/>
                    <a:p>
                      <a:pPr marL="0" marR="0" lvl="0" indent="0" algn="l" rtl="0">
                        <a:lnSpc>
                          <a:spcPct val="100000"/>
                        </a:lnSpc>
                        <a:spcBef>
                          <a:spcPts val="0"/>
                        </a:spcBef>
                        <a:spcAft>
                          <a:spcPts val="0"/>
                        </a:spcAft>
                        <a:buClr>
                          <a:srgbClr val="000000"/>
                        </a:buClr>
                        <a:buSzPct val="25000"/>
                        <a:buFont typeface="Arial"/>
                        <a:buNone/>
                      </a:pPr>
                      <a:r>
                        <a:rPr lang="en" sz="1600" u="none" strike="noStrike" cap="none" dirty="0">
                          <a:latin typeface="Trebuchet MS"/>
                          <a:ea typeface="Trebuchet MS"/>
                          <a:cs typeface="Trebuchet MS"/>
                          <a:sym typeface="Trebuchet MS"/>
                        </a:rPr>
                        <a:t>TI</a:t>
                      </a:r>
                    </a:p>
                  </a:txBody>
                  <a:tcPr marL="106870" marR="106870" marT="106880" marB="106880"/>
                </a:tc>
                <a:tc>
                  <a:txBody>
                    <a:bodyPr/>
                    <a:lstStyle/>
                    <a:p>
                      <a:pPr marL="0" marR="0" lvl="0" indent="0" algn="l" rtl="0">
                        <a:lnSpc>
                          <a:spcPct val="100000"/>
                        </a:lnSpc>
                        <a:spcBef>
                          <a:spcPts val="0"/>
                        </a:spcBef>
                        <a:spcAft>
                          <a:spcPts val="0"/>
                        </a:spcAft>
                        <a:buClr>
                          <a:srgbClr val="000000"/>
                        </a:buClr>
                        <a:buSzPct val="25000"/>
                        <a:buFont typeface="Arial"/>
                        <a:buNone/>
                      </a:pPr>
                      <a:r>
                        <a:rPr lang="fr-FR" sz="1600" u="none" strike="noStrike" cap="none" dirty="0">
                          <a:latin typeface="Trebuchet MS"/>
                          <a:ea typeface="Trebuchet MS"/>
                          <a:cs typeface="Trebuchet MS"/>
                          <a:sym typeface="Trebuchet MS"/>
                        </a:rPr>
                        <a:t>É</a:t>
                      </a:r>
                      <a:r>
                        <a:rPr lang="en" sz="1600" u="none" strike="noStrike" cap="none" dirty="0">
                          <a:latin typeface="Trebuchet MS"/>
                          <a:ea typeface="Trebuchet MS"/>
                          <a:cs typeface="Trebuchet MS"/>
                          <a:sym typeface="Trebuchet MS"/>
                        </a:rPr>
                        <a:t>valuer</a:t>
                      </a:r>
                      <a:r>
                        <a:rPr lang="en" sz="1600" u="none" strike="noStrike" cap="none" baseline="0" dirty="0">
                          <a:latin typeface="Trebuchet MS"/>
                          <a:ea typeface="Trebuchet MS"/>
                          <a:cs typeface="Trebuchet MS"/>
                          <a:sym typeface="Trebuchet MS"/>
                        </a:rPr>
                        <a:t> et soutenir les produits/outils de données, fournir l’infrastructure</a:t>
                      </a:r>
                      <a:endParaRPr lang="en" sz="1600" u="none" strike="noStrike" cap="none" dirty="0">
                        <a:latin typeface="Trebuchet MS"/>
                        <a:ea typeface="Trebuchet MS"/>
                        <a:cs typeface="Trebuchet MS"/>
                        <a:sym typeface="Trebuchet MS"/>
                      </a:endParaRPr>
                    </a:p>
                  </a:txBody>
                  <a:tcPr marL="106870" marR="106870" marT="106880" marB="106880"/>
                </a:tc>
                <a:extLst>
                  <a:ext uri="{0D108BD9-81ED-4DB2-BD59-A6C34878D82A}">
                    <a16:rowId xmlns:a16="http://schemas.microsoft.com/office/drawing/2014/main" val="10003"/>
                  </a:ext>
                </a:extLst>
              </a:tr>
              <a:tr h="712612">
                <a:tc>
                  <a:txBody>
                    <a:bodyPr/>
                    <a:lstStyle/>
                    <a:p>
                      <a:pPr marL="0" marR="0" lvl="0" indent="0" algn="l" rtl="0">
                        <a:lnSpc>
                          <a:spcPct val="100000"/>
                        </a:lnSpc>
                        <a:spcBef>
                          <a:spcPts val="0"/>
                        </a:spcBef>
                        <a:spcAft>
                          <a:spcPts val="0"/>
                        </a:spcAft>
                        <a:buClr>
                          <a:srgbClr val="000000"/>
                        </a:buClr>
                        <a:buSzPct val="25000"/>
                        <a:buFont typeface="Arial"/>
                        <a:buNone/>
                      </a:pPr>
                      <a:r>
                        <a:rPr lang="en" sz="1600" u="none" strike="noStrike" cap="none" dirty="0">
                          <a:latin typeface="Trebuchet MS"/>
                          <a:ea typeface="Trebuchet MS"/>
                          <a:cs typeface="Trebuchet MS"/>
                          <a:sym typeface="Trebuchet MS"/>
                        </a:rPr>
                        <a:t>Formation</a:t>
                      </a:r>
                    </a:p>
                  </a:txBody>
                  <a:tcPr marL="106870" marR="106870" marT="106880" marB="106880"/>
                </a:tc>
                <a:tc>
                  <a:txBody>
                    <a:bodyPr/>
                    <a:lstStyle/>
                    <a:p>
                      <a:pPr marL="0" marR="0" lvl="0" indent="0" algn="l" rtl="0">
                        <a:lnSpc>
                          <a:spcPct val="100000"/>
                        </a:lnSpc>
                        <a:spcBef>
                          <a:spcPts val="0"/>
                        </a:spcBef>
                        <a:spcAft>
                          <a:spcPts val="0"/>
                        </a:spcAft>
                        <a:buClr>
                          <a:srgbClr val="000000"/>
                        </a:buClr>
                        <a:buSzPct val="25000"/>
                        <a:buFont typeface="Arial"/>
                        <a:buNone/>
                      </a:pPr>
                      <a:r>
                        <a:rPr lang="fr-FR" sz="1600" u="none" strike="noStrike" cap="none" dirty="0">
                          <a:latin typeface="Trebuchet MS"/>
                          <a:ea typeface="Trebuchet MS"/>
                          <a:cs typeface="Trebuchet MS"/>
                          <a:sym typeface="Trebuchet MS"/>
                        </a:rPr>
                        <a:t>F</a:t>
                      </a:r>
                      <a:r>
                        <a:rPr lang="en" sz="1600" u="none" strike="noStrike" cap="none" dirty="0">
                          <a:latin typeface="Trebuchet MS"/>
                          <a:ea typeface="Trebuchet MS"/>
                          <a:cs typeface="Trebuchet MS"/>
                          <a:sym typeface="Trebuchet MS"/>
                        </a:rPr>
                        <a:t>ournir l’apprentissage en ligne, des ateliers et une</a:t>
                      </a:r>
                      <a:r>
                        <a:rPr lang="en" sz="1600" u="none" strike="noStrike" cap="none" baseline="0" dirty="0">
                          <a:latin typeface="Trebuchet MS"/>
                          <a:ea typeface="Trebuchet MS"/>
                          <a:cs typeface="Trebuchet MS"/>
                          <a:sym typeface="Trebuchet MS"/>
                        </a:rPr>
                        <a:t> formation technique</a:t>
                      </a:r>
                      <a:endParaRPr lang="en" sz="1600" u="none" strike="noStrike" cap="none" dirty="0">
                        <a:latin typeface="Trebuchet MS"/>
                        <a:ea typeface="Trebuchet MS"/>
                        <a:cs typeface="Trebuchet MS"/>
                        <a:sym typeface="Trebuchet MS"/>
                      </a:endParaRPr>
                    </a:p>
                  </a:txBody>
                  <a:tcPr marL="106870" marR="106870" marT="106880" marB="106880"/>
                </a:tc>
                <a:extLst>
                  <a:ext uri="{0D108BD9-81ED-4DB2-BD59-A6C34878D82A}">
                    <a16:rowId xmlns:a16="http://schemas.microsoft.com/office/drawing/2014/main" val="10004"/>
                  </a:ext>
                </a:extLst>
              </a:tr>
              <a:tr h="712612">
                <a:tc>
                  <a:txBody>
                    <a:bodyPr/>
                    <a:lstStyle/>
                    <a:p>
                      <a:pPr marL="0" marR="0" lvl="0" indent="0" algn="l" rtl="0">
                        <a:lnSpc>
                          <a:spcPct val="100000"/>
                        </a:lnSpc>
                        <a:spcBef>
                          <a:spcPts val="0"/>
                        </a:spcBef>
                        <a:spcAft>
                          <a:spcPts val="0"/>
                        </a:spcAft>
                        <a:buClr>
                          <a:srgbClr val="000000"/>
                        </a:buClr>
                        <a:buSzPct val="25000"/>
                        <a:buFont typeface="Arial"/>
                        <a:buNone/>
                      </a:pPr>
                      <a:r>
                        <a:rPr lang="en" sz="1600" u="none" strike="noStrike" cap="none" dirty="0">
                          <a:latin typeface="Trebuchet MS"/>
                          <a:ea typeface="Trebuchet MS"/>
                          <a:cs typeface="Trebuchet MS"/>
                          <a:sym typeface="Trebuchet MS"/>
                        </a:rPr>
                        <a:t>Gestionnaire</a:t>
                      </a:r>
                    </a:p>
                  </a:txBody>
                  <a:tcPr marL="106870" marR="106870" marT="106880" marB="106880"/>
                </a:tc>
                <a:tc>
                  <a:txBody>
                    <a:bodyPr/>
                    <a:lstStyle/>
                    <a:p>
                      <a:pPr marL="0" marR="0" lvl="0" indent="0" algn="l" rtl="0">
                        <a:lnSpc>
                          <a:spcPct val="100000"/>
                        </a:lnSpc>
                        <a:spcBef>
                          <a:spcPts val="0"/>
                        </a:spcBef>
                        <a:spcAft>
                          <a:spcPts val="0"/>
                        </a:spcAft>
                        <a:buClr>
                          <a:srgbClr val="000000"/>
                        </a:buClr>
                        <a:buSzPct val="25000"/>
                        <a:buFont typeface="Arial"/>
                        <a:buNone/>
                      </a:pPr>
                      <a:r>
                        <a:rPr lang="fr-FR" sz="1600" u="none" strike="noStrike" cap="none" dirty="0">
                          <a:latin typeface="Trebuchet MS"/>
                          <a:ea typeface="Trebuchet MS"/>
                          <a:cs typeface="Trebuchet MS"/>
                          <a:sym typeface="Trebuchet MS"/>
                        </a:rPr>
                        <a:t>P</a:t>
                      </a:r>
                      <a:r>
                        <a:rPr lang="en" sz="1600" u="none" strike="noStrike" cap="none" dirty="0">
                          <a:latin typeface="Trebuchet MS"/>
                          <a:ea typeface="Trebuchet MS"/>
                          <a:cs typeface="Trebuchet MS"/>
                          <a:sym typeface="Trebuchet MS"/>
                        </a:rPr>
                        <a:t>lanification stratégique, perfectionnement du personnel, développement organisationnel</a:t>
                      </a:r>
                    </a:p>
                  </a:txBody>
                  <a:tcPr marL="106870" marR="106870" marT="106880" marB="106880"/>
                </a:tc>
                <a:extLst>
                  <a:ext uri="{0D108BD9-81ED-4DB2-BD59-A6C34878D82A}">
                    <a16:rowId xmlns:a16="http://schemas.microsoft.com/office/drawing/2014/main" val="10005"/>
                  </a:ext>
                </a:extLst>
              </a:tr>
              <a:tr h="712612">
                <a:tc>
                  <a:txBody>
                    <a:bodyPr/>
                    <a:lstStyle/>
                    <a:p>
                      <a:pPr marL="0" marR="0" lvl="0" indent="0" algn="l" rtl="0">
                        <a:lnSpc>
                          <a:spcPct val="100000"/>
                        </a:lnSpc>
                        <a:spcBef>
                          <a:spcPts val="0"/>
                        </a:spcBef>
                        <a:spcAft>
                          <a:spcPts val="0"/>
                        </a:spcAft>
                        <a:buClr>
                          <a:srgbClr val="000000"/>
                        </a:buClr>
                        <a:buSzPct val="25000"/>
                        <a:buFont typeface="Arial"/>
                        <a:buNone/>
                      </a:pPr>
                      <a:r>
                        <a:rPr lang="en" sz="1600" u="none" strike="noStrike" cap="none" dirty="0">
                          <a:latin typeface="Trebuchet MS"/>
                          <a:ea typeface="Trebuchet MS"/>
                          <a:cs typeface="Trebuchet MS"/>
                          <a:sym typeface="Trebuchet MS"/>
                        </a:rPr>
                        <a:t>Communauté</a:t>
                      </a:r>
                      <a:r>
                        <a:rPr lang="en" sz="1600" u="none" strike="noStrike" cap="none" baseline="0" dirty="0">
                          <a:latin typeface="Trebuchet MS"/>
                          <a:ea typeface="Trebuchet MS"/>
                          <a:cs typeface="Trebuchet MS"/>
                          <a:sym typeface="Trebuchet MS"/>
                        </a:rPr>
                        <a:t> desservie</a:t>
                      </a:r>
                      <a:endParaRPr lang="en" sz="1600" u="none" strike="noStrike" cap="none" dirty="0">
                        <a:latin typeface="Trebuchet MS"/>
                        <a:ea typeface="Trebuchet MS"/>
                        <a:cs typeface="Trebuchet MS"/>
                        <a:sym typeface="Trebuchet MS"/>
                      </a:endParaRPr>
                    </a:p>
                  </a:txBody>
                  <a:tcPr marL="106870" marR="106870" marT="106880" marB="106880"/>
                </a:tc>
                <a:tc>
                  <a:txBody>
                    <a:bodyPr/>
                    <a:lstStyle/>
                    <a:p>
                      <a:pPr marL="0" marR="0" lvl="0" indent="0" algn="l" rtl="0">
                        <a:lnSpc>
                          <a:spcPct val="100000"/>
                        </a:lnSpc>
                        <a:spcBef>
                          <a:spcPts val="0"/>
                        </a:spcBef>
                        <a:spcAft>
                          <a:spcPts val="0"/>
                        </a:spcAft>
                        <a:buClr>
                          <a:srgbClr val="000000"/>
                        </a:buClr>
                        <a:buSzPct val="25000"/>
                        <a:buFont typeface="Arial"/>
                        <a:buNone/>
                      </a:pPr>
                      <a:r>
                        <a:rPr lang="fr-FR" sz="1600" u="none" strike="noStrike" cap="none" dirty="0">
                          <a:latin typeface="Trebuchet MS"/>
                          <a:ea typeface="Trebuchet MS"/>
                          <a:cs typeface="Trebuchet MS"/>
                          <a:sym typeface="Trebuchet MS"/>
                        </a:rPr>
                        <a:t>F</a:t>
                      </a:r>
                      <a:r>
                        <a:rPr lang="en" sz="1600" u="none" strike="noStrike" cap="none" dirty="0">
                          <a:latin typeface="Trebuchet MS"/>
                          <a:ea typeface="Trebuchet MS"/>
                          <a:cs typeface="Trebuchet MS"/>
                          <a:sym typeface="Trebuchet MS"/>
                        </a:rPr>
                        <a:t>ournir</a:t>
                      </a:r>
                      <a:r>
                        <a:rPr lang="en" sz="1600" u="none" strike="noStrike" cap="none" baseline="0" dirty="0">
                          <a:latin typeface="Trebuchet MS"/>
                          <a:ea typeface="Trebuchet MS"/>
                          <a:cs typeface="Trebuchet MS"/>
                          <a:sym typeface="Trebuchet MS"/>
                        </a:rPr>
                        <a:t> des données, obtenir de l’aide/des services, obtenir des retours d’informations</a:t>
                      </a:r>
                      <a:endParaRPr lang="en" sz="1600" u="none" strike="noStrike" cap="none" dirty="0">
                        <a:latin typeface="Trebuchet MS"/>
                        <a:ea typeface="Trebuchet MS"/>
                        <a:cs typeface="Trebuchet MS"/>
                        <a:sym typeface="Trebuchet MS"/>
                      </a:endParaRPr>
                    </a:p>
                  </a:txBody>
                  <a:tcPr marL="106870" marR="106870" marT="106880" marB="106880"/>
                </a:tc>
                <a:extLst>
                  <a:ext uri="{0D108BD9-81ED-4DB2-BD59-A6C34878D82A}">
                    <a16:rowId xmlns:a16="http://schemas.microsoft.com/office/drawing/2014/main" val="10006"/>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 BasicTips" id="{36C83A33-FF43-3344-B0E6-0BD6ED621AC7}" vid="{AB284C00-53BF-564F-A8C4-F6ACE84582B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178</TotalTime>
  <Words>1799</Words>
  <Application>Microsoft Macintosh PowerPoint</Application>
  <PresentationFormat>Custom</PresentationFormat>
  <Paragraphs>262</Paragraphs>
  <Slides>19</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Calibri</vt:lpstr>
      <vt:lpstr>Arial</vt:lpstr>
      <vt:lpstr>Merriweather</vt:lpstr>
      <vt:lpstr>Arvo</vt:lpstr>
      <vt:lpstr>Trebuchet MS</vt:lpstr>
      <vt:lpstr>Noto Sans Symbols</vt:lpstr>
      <vt:lpstr>Office Theme</vt:lpstr>
      <vt:lpstr>Principes fondamentaux des données </vt:lpstr>
      <vt:lpstr>PowerPoint Presentation</vt:lpstr>
      <vt:lpstr>PowerPoint Presentation</vt:lpstr>
      <vt:lpstr>PowerPoint Presentation</vt:lpstr>
      <vt:lpstr>PowerPoint Presentation</vt:lpstr>
      <vt:lpstr>Avoir des connaissances des données n’est pas la même chose qu’avoir des aptitudes pour les données</vt:lpstr>
      <vt:lpstr>Qu’est-ce que la littératie des données</vt:lpstr>
      <vt:lpstr>Les avantages potentiels de l’accentuation de la littératie des données: </vt:lpstr>
      <vt:lpstr>Que signifie pour moi la littératie des données?</vt:lpstr>
      <vt:lpstr>PowerPoint Presentation</vt:lpstr>
      <vt:lpstr>Comment pouvons-nous prouver notre « préparation aux données »?</vt:lpstr>
      <vt:lpstr>Équipes données humanitaires : Compétences d’appui</vt:lpstr>
      <vt:lpstr>Équipes données humanitaires : Compétences techniques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creator>Dirk Slater</dc:creator>
  <cp:lastModifiedBy>Dirk Slater</cp:lastModifiedBy>
  <cp:revision>28</cp:revision>
  <dcterms:created xsi:type="dcterms:W3CDTF">2018-05-03T16:30:31Z</dcterms:created>
  <dcterms:modified xsi:type="dcterms:W3CDTF">2018-06-07T13:13:22Z</dcterms:modified>
</cp:coreProperties>
</file>