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3" name="Shape 2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1626052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41" name="Shape 34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8617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Shape 347"/>
          <p:cNvSpPr txBox="1">
            <a:spLocks noGrp="1"/>
          </p:cNvSpPr>
          <p:nvPr>
            <p:ph type="body" idx="1"/>
          </p:nvPr>
        </p:nvSpPr>
        <p:spPr>
          <a:xfrm>
            <a:off x="685800" y="4400555"/>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Arial"/>
              <a:buNone/>
            </a:pPr>
            <a:r>
              <a:rPr lang="en" sz="1200" b="0" i="0" u="none" strike="noStrike" cap="none">
                <a:solidFill>
                  <a:schemeClr val="dk1"/>
                </a:solidFill>
                <a:latin typeface="Calibri"/>
                <a:ea typeface="Calibri"/>
                <a:cs typeface="Calibri"/>
                <a:sym typeface="Calibri"/>
              </a:rPr>
              <a:t>Please get in touch to talk about your input and how we can build data literacy. </a:t>
            </a:r>
            <a:endParaRPr sz="1200" b="0" i="0" u="none" strike="noStrike" cap="none">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100">
              <a:solidFill>
                <a:schemeClr val="dk1"/>
              </a:solidFill>
            </a:endParaRPr>
          </a:p>
          <a:p>
            <a:pPr marL="0" lvl="0" indent="0" rtl="0">
              <a:spcBef>
                <a:spcPts val="0"/>
              </a:spcBef>
              <a:spcAft>
                <a:spcPts val="0"/>
              </a:spcAft>
              <a:buClr>
                <a:schemeClr val="dk1"/>
              </a:buClr>
              <a:buSzPts val="1100"/>
              <a:buFont typeface="Arial"/>
              <a:buNone/>
            </a:pPr>
            <a:r>
              <a:rPr lang="en" sz="1100">
                <a:solidFill>
                  <a:schemeClr val="dk1"/>
                </a:solidFill>
              </a:rPr>
              <a:t>Icon: Clockwise via Noun Project</a:t>
            </a:r>
            <a:endParaRPr sz="1200">
              <a:solidFill>
                <a:schemeClr val="dk1"/>
              </a:solidFill>
              <a:latin typeface="Calibri"/>
              <a:ea typeface="Calibri"/>
              <a:cs typeface="Calibri"/>
              <a:sym typeface="Calibri"/>
            </a:endParaRPr>
          </a:p>
        </p:txBody>
      </p:sp>
      <p:sp>
        <p:nvSpPr>
          <p:cNvPr id="348" name="Shape 348"/>
          <p:cNvSpPr txBox="1">
            <a:spLocks noGrp="1"/>
          </p:cNvSpPr>
          <p:nvPr>
            <p:ph type="sldNum" idx="12"/>
          </p:nvPr>
        </p:nvSpPr>
        <p:spPr>
          <a:xfrm>
            <a:off x="3884612" y="8685225"/>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Font typeface="Arial"/>
              <a:buNone/>
            </a:pPr>
            <a:fld id="{00000000-1234-1234-1234-123412341234}" type="slidenum">
              <a:rPr lang="en"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07473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0" name="Shape 2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3048605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03933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Shape 28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2806657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2" name="Shape 2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rtl="0">
              <a:spcBef>
                <a:spcPts val="0"/>
              </a:spcBef>
              <a:spcAft>
                <a:spcPts val="0"/>
              </a:spcAft>
              <a:buNone/>
            </a:pPr>
            <a:endParaRPr/>
          </a:p>
          <a:p>
            <a:pPr marL="0" lvl="0" indent="0" rtl="0">
              <a:spcBef>
                <a:spcPts val="0"/>
              </a:spcBef>
              <a:spcAft>
                <a:spcPts val="0"/>
              </a:spcAft>
              <a:buNone/>
            </a:pPr>
            <a:r>
              <a:rPr lang="en"/>
              <a:t>Video on data analysis https://www.youtube.com/watch?v=zudjklgBFus</a:t>
            </a:r>
            <a:endParaRPr/>
          </a:p>
          <a:p>
            <a:pPr marL="0" lvl="0" indent="0" rtl="0">
              <a:spcBef>
                <a:spcPts val="0"/>
              </a:spcBef>
              <a:spcAft>
                <a:spcPts val="0"/>
              </a:spcAft>
              <a:buNone/>
            </a:pPr>
            <a:endParaRPr/>
          </a:p>
          <a:p>
            <a:pPr marL="0" lvl="0" indent="0" rtl="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924042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The disaster information lifecycle - chart via the American Red Cross IM team. </a:t>
            </a:r>
            <a:endParaRPr/>
          </a:p>
        </p:txBody>
      </p:sp>
      <p:sp>
        <p:nvSpPr>
          <p:cNvPr id="298" name="Shape 298"/>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986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Shape 30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609727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8" name="Shape 31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132284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615291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226"/>
        <p:cNvGrpSpPr/>
        <p:nvPr/>
      </p:nvGrpSpPr>
      <p:grpSpPr>
        <a:xfrm>
          <a:off x="0" y="0"/>
          <a:ext cx="0" cy="0"/>
          <a:chOff x="0" y="0"/>
          <a:chExt cx="0" cy="0"/>
        </a:xfrm>
      </p:grpSpPr>
      <p:sp>
        <p:nvSpPr>
          <p:cNvPr id="227" name="Shape 227"/>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228" name="Shape 228"/>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66180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58"/>
        <p:cNvGrpSpPr/>
        <p:nvPr/>
      </p:nvGrpSpPr>
      <p:grpSpPr>
        <a:xfrm>
          <a:off x="0" y="0"/>
          <a:ext cx="0" cy="0"/>
          <a:chOff x="0" y="0"/>
          <a:chExt cx="0" cy="0"/>
        </a:xfrm>
      </p:grpSpPr>
      <p:cxnSp>
        <p:nvCxnSpPr>
          <p:cNvPr id="59" name="Shape 59"/>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60" name="Shape 60"/>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61" name="Shape 61"/>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1"/>
          </p:nvPr>
        </p:nvSpPr>
        <p:spPr>
          <a:xfrm>
            <a:off x="2137727" y="2463917"/>
            <a:ext cx="8016479" cy="462152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866321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59"/>
        <p:cNvGrpSpPr/>
        <p:nvPr/>
      </p:nvGrpSpPr>
      <p:grpSpPr>
        <a:xfrm>
          <a:off x="0" y="0"/>
          <a:ext cx="0" cy="0"/>
          <a:chOff x="0" y="0"/>
          <a:chExt cx="0" cy="0"/>
        </a:xfrm>
      </p:grpSpPr>
      <p:sp>
        <p:nvSpPr>
          <p:cNvPr id="160" name="Shape 160"/>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body" idx="1"/>
          </p:nvPr>
        </p:nvSpPr>
        <p:spPr>
          <a:xfrm>
            <a:off x="4628668" y="2431475"/>
            <a:ext cx="5522463"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62" name="Shape 162"/>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63" name="Shape 163"/>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64" name="Shape 164"/>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796265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2137727" y="2463914"/>
            <a:ext cx="8016479" cy="462152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583289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Tree>
    <p:extLst>
      <p:ext uri="{BB962C8B-B14F-4D97-AF65-F5344CB8AC3E}">
        <p14:creationId xmlns:p14="http://schemas.microsoft.com/office/powerpoint/2010/main" val="81136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6</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64" r:id="rId3"/>
    <p:sldLayoutId id="2147483650" r:id="rId4"/>
    <p:sldLayoutId id="2147483649" r:id="rId5"/>
    <p:sldLayoutId id="2147483660" r:id="rId6"/>
    <p:sldLayoutId id="2147483652" r:id="rId7"/>
    <p:sldLayoutId id="2147483653" r:id="rId8"/>
    <p:sldLayoutId id="2147483654" r:id="rId9"/>
    <p:sldLayoutId id="2147483655" r:id="rId10"/>
    <p:sldLayoutId id="2147483657" r:id="rId11"/>
    <p:sldLayoutId id="2147483658" r:id="rId12"/>
    <p:sldLayoutId id="2147483659" r:id="rId13"/>
    <p:sldLayoutId id="2147483665" r:id="rId14"/>
    <p:sldLayoutId id="2147483666" r:id="rId15"/>
    <p:sldLayoutId id="2147483667" r:id="rId16"/>
    <p:sldLayoutId id="2147483668" r:id="rId17"/>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B55A3-6484-ED4E-8126-4933A477C99E}"/>
              </a:ext>
            </a:extLst>
          </p:cNvPr>
          <p:cNvSpPr>
            <a:spLocks noGrp="1"/>
          </p:cNvSpPr>
          <p:nvPr>
            <p:ph type="title"/>
          </p:nvPr>
        </p:nvSpPr>
        <p:spPr/>
        <p:txBody>
          <a:bodyPr/>
          <a:lstStyle/>
          <a:p>
            <a:r>
              <a:rPr lang="en" sz="4800" dirty="0">
                <a:latin typeface="Arial" panose="020B0604020202020204" pitchFamily="34" charset="0"/>
                <a:ea typeface="Arvo"/>
                <a:cs typeface="Arial" panose="020B0604020202020204" pitchFamily="34" charset="0"/>
                <a:sym typeface="Arvo"/>
              </a:rPr>
              <a:t>What is Data Literacy at IFRC?</a:t>
            </a:r>
            <a:endParaRPr lang="en-US" dirty="0"/>
          </a:p>
        </p:txBody>
      </p:sp>
      <p:sp>
        <p:nvSpPr>
          <p:cNvPr id="3" name="Text Placeholder 2">
            <a:extLst>
              <a:ext uri="{FF2B5EF4-FFF2-40B4-BE49-F238E27FC236}">
                <a16:creationId xmlns:a16="http://schemas.microsoft.com/office/drawing/2014/main" id="{6BB1BC5F-15B5-0546-B940-1FD80D467088}"/>
              </a:ext>
            </a:extLst>
          </p:cNvPr>
          <p:cNvSpPr>
            <a:spLocks noGrp="1"/>
          </p:cNvSpPr>
          <p:nvPr>
            <p:ph type="body" idx="1"/>
          </p:nvPr>
        </p:nvSpPr>
        <p:spPr>
          <a:xfrm>
            <a:off x="844329" y="3205459"/>
            <a:ext cx="9085342" cy="475001"/>
          </a:xfrm>
        </p:spPr>
        <p:txBody>
          <a:bodyPr/>
          <a:lstStyle/>
          <a:p>
            <a:r>
              <a:rPr lang="en-US" b="1" dirty="0">
                <a:solidFill>
                  <a:schemeClr val="tx1"/>
                </a:solidFill>
              </a:rPr>
              <a:t>By Heather </a:t>
            </a:r>
            <a:r>
              <a:rPr lang="en-US" b="1" dirty="0" err="1">
                <a:solidFill>
                  <a:schemeClr val="tx1"/>
                </a:solidFill>
              </a:rPr>
              <a:t>Leson</a:t>
            </a:r>
            <a:r>
              <a:rPr lang="en-US" b="1" dirty="0">
                <a:solidFill>
                  <a:schemeClr val="tx1"/>
                </a:solidFill>
              </a:rPr>
              <a:t>, Data Literacy Lead</a:t>
            </a:r>
          </a:p>
        </p:txBody>
      </p:sp>
    </p:spTree>
    <p:extLst>
      <p:ext uri="{BB962C8B-B14F-4D97-AF65-F5344CB8AC3E}">
        <p14:creationId xmlns:p14="http://schemas.microsoft.com/office/powerpoint/2010/main" val="3361785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descr="Summary Data Literacy Program(1).png"/>
          <p:cNvPicPr preferRelativeResize="0"/>
          <p:nvPr/>
        </p:nvPicPr>
        <p:blipFill>
          <a:blip r:embed="rId3">
            <a:alphaModFix/>
          </a:blip>
          <a:stretch>
            <a:fillRect/>
          </a:stretch>
        </p:blipFill>
        <p:spPr>
          <a:xfrm>
            <a:off x="3627660" y="1069100"/>
            <a:ext cx="6740744" cy="5055565"/>
          </a:xfrm>
          <a:prstGeom prst="rect">
            <a:avLst/>
          </a:prstGeom>
          <a:noFill/>
          <a:ln>
            <a:noFill/>
          </a:ln>
        </p:spPr>
      </p:pic>
      <p:sp>
        <p:nvSpPr>
          <p:cNvPr id="337" name="Shape 337"/>
          <p:cNvSpPr txBox="1"/>
          <p:nvPr/>
        </p:nvSpPr>
        <p:spPr>
          <a:xfrm>
            <a:off x="222293" y="1934599"/>
            <a:ext cx="2528732" cy="2367772"/>
          </a:xfrm>
          <a:prstGeom prst="rect">
            <a:avLst/>
          </a:prstGeom>
          <a:noFill/>
          <a:ln>
            <a:noFill/>
          </a:ln>
        </p:spPr>
        <p:txBody>
          <a:bodyPr spcFirstLastPara="1" wrap="square" lIns="106869" tIns="106869" rIns="106869" bIns="106869" anchor="t"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About the Data Literacy Program</a:t>
            </a:r>
            <a:endParaRPr sz="3507"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4349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p:nvPr/>
        </p:nvSpPr>
        <p:spPr>
          <a:xfrm>
            <a:off x="417916" y="2766046"/>
            <a:ext cx="2398281" cy="1184938"/>
          </a:xfrm>
          <a:prstGeom prst="rect">
            <a:avLst/>
          </a:prstGeom>
          <a:noFill/>
          <a:ln>
            <a:noFill/>
          </a:ln>
        </p:spPr>
        <p:txBody>
          <a:bodyPr spcFirstLastPara="1" wrap="square" lIns="106869" tIns="106869" rIns="106869" bIns="106869" anchor="ctr" anchorCtr="0">
            <a:noAutofit/>
          </a:bodyPr>
          <a:lstStyle/>
          <a:p>
            <a:r>
              <a:rPr lang="en" sz="4208">
                <a:solidFill>
                  <a:srgbClr val="EE3224"/>
                </a:solidFill>
                <a:latin typeface="Arial" panose="020B0604020202020204" pitchFamily="34" charset="0"/>
                <a:ea typeface="Arvo"/>
                <a:cs typeface="Arial" panose="020B0604020202020204" pitchFamily="34" charset="0"/>
                <a:sym typeface="Arvo"/>
              </a:rPr>
              <a:t>Data Literacy Menu</a:t>
            </a:r>
            <a:endParaRPr sz="3507">
              <a:latin typeface="Arial" panose="020B0604020202020204" pitchFamily="34" charset="0"/>
              <a:cs typeface="Arial" panose="020B0604020202020204" pitchFamily="34" charset="0"/>
            </a:endParaRPr>
          </a:p>
        </p:txBody>
      </p:sp>
      <p:pic>
        <p:nvPicPr>
          <p:cNvPr id="344" name="Shape 344" descr="Data Literacy Activity Menu.png"/>
          <p:cNvPicPr preferRelativeResize="0"/>
          <p:nvPr/>
        </p:nvPicPr>
        <p:blipFill>
          <a:blip r:embed="rId3">
            <a:alphaModFix/>
          </a:blip>
          <a:stretch>
            <a:fillRect/>
          </a:stretch>
        </p:blipFill>
        <p:spPr>
          <a:xfrm>
            <a:off x="3583069" y="1231279"/>
            <a:ext cx="6689341" cy="5017021"/>
          </a:xfrm>
          <a:prstGeom prst="rect">
            <a:avLst/>
          </a:prstGeom>
          <a:noFill/>
          <a:ln>
            <a:noFill/>
          </a:ln>
        </p:spPr>
      </p:pic>
    </p:spTree>
    <p:extLst>
      <p:ext uri="{BB962C8B-B14F-4D97-AF65-F5344CB8AC3E}">
        <p14:creationId xmlns:p14="http://schemas.microsoft.com/office/powerpoint/2010/main" val="1760944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Shape 350"/>
          <p:cNvSpPr/>
          <p:nvPr/>
        </p:nvSpPr>
        <p:spPr>
          <a:xfrm>
            <a:off x="4885926" y="4482750"/>
            <a:ext cx="5467406" cy="2013588"/>
          </a:xfrm>
          <a:prstGeom prst="rect">
            <a:avLst/>
          </a:prstGeom>
          <a:noFill/>
          <a:ln>
            <a:noFill/>
          </a:ln>
        </p:spPr>
        <p:txBody>
          <a:bodyPr spcFirstLastPara="1" wrap="square" lIns="106869" tIns="53420" rIns="106869" bIns="53420" anchor="t" anchorCtr="0">
            <a:noAutofit/>
          </a:bodyPr>
          <a:lstStyle/>
          <a:p>
            <a:pPr>
              <a:buClr>
                <a:srgbClr val="F72431"/>
              </a:buClr>
            </a:pPr>
            <a:r>
              <a:rPr lang="en" sz="1870" dirty="0" err="1">
                <a:latin typeface="Arial" panose="020B0604020202020204" pitchFamily="34" charset="0"/>
                <a:ea typeface="Trebuchet MS"/>
                <a:cs typeface="Arial" panose="020B0604020202020204" pitchFamily="34" charset="0"/>
                <a:sym typeface="Trebuchet MS"/>
              </a:rPr>
              <a:t>heather.leson@ifrc.org</a:t>
            </a:r>
            <a:endParaRPr sz="2455" dirty="0">
              <a:latin typeface="Arial" panose="020B0604020202020204" pitchFamily="34" charset="0"/>
              <a:ea typeface="Trebuchet MS"/>
              <a:cs typeface="Arial" panose="020B0604020202020204" pitchFamily="34" charset="0"/>
              <a:sym typeface="Trebuchet MS"/>
            </a:endParaRPr>
          </a:p>
          <a:p>
            <a:pPr>
              <a:buClr>
                <a:srgbClr val="F72431"/>
              </a:buClr>
            </a:pPr>
            <a:r>
              <a:rPr lang="en" sz="1870" dirty="0">
                <a:solidFill>
                  <a:srgbClr val="000000"/>
                </a:solidFill>
                <a:latin typeface="Arial" panose="020B0604020202020204" pitchFamily="34" charset="0"/>
                <a:ea typeface="Trebuchet MS"/>
                <a:cs typeface="Arial" panose="020B0604020202020204" pitchFamily="34" charset="0"/>
                <a:sym typeface="Trebuchet MS"/>
              </a:rPr>
              <a:t>@</a:t>
            </a:r>
            <a:r>
              <a:rPr lang="en" sz="187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sz="187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 sz="1870" dirty="0">
                <a:solidFill>
                  <a:srgbClr val="000000"/>
                </a:solidFill>
                <a:latin typeface="Arial" panose="020B0604020202020204" pitchFamily="34" charset="0"/>
                <a:ea typeface="Trebuchet MS"/>
                <a:cs typeface="Arial" panose="020B0604020202020204" pitchFamily="34" charset="0"/>
                <a:sym typeface="Trebuchet MS"/>
              </a:rPr>
              <a:t>skype: </a:t>
            </a:r>
            <a:r>
              <a:rPr lang="en" sz="187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sz="2455" dirty="0">
              <a:latin typeface="Arial" panose="020B0604020202020204" pitchFamily="34" charset="0"/>
              <a:ea typeface="Trebuchet MS"/>
              <a:cs typeface="Arial" panose="020B0604020202020204" pitchFamily="34" charset="0"/>
              <a:sym typeface="Trebuchet MS"/>
            </a:endParaRPr>
          </a:p>
        </p:txBody>
      </p:sp>
      <p:sp>
        <p:nvSpPr>
          <p:cNvPr id="351" name="Shape 351"/>
          <p:cNvSpPr/>
          <p:nvPr/>
        </p:nvSpPr>
        <p:spPr>
          <a:xfrm>
            <a:off x="2229958" y="5044004"/>
            <a:ext cx="841625" cy="296673"/>
          </a:xfrm>
          <a:prstGeom prst="rect">
            <a:avLst/>
          </a:prstGeom>
          <a:noFill/>
          <a:ln>
            <a:noFill/>
          </a:ln>
        </p:spPr>
        <p:txBody>
          <a:bodyPr spcFirstLastPara="1" wrap="square" lIns="106869" tIns="53420" rIns="106869" bIns="53420" anchor="t" anchorCtr="0">
            <a:noAutofit/>
          </a:bodyPr>
          <a:lstStyle/>
          <a:p>
            <a:pPr>
              <a:buClr>
                <a:srgbClr val="000000"/>
              </a:buClr>
            </a:pPr>
            <a:endParaRPr sz="1870" i="1">
              <a:solidFill>
                <a:schemeClr val="dk1"/>
              </a:solidFill>
              <a:latin typeface="Arial"/>
              <a:ea typeface="Arial"/>
              <a:cs typeface="Arial"/>
              <a:sym typeface="Arial"/>
            </a:endParaRPr>
          </a:p>
        </p:txBody>
      </p:sp>
      <p:sp>
        <p:nvSpPr>
          <p:cNvPr id="352" name="Shape 352"/>
          <p:cNvSpPr txBox="1"/>
          <p:nvPr/>
        </p:nvSpPr>
        <p:spPr>
          <a:xfrm>
            <a:off x="1696605" y="2379827"/>
            <a:ext cx="3901633" cy="1417086"/>
          </a:xfrm>
          <a:prstGeom prst="rect">
            <a:avLst/>
          </a:prstGeom>
          <a:noFill/>
          <a:ln>
            <a:noFill/>
          </a:ln>
        </p:spPr>
        <p:txBody>
          <a:bodyPr spcFirstLastPara="1" wrap="square" lIns="106869" tIns="106869" rIns="106869" bIns="106869" anchor="ctr"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THANK YOU</a:t>
            </a:r>
            <a:endParaRPr sz="4208" dirty="0">
              <a:solidFill>
                <a:srgbClr val="EE3224"/>
              </a:solidFill>
              <a:latin typeface="Arial" panose="020B0604020202020204" pitchFamily="34" charset="0"/>
              <a:ea typeface="Arvo"/>
              <a:cs typeface="Arial" panose="020B0604020202020204" pitchFamily="34" charset="0"/>
              <a:sym typeface="Arvo"/>
            </a:endParaRPr>
          </a:p>
        </p:txBody>
      </p:sp>
      <p:sp>
        <p:nvSpPr>
          <p:cNvPr id="353" name="Shape 353"/>
          <p:cNvSpPr txBox="1"/>
          <p:nvPr/>
        </p:nvSpPr>
        <p:spPr>
          <a:xfrm>
            <a:off x="4880940" y="3733032"/>
            <a:ext cx="3002497" cy="916670"/>
          </a:xfrm>
          <a:prstGeom prst="rect">
            <a:avLst/>
          </a:prstGeom>
          <a:noFill/>
          <a:ln>
            <a:noFill/>
          </a:ln>
        </p:spPr>
        <p:txBody>
          <a:bodyPr spcFirstLastPara="1" wrap="square" lIns="106869" tIns="106869" rIns="106869" bIns="106869" anchor="ctr" anchorCtr="0">
            <a:noAutofit/>
          </a:bodyPr>
          <a:lstStyle/>
          <a:p>
            <a:r>
              <a:rPr lang="en" sz="2338" dirty="0">
                <a:solidFill>
                  <a:srgbClr val="EE3224"/>
                </a:solidFill>
                <a:latin typeface="Arial" panose="020B0604020202020204" pitchFamily="34" charset="0"/>
                <a:ea typeface="Arvo"/>
                <a:cs typeface="Arial" panose="020B0604020202020204" pitchFamily="34" charset="0"/>
                <a:sym typeface="Arvo"/>
              </a:rPr>
              <a:t>Heather </a:t>
            </a:r>
            <a:r>
              <a:rPr lang="en" sz="2338" dirty="0" err="1">
                <a:solidFill>
                  <a:srgbClr val="EE3224"/>
                </a:solidFill>
                <a:latin typeface="Arial" panose="020B0604020202020204" pitchFamily="34" charset="0"/>
                <a:ea typeface="Arvo"/>
                <a:cs typeface="Arial" panose="020B0604020202020204" pitchFamily="34" charset="0"/>
                <a:sym typeface="Arvo"/>
              </a:rPr>
              <a:t>Leson</a:t>
            </a:r>
            <a:endParaRPr sz="2338" dirty="0">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1790941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idx="4294967295"/>
          </p:nvPr>
        </p:nvSpPr>
        <p:spPr>
          <a:xfrm>
            <a:off x="359481" y="831889"/>
            <a:ext cx="9679740" cy="1002235"/>
          </a:xfrm>
          <a:prstGeom prst="rect">
            <a:avLst/>
          </a:prstGeom>
        </p:spPr>
        <p:txBody>
          <a:bodyPr spcFirstLastPara="1" vert="horz" wrap="square" lIns="106869" tIns="106869" rIns="106869" bIns="106869" rtlCol="0" anchor="t" anchorCtr="0">
            <a:noAutofit/>
          </a:bodyPr>
          <a:lstStyle/>
          <a:p>
            <a:pPr>
              <a:lnSpc>
                <a:spcPct val="115000"/>
              </a:lnSpc>
              <a:spcBef>
                <a:spcPts val="1636"/>
              </a:spcBef>
              <a:spcAft>
                <a:spcPts val="468"/>
              </a:spcAft>
              <a:buClr>
                <a:schemeClr val="dk1"/>
              </a:buClr>
              <a:buSzPts val="1100"/>
            </a:pPr>
            <a:r>
              <a:rPr lang="en" sz="2805" b="0" dirty="0">
                <a:solidFill>
                  <a:srgbClr val="EE3224"/>
                </a:solidFill>
                <a:latin typeface="Arial" panose="020B0604020202020204" pitchFamily="34" charset="0"/>
                <a:ea typeface="Arvo"/>
                <a:cs typeface="Arial" panose="020B0604020202020204" pitchFamily="34" charset="0"/>
                <a:sym typeface="Arvo"/>
              </a:rPr>
              <a:t>Data-literate is not the same as data-skilled</a:t>
            </a:r>
            <a:endParaRPr sz="2805" b="0" dirty="0">
              <a:solidFill>
                <a:srgbClr val="EE3224"/>
              </a:solidFill>
              <a:latin typeface="Arial" panose="020B0604020202020204" pitchFamily="34" charset="0"/>
              <a:ea typeface="Arvo"/>
              <a:cs typeface="Arial" panose="020B0604020202020204" pitchFamily="34" charset="0"/>
              <a:sym typeface="Arvo"/>
            </a:endParaRPr>
          </a:p>
        </p:txBody>
      </p:sp>
      <p:sp>
        <p:nvSpPr>
          <p:cNvPr id="266" name="Shape 266"/>
          <p:cNvSpPr txBox="1">
            <a:spLocks noGrp="1"/>
          </p:cNvSpPr>
          <p:nvPr>
            <p:ph type="body" idx="1"/>
          </p:nvPr>
        </p:nvSpPr>
        <p:spPr>
          <a:xfrm>
            <a:off x="4525805" y="1873846"/>
            <a:ext cx="5522463"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104" b="1" dirty="0">
                <a:latin typeface="Arial" panose="020B0604020202020204" pitchFamily="34" charset="0"/>
                <a:ea typeface="Trebuchet MS"/>
                <a:cs typeface="Arial" panose="020B0604020202020204" pitchFamily="34" charset="0"/>
                <a:sym typeface="Trebuchet MS"/>
              </a:rPr>
              <a:t>“</a:t>
            </a:r>
            <a:r>
              <a:rPr lang="en" sz="2104" i="1" dirty="0">
                <a:latin typeface="Arial" panose="020B0604020202020204" pitchFamily="34" charset="0"/>
                <a:ea typeface="Trebuchet MS"/>
                <a:cs typeface="Arial" panose="020B0604020202020204" pitchFamily="34" charset="0"/>
                <a:sym typeface="Trebuchet MS"/>
              </a:rPr>
              <a:t>A data-literate </a:t>
            </a:r>
            <a:r>
              <a:rPr lang="en" sz="2104" i="1" dirty="0" err="1">
                <a:latin typeface="Arial" panose="020B0604020202020204" pitchFamily="34" charset="0"/>
                <a:ea typeface="Trebuchet MS"/>
                <a:cs typeface="Arial" panose="020B0604020202020204" pitchFamily="34" charset="0"/>
                <a:sym typeface="Trebuchet MS"/>
              </a:rPr>
              <a:t>organisation</a:t>
            </a:r>
            <a:r>
              <a:rPr lang="en" sz="2104" i="1" dirty="0">
                <a:latin typeface="Arial" panose="020B0604020202020204" pitchFamily="34" charset="0"/>
                <a:ea typeface="Trebuchet MS"/>
                <a:cs typeface="Arial" panose="020B0604020202020204" pitchFamily="34" charset="0"/>
                <a:sym typeface="Trebuchet MS"/>
              </a:rPr>
              <a:t> is one that shares a culture of data and a strong vision of the future. Most people invested in this vision will have no analytic interaction with data and may never need to.</a:t>
            </a:r>
            <a:r>
              <a:rPr lang="en" sz="2104" dirty="0">
                <a:latin typeface="Arial" panose="020B0604020202020204" pitchFamily="34" charset="0"/>
                <a:ea typeface="Trebuchet MS"/>
                <a:cs typeface="Arial" panose="020B0604020202020204" pitchFamily="34" charset="0"/>
                <a:sym typeface="Trebuchet MS"/>
              </a:rPr>
              <a:t>”*</a:t>
            </a:r>
            <a:endParaRPr sz="2104" dirty="0">
              <a:latin typeface="Arial" panose="020B0604020202020204" pitchFamily="34" charset="0"/>
              <a:ea typeface="Trebuchet MS"/>
              <a:cs typeface="Arial" panose="020B0604020202020204" pitchFamily="34" charset="0"/>
              <a:sym typeface="Trebuchet MS"/>
            </a:endParaRPr>
          </a:p>
          <a:p>
            <a:pPr marL="0" indent="0">
              <a:lnSpc>
                <a:spcPct val="115000"/>
              </a:lnSpc>
              <a:spcBef>
                <a:spcPts val="468"/>
              </a:spcBef>
              <a:buClr>
                <a:schemeClr val="dk1"/>
              </a:buClr>
              <a:buSzPts val="1100"/>
              <a:buNone/>
            </a:pPr>
            <a:endParaRPr sz="2104" dirty="0">
              <a:latin typeface="Arial" panose="020B0604020202020204" pitchFamily="34" charset="0"/>
              <a:cs typeface="Arial" panose="020B0604020202020204" pitchFamily="34" charset="0"/>
            </a:endParaRPr>
          </a:p>
          <a:p>
            <a:pPr marL="0" indent="0">
              <a:buNone/>
            </a:pPr>
            <a:endParaRPr dirty="0"/>
          </a:p>
          <a:p>
            <a:pPr marL="0" indent="0">
              <a:spcBef>
                <a:spcPts val="0"/>
              </a:spcBef>
              <a:buNone/>
            </a:pPr>
            <a:r>
              <a:rPr lang="en" sz="1052" dirty="0"/>
              <a:t>*Source: Open Data Institute</a:t>
            </a:r>
            <a:endParaRPr dirty="0">
              <a:solidFill>
                <a:srgbClr val="FF0000"/>
              </a:solidFill>
            </a:endParaRPr>
          </a:p>
        </p:txBody>
      </p:sp>
      <p:pic>
        <p:nvPicPr>
          <p:cNvPr id="267" name="Shape 267" descr="Education by Tuktuk Design (Noun Project).png"/>
          <p:cNvPicPr preferRelativeResize="0"/>
          <p:nvPr/>
        </p:nvPicPr>
        <p:blipFill>
          <a:blip r:embed="rId3">
            <a:alphaModFix/>
          </a:blip>
          <a:stretch>
            <a:fillRect/>
          </a:stretch>
        </p:blipFill>
        <p:spPr>
          <a:xfrm>
            <a:off x="611224" y="2321894"/>
            <a:ext cx="3290783" cy="3350720"/>
          </a:xfrm>
          <a:prstGeom prst="rect">
            <a:avLst/>
          </a:prstGeom>
          <a:noFill/>
          <a:ln>
            <a:noFill/>
          </a:ln>
        </p:spPr>
      </p:pic>
    </p:spTree>
    <p:extLst>
      <p:ext uri="{BB962C8B-B14F-4D97-AF65-F5344CB8AC3E}">
        <p14:creationId xmlns:p14="http://schemas.microsoft.com/office/powerpoint/2010/main" val="3270432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Shape 272"/>
          <p:cNvSpPr txBox="1">
            <a:spLocks noGrp="1"/>
          </p:cNvSpPr>
          <p:nvPr>
            <p:ph type="title" idx="4294967295"/>
          </p:nvPr>
        </p:nvSpPr>
        <p:spPr>
          <a:xfrm>
            <a:off x="610941" y="811477"/>
            <a:ext cx="9679740" cy="1002235"/>
          </a:xfrm>
          <a:prstGeom prst="rect">
            <a:avLst/>
          </a:prstGeom>
        </p:spPr>
        <p:txBody>
          <a:bodyPr spcFirstLastPara="1" vert="horz" wrap="square" lIns="106869" tIns="106869" rIns="106869" bIns="106869" rtlCol="0" anchor="t" anchorCtr="0">
            <a:noAutofit/>
          </a:bodyPr>
          <a:lstStyle/>
          <a:p>
            <a:pPr>
              <a:spcBef>
                <a:spcPts val="0"/>
              </a:spcBef>
            </a:pPr>
            <a:r>
              <a:rPr lang="en" sz="3507" dirty="0">
                <a:solidFill>
                  <a:srgbClr val="EE3224"/>
                </a:solidFill>
                <a:latin typeface="Arial" panose="020B0604020202020204" pitchFamily="34" charset="0"/>
                <a:ea typeface="Arvo"/>
                <a:cs typeface="Arial" panose="020B0604020202020204" pitchFamily="34" charset="0"/>
                <a:sym typeface="Arvo"/>
              </a:rPr>
              <a:t>What is Data Literacy?</a:t>
            </a:r>
            <a:endParaRPr sz="3507" dirty="0">
              <a:solidFill>
                <a:srgbClr val="EE3224"/>
              </a:solidFill>
              <a:latin typeface="Arial" panose="020B0604020202020204" pitchFamily="34" charset="0"/>
              <a:ea typeface="Arvo"/>
              <a:cs typeface="Arial" panose="020B0604020202020204" pitchFamily="34" charset="0"/>
              <a:sym typeface="Arvo"/>
            </a:endParaRPr>
          </a:p>
        </p:txBody>
      </p:sp>
      <p:sp>
        <p:nvSpPr>
          <p:cNvPr id="273" name="Shape 273"/>
          <p:cNvSpPr txBox="1">
            <a:spLocks noGrp="1"/>
          </p:cNvSpPr>
          <p:nvPr>
            <p:ph type="body" idx="1"/>
          </p:nvPr>
        </p:nvSpPr>
        <p:spPr>
          <a:xfrm>
            <a:off x="4777265" y="1702396"/>
            <a:ext cx="5522463"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endParaRPr sz="2104">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2104">
                <a:latin typeface="Arial" panose="020B0604020202020204" pitchFamily="34" charset="0"/>
                <a:ea typeface="Trebuchet MS"/>
                <a:cs typeface="Arial" panose="020B0604020202020204" pitchFamily="34" charset="0"/>
                <a:sym typeface="Trebuchet MS"/>
              </a:rPr>
              <a:t>“</a:t>
            </a:r>
            <a:r>
              <a:rPr lang="en" sz="2104" i="1">
                <a:latin typeface="Arial" panose="020B0604020202020204" pitchFamily="34" charset="0"/>
                <a:ea typeface="Trebuchet MS"/>
                <a:cs typeface="Arial" panose="020B0604020202020204" pitchFamily="34" charset="0"/>
                <a:sym typeface="Trebuchet MS"/>
              </a:rPr>
              <a:t>Data Literacy includes the skills, knowledge, attitudes, and social structures required for different populations to use data.</a:t>
            </a:r>
            <a:r>
              <a:rPr lang="en" sz="2104">
                <a:latin typeface="Arial" panose="020B0604020202020204" pitchFamily="34" charset="0"/>
                <a:ea typeface="Trebuchet MS"/>
                <a:cs typeface="Arial" panose="020B0604020202020204" pitchFamily="34" charset="0"/>
                <a:sym typeface="Trebuchet MS"/>
              </a:rPr>
              <a:t>”*</a:t>
            </a:r>
            <a:endParaRPr sz="2104">
              <a:latin typeface="Arial" panose="020B0604020202020204" pitchFamily="34" charset="0"/>
              <a:ea typeface="Trebuchet MS"/>
              <a:cs typeface="Arial" panose="020B0604020202020204" pitchFamily="34" charset="0"/>
              <a:sym typeface="Trebuchet MS"/>
            </a:endParaRPr>
          </a:p>
          <a:p>
            <a:pPr marL="0" indent="0">
              <a:lnSpc>
                <a:spcPct val="115000"/>
              </a:lnSpc>
              <a:spcBef>
                <a:spcPts val="0"/>
              </a:spcBef>
              <a:buClr>
                <a:schemeClr val="dk1"/>
              </a:buClr>
              <a:buSzPts val="1100"/>
              <a:buNone/>
            </a:pPr>
            <a:endParaRPr sz="2104">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1636">
                <a:latin typeface="Arial" panose="020B0604020202020204" pitchFamily="34" charset="0"/>
                <a:ea typeface="Trebuchet MS"/>
                <a:cs typeface="Arial" panose="020B0604020202020204" pitchFamily="34" charset="0"/>
                <a:sym typeface="Trebuchet MS"/>
              </a:rPr>
              <a:t>Humanitarian Information Managers (IMs) are often very data-skilled.  How can we build an ecosystem of data ready colleagues?</a:t>
            </a:r>
            <a:endParaRPr sz="1636">
              <a:latin typeface="Arial" panose="020B0604020202020204" pitchFamily="34" charset="0"/>
              <a:ea typeface="Trebuchet MS"/>
              <a:cs typeface="Arial" panose="020B0604020202020204" pitchFamily="34" charset="0"/>
              <a:sym typeface="Trebuchet MS"/>
            </a:endParaRPr>
          </a:p>
          <a:p>
            <a:pPr marL="0" indent="0">
              <a:buNone/>
            </a:pPr>
            <a:endParaRPr>
              <a:latin typeface="Arial" panose="020B0604020202020204" pitchFamily="34" charset="0"/>
              <a:cs typeface="Arial" panose="020B0604020202020204" pitchFamily="34" charset="0"/>
            </a:endParaRPr>
          </a:p>
          <a:p>
            <a:pPr marL="0" indent="0">
              <a:spcBef>
                <a:spcPts val="0"/>
              </a:spcBef>
              <a:buClr>
                <a:schemeClr val="dk1"/>
              </a:buClr>
              <a:buSzPts val="1100"/>
              <a:buNone/>
            </a:pPr>
            <a:r>
              <a:rPr lang="en" sz="1052">
                <a:latin typeface="Arial" panose="020B0604020202020204" pitchFamily="34" charset="0"/>
                <a:ea typeface="Trebuchet MS"/>
                <a:cs typeface="Arial" panose="020B0604020202020204" pitchFamily="34" charset="0"/>
                <a:sym typeface="Trebuchet MS"/>
              </a:rPr>
              <a:t>*Source: School of Data</a:t>
            </a:r>
            <a:endParaRPr>
              <a:solidFill>
                <a:srgbClr val="FF0000"/>
              </a:solidFill>
              <a:latin typeface="Arial" panose="020B0604020202020204" pitchFamily="34" charset="0"/>
              <a:ea typeface="Trebuchet MS"/>
              <a:cs typeface="Arial" panose="020B0604020202020204" pitchFamily="34" charset="0"/>
              <a:sym typeface="Trebuchet MS"/>
            </a:endParaRPr>
          </a:p>
        </p:txBody>
      </p:sp>
      <p:pic>
        <p:nvPicPr>
          <p:cNvPr id="274" name="Shape 274" descr="Yarn by Eugen Belyakoff noun_86863_cc.png"/>
          <p:cNvPicPr preferRelativeResize="0"/>
          <p:nvPr/>
        </p:nvPicPr>
        <p:blipFill>
          <a:blip r:embed="rId3">
            <a:alphaModFix/>
          </a:blip>
          <a:stretch>
            <a:fillRect/>
          </a:stretch>
        </p:blipFill>
        <p:spPr>
          <a:xfrm>
            <a:off x="504878" y="2069661"/>
            <a:ext cx="4272381" cy="2901279"/>
          </a:xfrm>
          <a:prstGeom prst="rect">
            <a:avLst/>
          </a:prstGeom>
          <a:noFill/>
          <a:ln>
            <a:noFill/>
          </a:ln>
        </p:spPr>
      </p:pic>
    </p:spTree>
    <p:extLst>
      <p:ext uri="{BB962C8B-B14F-4D97-AF65-F5344CB8AC3E}">
        <p14:creationId xmlns:p14="http://schemas.microsoft.com/office/powerpoint/2010/main" val="2218632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p:nvPr/>
        </p:nvSpPr>
        <p:spPr>
          <a:xfrm>
            <a:off x="2162218" y="406095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80" name="Shape 280"/>
          <p:cNvSpPr txBox="1"/>
          <p:nvPr/>
        </p:nvSpPr>
        <p:spPr>
          <a:xfrm>
            <a:off x="8552548" y="409426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pic>
        <p:nvPicPr>
          <p:cNvPr id="281" name="Shape 281" descr="Thinking by Yamini Ahluwalia, noun_60299_cc.png"/>
          <p:cNvPicPr preferRelativeResize="0"/>
          <p:nvPr/>
        </p:nvPicPr>
        <p:blipFill rotWithShape="1">
          <a:blip r:embed="rId3">
            <a:alphaModFix/>
          </a:blip>
          <a:srcRect/>
          <a:stretch/>
        </p:blipFill>
        <p:spPr>
          <a:xfrm>
            <a:off x="1177662" y="2298128"/>
            <a:ext cx="3714372" cy="2924998"/>
          </a:xfrm>
          <a:prstGeom prst="rect">
            <a:avLst/>
          </a:prstGeom>
          <a:noFill/>
          <a:ln>
            <a:noFill/>
          </a:ln>
        </p:spPr>
      </p:pic>
      <p:sp>
        <p:nvSpPr>
          <p:cNvPr id="282" name="Shape 282"/>
          <p:cNvSpPr txBox="1"/>
          <p:nvPr/>
        </p:nvSpPr>
        <p:spPr>
          <a:xfrm>
            <a:off x="5729363" y="2100025"/>
            <a:ext cx="4288430" cy="3452065"/>
          </a:xfrm>
          <a:prstGeom prst="rect">
            <a:avLst/>
          </a:prstGeom>
          <a:noFill/>
          <a:ln>
            <a:noFill/>
          </a:ln>
        </p:spPr>
        <p:txBody>
          <a:bodyPr spcFirstLastPara="1" wrap="square" lIns="106869" tIns="106869" rIns="106869" bIns="106869" anchor="t" anchorCtr="0">
            <a:noAutofit/>
          </a:bodyPr>
          <a:lstStyle/>
          <a:p>
            <a:pPr>
              <a:buClr>
                <a:srgbClr val="000000"/>
              </a:buClr>
            </a:pPr>
            <a:endParaRPr sz="2104">
              <a:solidFill>
                <a:srgbClr val="000000"/>
              </a:solidFill>
              <a:latin typeface="Arial" panose="020B0604020202020204" pitchFamily="34" charset="0"/>
              <a:ea typeface="Trebuchet MS"/>
              <a:cs typeface="Arial" panose="020B0604020202020204" pitchFamily="34" charset="0"/>
              <a:sym typeface="Trebuchet MS"/>
            </a:endParaRPr>
          </a:p>
          <a:p>
            <a:pPr marL="534421" indent="-400816">
              <a:buClr>
                <a:schemeClr val="dk1"/>
              </a:buClr>
              <a:buSzPts val="1800"/>
              <a:buFont typeface="Trebuchet MS"/>
              <a:buChar char="●"/>
            </a:pPr>
            <a:r>
              <a:rPr lang="en" sz="2104">
                <a:solidFill>
                  <a:schemeClr val="dk1"/>
                </a:solidFill>
                <a:latin typeface="Arial" panose="020B0604020202020204" pitchFamily="34" charset="0"/>
                <a:ea typeface="Trebuchet MS"/>
                <a:cs typeface="Arial" panose="020B0604020202020204" pitchFamily="34" charset="0"/>
                <a:sym typeface="Trebuchet MS"/>
              </a:rPr>
              <a:t>Teamwork / Collaboration</a:t>
            </a:r>
            <a:endParaRPr sz="2104">
              <a:solidFill>
                <a:schemeClr val="dk1"/>
              </a:solidFill>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Increased Accountability/Transparency</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Organizational Effectiveness (reuse, decrease of duplication)</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Financial improvements</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Competencies / Skills</a:t>
            </a:r>
            <a:endParaRPr sz="2455">
              <a:latin typeface="Arial" panose="020B0604020202020204" pitchFamily="34" charset="0"/>
              <a:ea typeface="Trebuchet MS"/>
              <a:cs typeface="Arial" panose="020B0604020202020204" pitchFamily="34" charset="0"/>
              <a:sym typeface="Trebuchet MS"/>
            </a:endParaRPr>
          </a:p>
          <a:p>
            <a:pPr>
              <a:buClr>
                <a:srgbClr val="000000"/>
              </a:buClr>
            </a:pPr>
            <a:endParaRPr sz="2104">
              <a:solidFill>
                <a:srgbClr val="000000"/>
              </a:solidFill>
              <a:latin typeface="Arial" panose="020B0604020202020204" pitchFamily="34" charset="0"/>
              <a:ea typeface="Arial"/>
              <a:cs typeface="Arial" panose="020B0604020202020204" pitchFamily="34" charset="0"/>
              <a:sym typeface="Arial"/>
            </a:endParaRPr>
          </a:p>
        </p:txBody>
      </p:sp>
      <p:sp>
        <p:nvSpPr>
          <p:cNvPr id="283" name="Shape 283"/>
          <p:cNvSpPr txBox="1">
            <a:spLocks noGrp="1"/>
          </p:cNvSpPr>
          <p:nvPr>
            <p:ph type="title" idx="4294967295"/>
          </p:nvPr>
        </p:nvSpPr>
        <p:spPr>
          <a:xfrm>
            <a:off x="455794" y="1191891"/>
            <a:ext cx="9959931" cy="669443"/>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2805">
                <a:solidFill>
                  <a:srgbClr val="EE3224"/>
                </a:solidFill>
                <a:latin typeface="Arial" panose="020B0604020202020204" pitchFamily="34" charset="0"/>
                <a:ea typeface="Arvo"/>
                <a:cs typeface="Arial" panose="020B0604020202020204" pitchFamily="34" charset="0"/>
                <a:sym typeface="Arvo"/>
              </a:rPr>
              <a:t>Potential benefits of focusing on Data literacy:</a:t>
            </a:r>
            <a:br>
              <a:rPr lang="en" sz="2805">
                <a:solidFill>
                  <a:srgbClr val="EE3224"/>
                </a:solidFill>
                <a:latin typeface="Arial" panose="020B0604020202020204" pitchFamily="34" charset="0"/>
                <a:ea typeface="Arvo"/>
                <a:cs typeface="Arial" panose="020B0604020202020204" pitchFamily="34" charset="0"/>
                <a:sym typeface="Arvo"/>
              </a:rPr>
            </a:br>
            <a:endParaRPr>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2532252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idx="4294967295"/>
          </p:nvPr>
        </p:nvSpPr>
        <p:spPr>
          <a:xfrm>
            <a:off x="580553" y="807032"/>
            <a:ext cx="7651423" cy="1002235"/>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2805">
                <a:solidFill>
                  <a:srgbClr val="EE3224"/>
                </a:solidFill>
                <a:latin typeface="Arial" panose="020B0604020202020204" pitchFamily="34" charset="0"/>
                <a:ea typeface="Arvo"/>
                <a:cs typeface="Arial" panose="020B0604020202020204" pitchFamily="34" charset="0"/>
                <a:sym typeface="Arvo"/>
              </a:rPr>
              <a:t>What does data literacy mean for me?</a:t>
            </a:r>
            <a:endParaRPr>
              <a:solidFill>
                <a:srgbClr val="EE3224"/>
              </a:solidFill>
              <a:latin typeface="Arial" panose="020B0604020202020204" pitchFamily="34" charset="0"/>
              <a:ea typeface="Arvo"/>
              <a:cs typeface="Arial" panose="020B0604020202020204" pitchFamily="34" charset="0"/>
              <a:sym typeface="Arvo"/>
            </a:endParaRPr>
          </a:p>
        </p:txBody>
      </p:sp>
      <p:graphicFrame>
        <p:nvGraphicFramePr>
          <p:cNvPr id="289" name="Shape 289"/>
          <p:cNvGraphicFramePr/>
          <p:nvPr>
            <p:extLst>
              <p:ext uri="{D42A27DB-BD31-4B8C-83A1-F6EECF244321}">
                <p14:modId xmlns:p14="http://schemas.microsoft.com/office/powerpoint/2010/main" val="46960274"/>
              </p:ext>
            </p:extLst>
          </p:nvPr>
        </p:nvGraphicFramePr>
        <p:xfrm>
          <a:off x="1007968" y="1486907"/>
          <a:ext cx="9062986" cy="4061437"/>
        </p:xfrm>
        <a:graphic>
          <a:graphicData uri="http://schemas.openxmlformats.org/drawingml/2006/table">
            <a:tbl>
              <a:tblPr>
                <a:noFill/>
              </a:tblPr>
              <a:tblGrid>
                <a:gridCol w="2970615">
                  <a:extLst>
                    <a:ext uri="{9D8B030D-6E8A-4147-A177-3AD203B41FA5}">
                      <a16:colId xmlns:a16="http://schemas.microsoft.com/office/drawing/2014/main" val="20000"/>
                    </a:ext>
                  </a:extLst>
                </a:gridCol>
                <a:gridCol w="6092371">
                  <a:extLst>
                    <a:ext uri="{9D8B030D-6E8A-4147-A177-3AD203B41FA5}">
                      <a16:colId xmlns:a16="http://schemas.microsoft.com/office/drawing/2014/main" val="20001"/>
                    </a:ext>
                  </a:extLst>
                </a:gridCol>
              </a:tblGrid>
              <a:tr h="534397">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latin typeface="Trebuchet MS"/>
                          <a:ea typeface="Trebuchet MS"/>
                          <a:cs typeface="Trebuchet MS"/>
                          <a:sym typeface="Trebuchet MS"/>
                        </a:rPr>
                        <a:t>Role</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latin typeface="Trebuchet MS"/>
                          <a:ea typeface="Trebuchet MS"/>
                          <a:cs typeface="Trebuchet MS"/>
                          <a:sym typeface="Trebuchet MS"/>
                        </a:rPr>
                        <a:t>Task</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IM / Operations/</a:t>
                      </a:r>
                      <a:r>
                        <a:rPr lang="en" sz="1600" u="none" strike="noStrike" cap="none">
                          <a:solidFill>
                            <a:schemeClr val="dk1"/>
                          </a:solidFill>
                          <a:latin typeface="Trebuchet MS"/>
                          <a:ea typeface="Trebuchet MS"/>
                          <a:cs typeface="Trebuchet MS"/>
                          <a:sym typeface="Trebuchet MS"/>
                        </a:rPr>
                        <a:t>PMER/Health</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Deliver projects with information products/</a:t>
                      </a:r>
                      <a:r>
                        <a:rPr lang="en" sz="1600" u="none" strike="noStrike" cap="none">
                          <a:solidFill>
                            <a:schemeClr val="dk1"/>
                          </a:solidFill>
                          <a:latin typeface="Trebuchet MS"/>
                          <a:ea typeface="Trebuchet MS"/>
                          <a:cs typeface="Trebuchet MS"/>
                          <a:sym typeface="Trebuchet MS"/>
                        </a:rPr>
                        <a:t>Assess project and programme delivery</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Marketing</a:t>
                      </a:r>
                      <a:endParaRPr sz="2500">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Communications</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Excellent data/analysis, narrative for storytelling, brand and fundraising</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IT</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Assess and support data products/tools, provide infrastructure</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Training</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Provide e-learning, workshops and technical training</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Manager</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Strategic planning, staff development, organization development</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Community served</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Provide data, obtain help/services, get feedback</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9848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Shape 294" descr="SCODA Data-Pipeline.png"/>
          <p:cNvPicPr preferRelativeResize="0"/>
          <p:nvPr/>
        </p:nvPicPr>
        <p:blipFill>
          <a:blip r:embed="rId3">
            <a:alphaModFix/>
          </a:blip>
          <a:stretch>
            <a:fillRect/>
          </a:stretch>
        </p:blipFill>
        <p:spPr>
          <a:xfrm>
            <a:off x="1541453" y="1318455"/>
            <a:ext cx="2283531" cy="4133781"/>
          </a:xfrm>
          <a:prstGeom prst="rect">
            <a:avLst/>
          </a:prstGeom>
          <a:noFill/>
          <a:ln>
            <a:noFill/>
          </a:ln>
        </p:spPr>
      </p:pic>
      <p:sp>
        <p:nvSpPr>
          <p:cNvPr id="295" name="Shape 295"/>
          <p:cNvSpPr txBox="1"/>
          <p:nvPr/>
        </p:nvSpPr>
        <p:spPr>
          <a:xfrm>
            <a:off x="5071923" y="1209278"/>
            <a:ext cx="5187215" cy="4133781"/>
          </a:xfrm>
          <a:prstGeom prst="rect">
            <a:avLst/>
          </a:prstGeom>
          <a:noFill/>
          <a:ln>
            <a:noFill/>
          </a:ln>
        </p:spPr>
        <p:txBody>
          <a:bodyPr spcFirstLastPara="1" wrap="square" lIns="106869" tIns="106869" rIns="106869" bIns="106869" anchor="t" anchorCtr="0">
            <a:noAutofit/>
          </a:bodyPr>
          <a:lstStyle/>
          <a:p>
            <a:r>
              <a:rPr lang="en" sz="2805" dirty="0">
                <a:solidFill>
                  <a:srgbClr val="EE3224"/>
                </a:solidFill>
                <a:latin typeface="Arial" panose="020B0604020202020204" pitchFamily="34" charset="0"/>
                <a:ea typeface="Arvo"/>
                <a:cs typeface="Arial" panose="020B0604020202020204" pitchFamily="34" charset="0"/>
                <a:sym typeface="Arvo"/>
              </a:rPr>
              <a:t>Data Pipeline</a:t>
            </a:r>
            <a:endParaRPr sz="2805" dirty="0">
              <a:solidFill>
                <a:srgbClr val="EE3224"/>
              </a:solidFill>
              <a:latin typeface="Arial" panose="020B0604020202020204" pitchFamily="34" charset="0"/>
              <a:ea typeface="Arvo"/>
              <a:cs typeface="Arial" panose="020B0604020202020204" pitchFamily="34" charset="0"/>
              <a:sym typeface="Arvo"/>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When we talk about “data”, people often focus on the </a:t>
            </a:r>
            <a:r>
              <a:rPr lang="en" sz="2104" b="1" dirty="0">
                <a:latin typeface="Arial" panose="020B0604020202020204" pitchFamily="34" charset="0"/>
                <a:ea typeface="Trebuchet MS"/>
                <a:cs typeface="Arial" panose="020B0604020202020204" pitchFamily="34" charset="0"/>
                <a:sym typeface="Trebuchet MS"/>
              </a:rPr>
              <a:t>skills</a:t>
            </a:r>
            <a:r>
              <a:rPr lang="en" sz="2104" dirty="0">
                <a:latin typeface="Arial" panose="020B0604020202020204" pitchFamily="34" charset="0"/>
                <a:ea typeface="Trebuchet MS"/>
                <a:cs typeface="Arial" panose="020B0604020202020204" pitchFamily="34" charset="0"/>
                <a:sym typeface="Trebuchet MS"/>
              </a:rPr>
              <a:t>, </a:t>
            </a:r>
            <a:r>
              <a:rPr lang="en" sz="2104" b="1" dirty="0">
                <a:latin typeface="Arial" panose="020B0604020202020204" pitchFamily="34" charset="0"/>
                <a:ea typeface="Trebuchet MS"/>
                <a:cs typeface="Arial" panose="020B0604020202020204" pitchFamily="34" charset="0"/>
                <a:sym typeface="Trebuchet MS"/>
              </a:rPr>
              <a:t>tools</a:t>
            </a:r>
            <a:r>
              <a:rPr lang="en" sz="2104" dirty="0">
                <a:latin typeface="Arial" panose="020B0604020202020204" pitchFamily="34" charset="0"/>
                <a:ea typeface="Trebuchet MS"/>
                <a:cs typeface="Arial" panose="020B0604020202020204" pitchFamily="34" charset="0"/>
                <a:sym typeface="Trebuchet MS"/>
              </a:rPr>
              <a:t> and the </a:t>
            </a:r>
            <a:r>
              <a:rPr lang="en" sz="2104" b="1" dirty="0">
                <a:latin typeface="Arial" panose="020B0604020202020204" pitchFamily="34" charset="0"/>
                <a:ea typeface="Trebuchet MS"/>
                <a:cs typeface="Arial" panose="020B0604020202020204" pitchFamily="34" charset="0"/>
                <a:sym typeface="Trebuchet MS"/>
              </a:rPr>
              <a:t>process</a:t>
            </a:r>
            <a:r>
              <a:rPr lang="en" sz="2104" dirty="0">
                <a:latin typeface="Arial" panose="020B0604020202020204" pitchFamily="34" charset="0"/>
                <a:ea typeface="Trebuchet MS"/>
                <a:cs typeface="Arial" panose="020B0604020202020204" pitchFamily="34" charset="0"/>
                <a:sym typeface="Trebuchet MS"/>
              </a:rPr>
              <a:t> steps for delivery of data products like a “dataset.”</a:t>
            </a:r>
            <a:endParaRPr sz="2104" dirty="0">
              <a:latin typeface="Arial" panose="020B0604020202020204" pitchFamily="34" charset="0"/>
              <a:ea typeface="Trebuchet MS"/>
              <a:cs typeface="Arial" panose="020B0604020202020204" pitchFamily="34" charset="0"/>
              <a:sym typeface="Trebuchet MS"/>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The ‘Data Pipeline’* is an example of data ready skills. We all have varying levels of know-how.</a:t>
            </a:r>
            <a:endParaRPr sz="2104" dirty="0">
              <a:latin typeface="Arial" panose="020B0604020202020204" pitchFamily="34" charset="0"/>
              <a:ea typeface="Trebuchet MS"/>
              <a:cs typeface="Arial" panose="020B0604020202020204" pitchFamily="34" charset="0"/>
              <a:sym typeface="Trebuchet MS"/>
            </a:endParaRPr>
          </a:p>
          <a:p>
            <a:endParaRPr sz="2455" dirty="0">
              <a:latin typeface="Arial" panose="020B0604020202020204" pitchFamily="34" charset="0"/>
              <a:cs typeface="Arial" panose="020B0604020202020204" pitchFamily="34" charset="0"/>
            </a:endParaRPr>
          </a:p>
          <a:p>
            <a:endParaRPr sz="2455" dirty="0">
              <a:latin typeface="Arial" panose="020B0604020202020204" pitchFamily="34" charset="0"/>
              <a:cs typeface="Arial" panose="020B0604020202020204" pitchFamily="34" charset="0"/>
            </a:endParaRPr>
          </a:p>
          <a:p>
            <a:pPr>
              <a:buClr>
                <a:schemeClr val="dk1"/>
              </a:buClr>
              <a:buSzPts val="1100"/>
            </a:pPr>
            <a:r>
              <a:rPr lang="en" sz="1052" dirty="0">
                <a:solidFill>
                  <a:schemeClr val="dk1"/>
                </a:solidFill>
                <a:latin typeface="Arial" panose="020B0604020202020204" pitchFamily="34" charset="0"/>
                <a:cs typeface="Arial" panose="020B0604020202020204" pitchFamily="34" charset="0"/>
              </a:rPr>
              <a:t>*Source: School of Data</a:t>
            </a:r>
            <a:endParaRPr sz="2455" dirty="0">
              <a:latin typeface="Arial" panose="020B0604020202020204" pitchFamily="34" charset="0"/>
              <a:cs typeface="Arial" panose="020B0604020202020204" pitchFamily="34" charset="0"/>
            </a:endParaRPr>
          </a:p>
          <a:p>
            <a:endParaRPr sz="1052" dirty="0">
              <a:latin typeface="Arial" panose="020B0604020202020204" pitchFamily="34" charset="0"/>
              <a:cs typeface="Arial" panose="020B0604020202020204" pitchFamily="34" charset="0"/>
            </a:endParaRPr>
          </a:p>
          <a:p>
            <a:r>
              <a:rPr lang="en" sz="1052" dirty="0">
                <a:latin typeface="Arial" panose="020B0604020202020204" pitchFamily="34" charset="0"/>
                <a:cs typeface="Arial" panose="020B0604020202020204" pitchFamily="34" charset="0"/>
              </a:rPr>
              <a:t>Graphic Source: School of Data</a:t>
            </a:r>
            <a:endParaRPr sz="1052"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301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2" name="Rectangle 1">
            <a:extLst>
              <a:ext uri="{FF2B5EF4-FFF2-40B4-BE49-F238E27FC236}">
                <a16:creationId xmlns:a16="http://schemas.microsoft.com/office/drawing/2014/main" id="{D2A7B21F-D297-DD43-BBC7-AB2BA230CE3D}"/>
              </a:ext>
            </a:extLst>
          </p:cNvPr>
          <p:cNvSpPr/>
          <p:nvPr/>
        </p:nvSpPr>
        <p:spPr>
          <a:xfrm>
            <a:off x="5220735" y="3573676"/>
            <a:ext cx="245580" cy="415498"/>
          </a:xfrm>
          <a:prstGeom prst="rect">
            <a:avLst/>
          </a:prstGeom>
        </p:spPr>
        <p:txBody>
          <a:bodyPr wrap="none">
            <a:spAutoFit/>
          </a:bodyPr>
          <a:lstStyle/>
          <a:p>
            <a:r>
              <a:rPr lang="en-GB" dirty="0"/>
              <a:t> </a:t>
            </a:r>
            <a:endParaRPr lang="en-US" dirty="0"/>
          </a:p>
        </p:txBody>
      </p:sp>
      <p:pic>
        <p:nvPicPr>
          <p:cNvPr id="1026" name="Picture 2" descr="https://lh3.googleusercontent.com/NWdQW4FKEFmDV5y584x_Yp0O2OuUItGtpoWq2xdDn7IHBXXPc2lU6vCRALrTT0YfOw5ZTBlBf6iYutdBblXFfr4gIjz_ncIz5hsh2kh7U52Aqp1ZhWFoqUKxB1sMusD8BgSQuFYH">
            <a:extLst>
              <a:ext uri="{FF2B5EF4-FFF2-40B4-BE49-F238E27FC236}">
                <a16:creationId xmlns:a16="http://schemas.microsoft.com/office/drawing/2014/main" id="{4DD3B64D-6FC0-D742-A436-49E8320492C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4" y="80010"/>
            <a:ext cx="10688638" cy="6746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889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a:spLocks noGrp="1"/>
          </p:cNvSpPr>
          <p:nvPr>
            <p:ph type="ctrTitle"/>
          </p:nvPr>
        </p:nvSpPr>
        <p:spPr>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2400" i="0" baseline="0" dirty="0">
                <a:latin typeface="Arial" panose="020B0604020202020204" pitchFamily="34" charset="0"/>
                <a:ea typeface="Arvo"/>
                <a:cs typeface="Arial" panose="020B0604020202020204" pitchFamily="34" charset="0"/>
                <a:sym typeface="Arvo"/>
              </a:rPr>
              <a:t>Humanitarian Data Teams: Supporting Skills</a:t>
            </a:r>
            <a:endParaRPr sz="2400" baseline="0" dirty="0">
              <a:latin typeface="Arial" panose="020B0604020202020204" pitchFamily="34" charset="0"/>
              <a:ea typeface="Arvo"/>
              <a:cs typeface="Arial" panose="020B0604020202020204" pitchFamily="34" charset="0"/>
              <a:sym typeface="Arvo"/>
            </a:endParaRPr>
          </a:p>
        </p:txBody>
      </p:sp>
      <p:sp>
        <p:nvSpPr>
          <p:cNvPr id="307" name="Shape 307"/>
          <p:cNvSpPr txBox="1"/>
          <p:nvPr/>
        </p:nvSpPr>
        <p:spPr>
          <a:xfrm>
            <a:off x="865606" y="2563782"/>
            <a:ext cx="2778765" cy="183439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Cluster coordination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Assessments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Operational planning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Logistics/Roster Management</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Disaster Risk Reduction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Response preparedness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Disaster relief/Recovery</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Thematic Areas of Focus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Health, Gender and Social Inclusion</a:t>
            </a:r>
            <a:endParaRPr sz="2455">
              <a:latin typeface="Arial" panose="020B0604020202020204" pitchFamily="34" charset="0"/>
              <a:cs typeface="Arial" panose="020B0604020202020204" pitchFamily="34" charset="0"/>
            </a:endParaRPr>
          </a:p>
        </p:txBody>
      </p:sp>
      <p:sp>
        <p:nvSpPr>
          <p:cNvPr id="308" name="Shape 308"/>
          <p:cNvSpPr txBox="1"/>
          <p:nvPr/>
        </p:nvSpPr>
        <p:spPr>
          <a:xfrm>
            <a:off x="908126" y="4687073"/>
            <a:ext cx="2402138"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Clients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Humanitarian agencies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Development agencies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Access to skilled people, information managers, database managers, data analysts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Businesses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Investors, sponsors and donors</a:t>
            </a:r>
            <a:endParaRPr sz="2455">
              <a:latin typeface="Arial" panose="020B0604020202020204" pitchFamily="34" charset="0"/>
              <a:cs typeface="Arial" panose="020B0604020202020204" pitchFamily="34" charset="0"/>
            </a:endParaRPr>
          </a:p>
        </p:txBody>
      </p:sp>
      <p:sp>
        <p:nvSpPr>
          <p:cNvPr id="309" name="Shape 309"/>
          <p:cNvSpPr txBox="1"/>
          <p:nvPr/>
        </p:nvSpPr>
        <p:spPr>
          <a:xfrm>
            <a:off x="6980041" y="5016359"/>
            <a:ext cx="3342654" cy="1002235"/>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Strategic, proactive, creative, innovative and collaborative</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Curious about data</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Influence without authority</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Problem solver</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Hacker /Maker mindset</a:t>
            </a:r>
            <a:endParaRPr sz="2455">
              <a:latin typeface="Arial" panose="020B0604020202020204" pitchFamily="34" charset="0"/>
              <a:cs typeface="Arial" panose="020B0604020202020204" pitchFamily="34" charset="0"/>
            </a:endParaRPr>
          </a:p>
        </p:txBody>
      </p:sp>
      <p:sp>
        <p:nvSpPr>
          <p:cNvPr id="310" name="Shape 310"/>
          <p:cNvSpPr txBox="1"/>
          <p:nvPr/>
        </p:nvSpPr>
        <p:spPr>
          <a:xfrm>
            <a:off x="7068499" y="2563782"/>
            <a:ext cx="2700214" cy="1545434"/>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Leadership</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Strategic business planning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Marketing &amp; Sales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Customer relations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People management &amp; Human resources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Administration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Public speaking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Problem resolution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Finance and accounting skills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Delegating tasks </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Motivating team</a:t>
            </a:r>
            <a:endParaRPr sz="2455">
              <a:latin typeface="Arial" panose="020B0604020202020204" pitchFamily="34" charset="0"/>
              <a:cs typeface="Arial" panose="020B0604020202020204" pitchFamily="34" charset="0"/>
            </a:endParaRPr>
          </a:p>
        </p:txBody>
      </p:sp>
      <p:pic>
        <p:nvPicPr>
          <p:cNvPr id="311" name="Shape 311" descr="Society by David Garcia #2 - noun_577626_cc.png"/>
          <p:cNvPicPr preferRelativeResize="0"/>
          <p:nvPr/>
        </p:nvPicPr>
        <p:blipFill rotWithShape="1">
          <a:blip r:embed="rId3">
            <a:alphaModFix/>
          </a:blip>
          <a:srcRect/>
          <a:stretch/>
        </p:blipFill>
        <p:spPr>
          <a:xfrm>
            <a:off x="3953331" y="2708027"/>
            <a:ext cx="2649015" cy="2611843"/>
          </a:xfrm>
          <a:prstGeom prst="rect">
            <a:avLst/>
          </a:prstGeom>
          <a:noFill/>
          <a:ln>
            <a:noFill/>
          </a:ln>
        </p:spPr>
      </p:pic>
      <p:sp>
        <p:nvSpPr>
          <p:cNvPr id="312" name="Shape 312"/>
          <p:cNvSpPr txBox="1"/>
          <p:nvPr/>
        </p:nvSpPr>
        <p:spPr>
          <a:xfrm>
            <a:off x="854823" y="2275175"/>
            <a:ext cx="2455441" cy="288607"/>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Humanitarian Business</a:t>
            </a:r>
            <a:endParaRPr sz="2455">
              <a:latin typeface="Arial" panose="020B0604020202020204" pitchFamily="34" charset="0"/>
              <a:cs typeface="Arial" panose="020B0604020202020204" pitchFamily="34" charset="0"/>
            </a:endParaRPr>
          </a:p>
        </p:txBody>
      </p:sp>
      <p:sp>
        <p:nvSpPr>
          <p:cNvPr id="313" name="Shape 313"/>
          <p:cNvSpPr txBox="1"/>
          <p:nvPr/>
        </p:nvSpPr>
        <p:spPr>
          <a:xfrm>
            <a:off x="881474" y="4286249"/>
            <a:ext cx="2402138" cy="400824"/>
          </a:xfrm>
          <a:prstGeom prst="rect">
            <a:avLst/>
          </a:prstGeom>
          <a:noFill/>
          <a:ln>
            <a:noFill/>
          </a:ln>
        </p:spPr>
        <p:txBody>
          <a:bodyPr spcFirstLastPara="1" wrap="square" lIns="106869" tIns="106869" rIns="106869" bIns="106869" anchor="ctr" anchorCtr="0">
            <a:noAutofit/>
          </a:bodyPr>
          <a:lstStyle/>
          <a:p>
            <a:pPr>
              <a:buClr>
                <a:schemeClr val="dk1"/>
              </a:buClr>
            </a:pPr>
            <a:r>
              <a:rPr lang="en" sz="1636">
                <a:solidFill>
                  <a:schemeClr val="dk1"/>
                </a:solidFill>
                <a:latin typeface="Arial" panose="020B0604020202020204" pitchFamily="34" charset="0"/>
                <a:ea typeface="Arial"/>
                <a:cs typeface="Arial" panose="020B0604020202020204" pitchFamily="34" charset="0"/>
                <a:sym typeface="Arial"/>
              </a:rPr>
              <a:t>Network</a:t>
            </a:r>
            <a:endParaRPr sz="2455">
              <a:latin typeface="Arial" panose="020B0604020202020204" pitchFamily="34" charset="0"/>
              <a:cs typeface="Arial" panose="020B0604020202020204" pitchFamily="34" charset="0"/>
            </a:endParaRPr>
          </a:p>
        </p:txBody>
      </p:sp>
      <p:sp>
        <p:nvSpPr>
          <p:cNvPr id="314" name="Shape 314"/>
          <p:cNvSpPr txBox="1"/>
          <p:nvPr/>
        </p:nvSpPr>
        <p:spPr>
          <a:xfrm>
            <a:off x="7245416" y="4605570"/>
            <a:ext cx="2346380" cy="320870"/>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Soft Skills</a:t>
            </a:r>
            <a:endParaRPr sz="2455">
              <a:latin typeface="Arial" panose="020B0604020202020204" pitchFamily="34" charset="0"/>
              <a:cs typeface="Arial" panose="020B0604020202020204" pitchFamily="34" charset="0"/>
            </a:endParaRPr>
          </a:p>
        </p:txBody>
      </p:sp>
      <p:sp>
        <p:nvSpPr>
          <p:cNvPr id="315" name="Shape 315"/>
          <p:cNvSpPr txBox="1"/>
          <p:nvPr/>
        </p:nvSpPr>
        <p:spPr>
          <a:xfrm>
            <a:off x="7068499" y="2268307"/>
            <a:ext cx="1871564" cy="288607"/>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Business Skills</a:t>
            </a:r>
            <a:endParaRPr sz="2455">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8486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ctrTitle"/>
          </p:nvPr>
        </p:nvSpPr>
        <p:spPr>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2805" i="0" baseline="0" dirty="0">
                <a:latin typeface="Arial" panose="020B0604020202020204" pitchFamily="34" charset="0"/>
                <a:ea typeface="Arvo"/>
                <a:cs typeface="Arial" panose="020B0604020202020204" pitchFamily="34" charset="0"/>
                <a:sym typeface="Arvo"/>
              </a:rPr>
              <a:t>Humanitarian Data Teams: Technical Skills</a:t>
            </a:r>
            <a:endParaRPr sz="2805" baseline="0" dirty="0">
              <a:latin typeface="Arial" panose="020B0604020202020204" pitchFamily="34" charset="0"/>
              <a:ea typeface="Arvo"/>
              <a:cs typeface="Arial" panose="020B0604020202020204" pitchFamily="34" charset="0"/>
              <a:sym typeface="Arvo"/>
            </a:endParaRPr>
          </a:p>
        </p:txBody>
      </p:sp>
      <p:sp>
        <p:nvSpPr>
          <p:cNvPr id="321" name="Shape 321"/>
          <p:cNvSpPr txBox="1"/>
          <p:nvPr/>
        </p:nvSpPr>
        <p:spPr>
          <a:xfrm>
            <a:off x="781272" y="2556487"/>
            <a:ext cx="1713058" cy="123824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Machine learning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Statistical modeling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Supervised learning &amp; Unsupervised learning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Statistical computing (e.g. R)</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Relational algebra</a:t>
            </a:r>
            <a:endParaRPr sz="2455">
              <a:latin typeface="Arial" panose="020B0604020202020204" pitchFamily="34" charset="0"/>
              <a:cs typeface="Arial" panose="020B0604020202020204" pitchFamily="34" charset="0"/>
            </a:endParaRPr>
          </a:p>
        </p:txBody>
      </p:sp>
      <p:sp>
        <p:nvSpPr>
          <p:cNvPr id="322" name="Shape 322"/>
          <p:cNvSpPr txBox="1"/>
          <p:nvPr/>
        </p:nvSpPr>
        <p:spPr>
          <a:xfrm>
            <a:off x="781272" y="4464171"/>
            <a:ext cx="2225397"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modelling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collection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refinement and cleaning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Database, SQL and NOSQL</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Parallel databases and parallel processing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Open Data standards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API’s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Hadoop and Hive/Pig</a:t>
            </a:r>
            <a:endParaRPr sz="2455">
              <a:latin typeface="Arial" panose="020B0604020202020204" pitchFamily="34" charset="0"/>
              <a:cs typeface="Arial" panose="020B0604020202020204" pitchFamily="34" charset="0"/>
            </a:endParaRPr>
          </a:p>
        </p:txBody>
      </p:sp>
      <p:sp>
        <p:nvSpPr>
          <p:cNvPr id="323" name="Shape 323"/>
          <p:cNvSpPr txBox="1"/>
          <p:nvPr/>
        </p:nvSpPr>
        <p:spPr>
          <a:xfrm>
            <a:off x="6745997" y="4510811"/>
            <a:ext cx="3506771" cy="1238241"/>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Story telling skills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Translate data-driven insights into decisions and actions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Interactive dashboards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Infographics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Visual art design</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Knowledge of visualisation tools like Tableau, Adobe toolkit</a:t>
            </a:r>
            <a:endParaRPr sz="2455">
              <a:latin typeface="Arial" panose="020B0604020202020204" pitchFamily="34" charset="0"/>
              <a:cs typeface="Arial" panose="020B0604020202020204" pitchFamily="34" charset="0"/>
            </a:endParaRPr>
          </a:p>
        </p:txBody>
      </p:sp>
      <p:sp>
        <p:nvSpPr>
          <p:cNvPr id="324" name="Shape 324"/>
          <p:cNvSpPr txBox="1"/>
          <p:nvPr/>
        </p:nvSpPr>
        <p:spPr>
          <a:xfrm>
            <a:off x="3934151" y="4902780"/>
            <a:ext cx="2154209" cy="1079033"/>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GIS &amp; Mapping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Survey methodology</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analysis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Finding &amp; using datasets</a:t>
            </a:r>
            <a:endParaRPr sz="2455">
              <a:latin typeface="Arial" panose="020B0604020202020204" pitchFamily="34" charset="0"/>
              <a:cs typeface="Arial" panose="020B0604020202020204" pitchFamily="34" charset="0"/>
            </a:endParaRPr>
          </a:p>
          <a:p>
            <a:pPr marL="148450" indent="-74225">
              <a:buClr>
                <a:srgbClr val="000000"/>
              </a:buClr>
            </a:pPr>
            <a:endParaRPr sz="1052" b="1">
              <a:solidFill>
                <a:srgbClr val="A5A5A5"/>
              </a:solidFill>
              <a:latin typeface="Arial" panose="020B0604020202020204" pitchFamily="34" charset="0"/>
              <a:ea typeface="Calibri"/>
              <a:cs typeface="Arial" panose="020B0604020202020204" pitchFamily="34" charset="0"/>
              <a:sym typeface="Calibri"/>
            </a:endParaRPr>
          </a:p>
        </p:txBody>
      </p:sp>
      <p:sp>
        <p:nvSpPr>
          <p:cNvPr id="325" name="Shape 325"/>
          <p:cNvSpPr txBox="1"/>
          <p:nvPr/>
        </p:nvSpPr>
        <p:spPr>
          <a:xfrm>
            <a:off x="6745997" y="2556487"/>
            <a:ext cx="3506771" cy="141287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Computer science fundamentals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Scripting language (i.e. Python, javascript)</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Filtering scripts (i.e. D3.js)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Web development</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Experience with xaaS like AWS</a:t>
            </a:r>
            <a:endParaRPr sz="2455">
              <a:latin typeface="Arial" panose="020B0604020202020204" pitchFamily="34" charset="0"/>
              <a:cs typeface="Arial" panose="020B0604020202020204" pitchFamily="34" charset="0"/>
            </a:endParaRPr>
          </a:p>
        </p:txBody>
      </p:sp>
      <p:pic>
        <p:nvPicPr>
          <p:cNvPr id="326" name="Shape 326" descr="Data Scientist (Thibault Geoffroy Noun Project).png"/>
          <p:cNvPicPr preferRelativeResize="0"/>
          <p:nvPr/>
        </p:nvPicPr>
        <p:blipFill rotWithShape="1">
          <a:blip r:embed="rId3">
            <a:alphaModFix/>
          </a:blip>
          <a:srcRect/>
          <a:stretch/>
        </p:blipFill>
        <p:spPr>
          <a:xfrm>
            <a:off x="4157619" y="2444738"/>
            <a:ext cx="1521237" cy="1956778"/>
          </a:xfrm>
          <a:prstGeom prst="rect">
            <a:avLst/>
          </a:prstGeom>
          <a:noFill/>
          <a:ln>
            <a:noFill/>
          </a:ln>
        </p:spPr>
      </p:pic>
      <p:sp>
        <p:nvSpPr>
          <p:cNvPr id="327" name="Shape 327"/>
          <p:cNvSpPr txBox="1"/>
          <p:nvPr/>
        </p:nvSpPr>
        <p:spPr>
          <a:xfrm>
            <a:off x="781272" y="2277348"/>
            <a:ext cx="1983079" cy="279139"/>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Math and Statistics</a:t>
            </a:r>
            <a:endParaRPr sz="2455">
              <a:latin typeface="Arial" panose="020B0604020202020204" pitchFamily="34" charset="0"/>
              <a:cs typeface="Arial" panose="020B0604020202020204" pitchFamily="34" charset="0"/>
            </a:endParaRPr>
          </a:p>
        </p:txBody>
      </p:sp>
      <p:sp>
        <p:nvSpPr>
          <p:cNvPr id="328" name="Shape 328"/>
          <p:cNvSpPr txBox="1"/>
          <p:nvPr/>
        </p:nvSpPr>
        <p:spPr>
          <a:xfrm>
            <a:off x="713942" y="4153967"/>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636">
                <a:solidFill>
                  <a:schemeClr val="dk1"/>
                </a:solidFill>
                <a:latin typeface="Arial" panose="020B0604020202020204" pitchFamily="34" charset="0"/>
                <a:ea typeface="Arial"/>
                <a:cs typeface="Arial" panose="020B0604020202020204" pitchFamily="34" charset="0"/>
                <a:sym typeface="Arial"/>
              </a:rPr>
              <a:t>Data Management</a:t>
            </a:r>
            <a:endParaRPr sz="2455">
              <a:latin typeface="Arial" panose="020B0604020202020204" pitchFamily="34" charset="0"/>
              <a:cs typeface="Arial" panose="020B0604020202020204" pitchFamily="34" charset="0"/>
            </a:endParaRPr>
          </a:p>
        </p:txBody>
      </p:sp>
      <p:sp>
        <p:nvSpPr>
          <p:cNvPr id="329" name="Shape 329"/>
          <p:cNvSpPr txBox="1"/>
          <p:nvPr/>
        </p:nvSpPr>
        <p:spPr>
          <a:xfrm>
            <a:off x="3685346" y="4590239"/>
            <a:ext cx="2651820" cy="409942"/>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Information Management</a:t>
            </a:r>
            <a:endParaRPr sz="2455">
              <a:latin typeface="Arial" panose="020B0604020202020204" pitchFamily="34" charset="0"/>
              <a:cs typeface="Arial" panose="020B0604020202020204" pitchFamily="34" charset="0"/>
            </a:endParaRPr>
          </a:p>
        </p:txBody>
      </p:sp>
      <p:sp>
        <p:nvSpPr>
          <p:cNvPr id="330" name="Shape 330"/>
          <p:cNvSpPr txBox="1"/>
          <p:nvPr/>
        </p:nvSpPr>
        <p:spPr>
          <a:xfrm>
            <a:off x="6904386" y="2444738"/>
            <a:ext cx="2150703" cy="232850"/>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Programming</a:t>
            </a:r>
            <a:endParaRPr sz="2455">
              <a:latin typeface="Arial" panose="020B0604020202020204" pitchFamily="34" charset="0"/>
              <a:cs typeface="Arial" panose="020B0604020202020204" pitchFamily="34" charset="0"/>
            </a:endParaRPr>
          </a:p>
        </p:txBody>
      </p:sp>
      <p:sp>
        <p:nvSpPr>
          <p:cNvPr id="331" name="Shape 331"/>
          <p:cNvSpPr txBox="1"/>
          <p:nvPr/>
        </p:nvSpPr>
        <p:spPr>
          <a:xfrm>
            <a:off x="6904386" y="3794728"/>
            <a:ext cx="3348265" cy="279139"/>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Communications and Visualization</a:t>
            </a:r>
            <a:endParaRPr sz="2455">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661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 BasicTips" id="{36C83A33-FF43-3344-B0E6-0BD6ED621AC7}" vid="{AB284C00-53BF-564F-A8C4-F6ACE84582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197</TotalTime>
  <Words>1206</Words>
  <Application>Microsoft Macintosh PowerPoint</Application>
  <PresentationFormat>Custom</PresentationFormat>
  <Paragraphs>159</Paragraphs>
  <Slides>12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ArialMT</vt:lpstr>
      <vt:lpstr>Arvo</vt:lpstr>
      <vt:lpstr>Calibri</vt:lpstr>
      <vt:lpstr>Noto Sans Symbols</vt:lpstr>
      <vt:lpstr>Trebuchet MS</vt:lpstr>
      <vt:lpstr>Office Theme</vt:lpstr>
      <vt:lpstr>What is Data Literacy at IFRC?</vt:lpstr>
      <vt:lpstr>Data-literate is not the same as data-skilled</vt:lpstr>
      <vt:lpstr>What is Data Literacy?</vt:lpstr>
      <vt:lpstr>Potential benefits of focusing on Data literacy: </vt:lpstr>
      <vt:lpstr>What does data literacy mean for me?</vt:lpstr>
      <vt:lpstr>PowerPoint Presentation</vt:lpstr>
      <vt:lpstr>PowerPoint Presentation</vt:lpstr>
      <vt:lpstr>Humanitarian Data Teams: Supporting Skills</vt:lpstr>
      <vt:lpstr>Humanitarian Data Teams: Technical Skills</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29</cp:revision>
  <dcterms:created xsi:type="dcterms:W3CDTF">2018-05-03T16:30:31Z</dcterms:created>
  <dcterms:modified xsi:type="dcterms:W3CDTF">2018-06-07T09:43:17Z</dcterms:modified>
</cp:coreProperties>
</file>