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autoAdjust="0"/>
    <p:restoredTop sz="94674" autoAdjust="0"/>
  </p:normalViewPr>
  <p:slideViewPr>
    <p:cSldViewPr snapToGrid="0" snapToObjects="1">
      <p:cViewPr varScale="1">
        <p:scale>
          <a:sx n="119" d="100"/>
          <a:sy n="119" d="100"/>
        </p:scale>
        <p:origin x="140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6/28/18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633842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633467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4124041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4021717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 name="Shape 7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582582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 name="Shape 8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982713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8" name="Shape 8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763096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4" name="Shape 9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564200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1574372"/>
            <a:ext cx="9085342" cy="1502066"/>
          </a:xfrm>
        </p:spPr>
        <p:txBody>
          <a:bodyPr anchor="t"/>
          <a:lstStyle>
            <a:lvl1pPr algn="l">
              <a:defRPr sz="4600" b="1" cap="all"/>
            </a:lvl1pPr>
          </a:lstStyle>
          <a:p>
            <a:r>
              <a:rPr lang="en-US"/>
              <a:t>Click to edit Master title style</a:t>
            </a:r>
            <a:endParaRPr lang="en-US" dirty="0"/>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6/28/18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64354" y="441701"/>
            <a:ext cx="9959931" cy="842081"/>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sp>
        <p:nvSpPr>
          <p:cNvPr id="18" name="Shape 18"/>
          <p:cNvSpPr txBox="1">
            <a:spLocks noGrp="1"/>
          </p:cNvSpPr>
          <p:nvPr>
            <p:ph type="body" idx="1"/>
          </p:nvPr>
        </p:nvSpPr>
        <p:spPr>
          <a:xfrm>
            <a:off x="364354" y="1694565"/>
            <a:ext cx="9959931" cy="5023373"/>
          </a:xfrm>
          <a:prstGeom prst="rect">
            <a:avLst/>
          </a:prstGeom>
        </p:spPr>
        <p:txBody>
          <a:bodyPr spcFirstLastPara="1" wrap="square" lIns="91425" tIns="91425" rIns="91425" bIns="91425" anchor="t" anchorCtr="0"/>
          <a:lstStyle>
            <a:lvl1pPr marL="534421" lvl="0" indent="-400816">
              <a:spcBef>
                <a:spcPts val="0"/>
              </a:spcBef>
              <a:spcAft>
                <a:spcPts val="0"/>
              </a:spcAft>
              <a:buSzPts val="1800"/>
              <a:buChar char="●"/>
              <a:defRPr/>
            </a:lvl1pPr>
            <a:lvl2pPr marL="1068842" lvl="1" indent="-371126">
              <a:spcBef>
                <a:spcPts val="1870"/>
              </a:spcBef>
              <a:spcAft>
                <a:spcPts val="0"/>
              </a:spcAft>
              <a:buSzPts val="1400"/>
              <a:buChar char="○"/>
              <a:defRPr/>
            </a:lvl2pPr>
            <a:lvl3pPr marL="1603263" lvl="2" indent="-371126">
              <a:spcBef>
                <a:spcPts val="1870"/>
              </a:spcBef>
              <a:spcAft>
                <a:spcPts val="0"/>
              </a:spcAft>
              <a:buSzPts val="1400"/>
              <a:buChar char="■"/>
              <a:defRPr/>
            </a:lvl3pPr>
            <a:lvl4pPr marL="2137684" lvl="3" indent="-371126">
              <a:spcBef>
                <a:spcPts val="1870"/>
              </a:spcBef>
              <a:spcAft>
                <a:spcPts val="0"/>
              </a:spcAft>
              <a:buSzPts val="1400"/>
              <a:buChar char="●"/>
              <a:defRPr/>
            </a:lvl4pPr>
            <a:lvl5pPr marL="2672105" lvl="4" indent="-371126">
              <a:spcBef>
                <a:spcPts val="1870"/>
              </a:spcBef>
              <a:spcAft>
                <a:spcPts val="0"/>
              </a:spcAft>
              <a:buSzPts val="1400"/>
              <a:buChar char="○"/>
              <a:defRPr/>
            </a:lvl5pPr>
            <a:lvl6pPr marL="3206526" lvl="5" indent="-371126">
              <a:spcBef>
                <a:spcPts val="1870"/>
              </a:spcBef>
              <a:spcAft>
                <a:spcPts val="0"/>
              </a:spcAft>
              <a:buSzPts val="1400"/>
              <a:buChar char="■"/>
              <a:defRPr/>
            </a:lvl6pPr>
            <a:lvl7pPr marL="3740948" lvl="6" indent="-371126">
              <a:spcBef>
                <a:spcPts val="1870"/>
              </a:spcBef>
              <a:spcAft>
                <a:spcPts val="0"/>
              </a:spcAft>
              <a:buSzPts val="1400"/>
              <a:buChar char="●"/>
              <a:defRPr/>
            </a:lvl7pPr>
            <a:lvl8pPr marL="4275369" lvl="7" indent="-371126">
              <a:spcBef>
                <a:spcPts val="1870"/>
              </a:spcBef>
              <a:spcAft>
                <a:spcPts val="0"/>
              </a:spcAft>
              <a:buSzPts val="1400"/>
              <a:buChar char="○"/>
              <a:defRPr/>
            </a:lvl8pPr>
            <a:lvl9pPr marL="4809790" lvl="8" indent="-371126">
              <a:spcBef>
                <a:spcPts val="1870"/>
              </a:spcBef>
              <a:spcAft>
                <a:spcPts val="1870"/>
              </a:spcAft>
              <a:buSzPts val="1400"/>
              <a:buChar char="■"/>
              <a:defRPr/>
            </a:lvl9pPr>
          </a:lstStyle>
          <a:p>
            <a:pPr lvl="0"/>
            <a:r>
              <a:rPr lang="en-US"/>
              <a:t>Edit Master text styles</a:t>
            </a:r>
          </a:p>
        </p:txBody>
      </p:sp>
      <p:sp>
        <p:nvSpPr>
          <p:cNvPr id="19" name="Shape 19"/>
          <p:cNvSpPr txBox="1">
            <a:spLocks noGrp="1"/>
          </p:cNvSpPr>
          <p:nvPr>
            <p:ph type="sldNum" idx="12"/>
          </p:nvPr>
        </p:nvSpPr>
        <p:spPr>
          <a:xfrm>
            <a:off x="9903657" y="6856656"/>
            <a:ext cx="641388" cy="578738"/>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05008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2" name="Text Placeholder 11">
            <a:extLst>
              <a:ext uri="{FF2B5EF4-FFF2-40B4-BE49-F238E27FC236}">
                <a16:creationId xmlns:a16="http://schemas.microsoft.com/office/drawing/2014/main" id="{A776FEEB-17D1-D040-A7BE-4C8B68252F08}"/>
              </a:ext>
            </a:extLst>
          </p:cNvPr>
          <p:cNvSpPr>
            <a:spLocks noGrp="1"/>
          </p:cNvSpPr>
          <p:nvPr>
            <p:ph type="body" sz="quarter" idx="13"/>
          </p:nvPr>
        </p:nvSpPr>
        <p:spPr>
          <a:xfrm>
            <a:off x="1888331" y="1062665"/>
            <a:ext cx="6911975" cy="744538"/>
          </a:xfrm>
        </p:spPr>
        <p:txBody>
          <a:bodyPr/>
          <a:lstStyle>
            <a:lvl1pPr algn="ctr">
              <a:defRPr b="1">
                <a:solidFill>
                  <a:srgbClr val="FF0000"/>
                </a:solidFill>
              </a:defRPr>
            </a:lvl1pPr>
          </a:lstStyle>
          <a:p>
            <a:pPr lvl="0"/>
            <a:r>
              <a:rPr lang="en-US"/>
              <a:t>Edit Master text styles</a:t>
            </a:r>
          </a:p>
        </p:txBody>
      </p:sp>
    </p:spTree>
    <p:extLst>
      <p:ext uri="{BB962C8B-B14F-4D97-AF65-F5344CB8AC3E}">
        <p14:creationId xmlns:p14="http://schemas.microsoft.com/office/powerpoint/2010/main" val="811361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6/28/18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6/28/18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6/28/18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519440"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7</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1" r:id="rId1"/>
    <p:sldLayoutId id="2147483663" r:id="rId2"/>
    <p:sldLayoutId id="2147483664" r:id="rId3"/>
    <p:sldLayoutId id="2147483650" r:id="rId4"/>
    <p:sldLayoutId id="2147483649" r:id="rId5"/>
    <p:sldLayoutId id="2147483660" r:id="rId6"/>
    <p:sldLayoutId id="2147483652" r:id="rId7"/>
    <p:sldLayoutId id="2147483653" r:id="rId8"/>
    <p:sldLayoutId id="2147483654" r:id="rId9"/>
    <p:sldLayoutId id="2147483655" r:id="rId10"/>
    <p:sldLayoutId id="2147483657" r:id="rId11"/>
    <p:sldLayoutId id="2147483658" r:id="rId12"/>
    <p:sldLayoutId id="2147483659" r:id="rId13"/>
    <p:sldLayoutId id="2147483665" r:id="rId14"/>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p:nvPr>
        </p:nvSpPr>
        <p:spPr>
          <a:xfrm>
            <a:off x="364363" y="1645597"/>
            <a:ext cx="9959931" cy="937583"/>
          </a:xfrm>
          <a:prstGeom prst="rect">
            <a:avLst/>
          </a:prstGeom>
        </p:spPr>
        <p:txBody>
          <a:bodyPr spcFirstLastPara="1" vert="horz" wrap="square" lIns="106869" tIns="106869" rIns="106869" bIns="106869" rtlCol="0" anchor="b" anchorCtr="0">
            <a:noAutofit/>
          </a:bodyPr>
          <a:lstStyle/>
          <a:p>
            <a:pPr algn="l">
              <a:spcBef>
                <a:spcPts val="0"/>
              </a:spcBef>
            </a:pPr>
            <a:r>
              <a:rPr lang="en-GB" sz="6000" i="0" dirty="0"/>
              <a:t>Data Audiences at IFRC</a:t>
            </a:r>
          </a:p>
        </p:txBody>
      </p:sp>
      <p:sp>
        <p:nvSpPr>
          <p:cNvPr id="55" name="Shape 55"/>
          <p:cNvSpPr txBox="1">
            <a:spLocks noGrp="1"/>
          </p:cNvSpPr>
          <p:nvPr>
            <p:ph type="subTitle" idx="1"/>
          </p:nvPr>
        </p:nvSpPr>
        <p:spPr>
          <a:xfrm>
            <a:off x="364354" y="2411731"/>
            <a:ext cx="9959931" cy="2602880"/>
          </a:xfrm>
          <a:prstGeom prst="rect">
            <a:avLst/>
          </a:prstGeom>
        </p:spPr>
        <p:txBody>
          <a:bodyPr spcFirstLastPara="1" vert="horz" wrap="square" lIns="106869" tIns="106869" rIns="106869" bIns="106869" rtlCol="0" anchor="t" anchorCtr="0">
            <a:noAutofit/>
          </a:bodyPr>
          <a:lstStyle/>
          <a:p>
            <a:pPr algn="l">
              <a:spcBef>
                <a:spcPts val="0"/>
              </a:spcBef>
            </a:pPr>
            <a:r>
              <a:rPr lang="en-GB" dirty="0">
                <a:solidFill>
                  <a:schemeClr val="tx1"/>
                </a:solidFill>
              </a:rPr>
              <a:t>Heather </a:t>
            </a:r>
            <a:r>
              <a:rPr lang="en-GB" dirty="0" err="1">
                <a:solidFill>
                  <a:schemeClr val="tx1"/>
                </a:solidFill>
              </a:rPr>
              <a:t>Leson</a:t>
            </a:r>
            <a:r>
              <a:rPr lang="en-GB" dirty="0">
                <a:solidFill>
                  <a:schemeClr val="tx1"/>
                </a:solidFill>
              </a:rPr>
              <a:t>, Data Literacy</a:t>
            </a:r>
            <a:endParaRPr dirty="0">
              <a:solidFill>
                <a:schemeClr val="tx1"/>
              </a:solidFill>
            </a:endParaRPr>
          </a:p>
        </p:txBody>
      </p:sp>
    </p:spTree>
    <p:extLst>
      <p:ext uri="{BB962C8B-B14F-4D97-AF65-F5344CB8AC3E}">
        <p14:creationId xmlns:p14="http://schemas.microsoft.com/office/powerpoint/2010/main" val="901374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364354" y="723946"/>
            <a:ext cx="9959931" cy="669443"/>
          </a:xfrm>
          <a:prstGeom prst="rect">
            <a:avLst/>
          </a:prstGeom>
        </p:spPr>
        <p:txBody>
          <a:bodyPr spcFirstLastPara="1" vert="horz" wrap="square" lIns="106869" tIns="106869" rIns="106869" bIns="106869" rtlCol="0" anchor="t" anchorCtr="0">
            <a:noAutofit/>
          </a:bodyPr>
          <a:lstStyle/>
          <a:p>
            <a:r>
              <a:rPr lang="en" sz="4800" b="0" dirty="0"/>
              <a:t>Our Data Audiences</a:t>
            </a:r>
            <a:endParaRPr sz="4800" b="0" dirty="0"/>
          </a:p>
        </p:txBody>
      </p:sp>
      <p:sp>
        <p:nvSpPr>
          <p:cNvPr id="61" name="Shape 61"/>
          <p:cNvSpPr txBox="1">
            <a:spLocks noGrp="1"/>
          </p:cNvSpPr>
          <p:nvPr>
            <p:ph type="body" idx="1"/>
          </p:nvPr>
        </p:nvSpPr>
        <p:spPr>
          <a:xfrm>
            <a:off x="364354" y="2122401"/>
            <a:ext cx="9959931" cy="3993511"/>
          </a:xfrm>
          <a:prstGeom prst="rect">
            <a:avLst/>
          </a:prstGeom>
        </p:spPr>
        <p:txBody>
          <a:bodyPr spcFirstLastPara="1" vert="horz" wrap="square" lIns="106869" tIns="106869" rIns="106869" bIns="106869" rtlCol="0" anchor="t" anchorCtr="0">
            <a:noAutofit/>
          </a:bodyPr>
          <a:lstStyle/>
          <a:p>
            <a:pPr marL="0" indent="0">
              <a:buNone/>
            </a:pPr>
            <a:r>
              <a:rPr lang="en" sz="1636" dirty="0">
                <a:solidFill>
                  <a:schemeClr val="dk1"/>
                </a:solidFill>
              </a:rPr>
              <a:t>IFRC has diverse audiences across the sectors and regions. We’ve built programming based on these audiences. The key data user profiles inform the development of the playbook and, potentially, future training planning. </a:t>
            </a:r>
            <a:endParaRPr sz="1636" dirty="0">
              <a:solidFill>
                <a:schemeClr val="dk1"/>
              </a:solidFill>
            </a:endParaRPr>
          </a:p>
          <a:p>
            <a:pPr marL="0" indent="0">
              <a:buNone/>
            </a:pPr>
            <a:endParaRPr sz="1636" dirty="0">
              <a:solidFill>
                <a:schemeClr val="dk1"/>
              </a:solidFill>
            </a:endParaRPr>
          </a:p>
          <a:p>
            <a:pPr indent="-371126">
              <a:spcAft>
                <a:spcPts val="1200"/>
              </a:spcAft>
              <a:buClr>
                <a:schemeClr val="dk1"/>
              </a:buClr>
              <a:buSzPts val="1400"/>
            </a:pPr>
            <a:r>
              <a:rPr lang="en-GB" sz="1636" b="1" dirty="0">
                <a:solidFill>
                  <a:schemeClr val="dk1"/>
                </a:solidFill>
              </a:rPr>
              <a:t>Data Curious </a:t>
            </a:r>
            <a:r>
              <a:rPr lang="en-GB" sz="1636" dirty="0">
                <a:solidFill>
                  <a:schemeClr val="dk1"/>
                </a:solidFill>
              </a:rPr>
              <a:t>need an ‘</a:t>
            </a:r>
            <a:r>
              <a:rPr lang="en-GB" sz="1636" i="1" dirty="0">
                <a:solidFill>
                  <a:schemeClr val="dk1"/>
                </a:solidFill>
              </a:rPr>
              <a:t>on ramp</a:t>
            </a:r>
            <a:r>
              <a:rPr lang="en-GB" sz="1636" dirty="0">
                <a:solidFill>
                  <a:schemeClr val="dk1"/>
                </a:solidFill>
              </a:rPr>
              <a:t>’ to learn and be exposed to the data basics. </a:t>
            </a:r>
          </a:p>
          <a:p>
            <a:pPr indent="-371126">
              <a:spcAft>
                <a:spcPts val="1200"/>
              </a:spcAft>
              <a:buClr>
                <a:schemeClr val="dk1"/>
              </a:buClr>
              <a:buSzPts val="1400"/>
            </a:pPr>
            <a:r>
              <a:rPr lang="en-GB" sz="1636" b="1" dirty="0">
                <a:solidFill>
                  <a:schemeClr val="dk1"/>
                </a:solidFill>
              </a:rPr>
              <a:t>Data Advocate </a:t>
            </a:r>
            <a:r>
              <a:rPr lang="en-GB" sz="1636" dirty="0">
                <a:solidFill>
                  <a:schemeClr val="dk1"/>
                </a:solidFill>
              </a:rPr>
              <a:t>sees relevance and and wants to improve their skills. </a:t>
            </a:r>
          </a:p>
          <a:p>
            <a:pPr indent="-371126">
              <a:spcAft>
                <a:spcPts val="1200"/>
              </a:spcAft>
              <a:buClr>
                <a:schemeClr val="dk1"/>
              </a:buClr>
              <a:buSzPts val="1400"/>
            </a:pPr>
            <a:r>
              <a:rPr lang="en-GB" sz="1636" b="1" dirty="0">
                <a:solidFill>
                  <a:schemeClr val="dk1"/>
                </a:solidFill>
              </a:rPr>
              <a:t>Data Active </a:t>
            </a:r>
            <a:r>
              <a:rPr lang="en-GB" sz="1636" dirty="0">
                <a:solidFill>
                  <a:schemeClr val="dk1"/>
                </a:solidFill>
              </a:rPr>
              <a:t>are motivated to self-learn and are on their way to being a ‘data-leader’.</a:t>
            </a:r>
          </a:p>
          <a:p>
            <a:pPr indent="-371126">
              <a:spcAft>
                <a:spcPts val="1200"/>
              </a:spcAft>
              <a:buClr>
                <a:schemeClr val="dk1"/>
              </a:buClr>
              <a:buSzPts val="1400"/>
            </a:pPr>
            <a:r>
              <a:rPr lang="en-GB" sz="1636" b="1" dirty="0">
                <a:solidFill>
                  <a:schemeClr val="dk1"/>
                </a:solidFill>
              </a:rPr>
              <a:t>Data Ready</a:t>
            </a:r>
            <a:r>
              <a:rPr lang="en-GB" sz="1636" dirty="0">
                <a:solidFill>
                  <a:schemeClr val="dk1"/>
                </a:solidFill>
              </a:rPr>
              <a:t> are ‘trainers’ or ‘data leaders’ who lead data-driven projects and mentor colleagues.</a:t>
            </a:r>
            <a:r>
              <a:rPr lang="en" sz="1636" dirty="0">
                <a:solidFill>
                  <a:schemeClr val="dk1"/>
                </a:solidFill>
              </a:rPr>
              <a:t>.</a:t>
            </a:r>
            <a:endParaRPr sz="1636" dirty="0"/>
          </a:p>
        </p:txBody>
      </p:sp>
    </p:spTree>
    <p:extLst>
      <p:ext uri="{BB962C8B-B14F-4D97-AF65-F5344CB8AC3E}">
        <p14:creationId xmlns:p14="http://schemas.microsoft.com/office/powerpoint/2010/main" val="2054574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64354" y="723946"/>
            <a:ext cx="9959931" cy="669443"/>
          </a:xfrm>
          <a:prstGeom prst="rect">
            <a:avLst/>
          </a:prstGeom>
        </p:spPr>
        <p:txBody>
          <a:bodyPr spcFirstLastPara="1" vert="horz" wrap="square" lIns="106869" tIns="106869" rIns="106869" bIns="106869" rtlCol="0" anchor="t" anchorCtr="0">
            <a:noAutofit/>
          </a:bodyPr>
          <a:lstStyle/>
          <a:p>
            <a:r>
              <a:rPr lang="en" sz="4800" b="0" dirty="0"/>
              <a:t>Data Curious</a:t>
            </a:r>
            <a:endParaRPr sz="4800" b="0" dirty="0"/>
          </a:p>
        </p:txBody>
      </p:sp>
      <p:sp>
        <p:nvSpPr>
          <p:cNvPr id="67" name="Shape 67"/>
          <p:cNvSpPr txBox="1">
            <a:spLocks noGrp="1"/>
          </p:cNvSpPr>
          <p:nvPr>
            <p:ph type="body" idx="1"/>
          </p:nvPr>
        </p:nvSpPr>
        <p:spPr>
          <a:xfrm>
            <a:off x="364354" y="2122401"/>
            <a:ext cx="9959931" cy="3993511"/>
          </a:xfrm>
          <a:prstGeom prst="rect">
            <a:avLst/>
          </a:prstGeom>
        </p:spPr>
        <p:txBody>
          <a:bodyPr spcFirstLastPara="1" vert="horz" wrap="square" lIns="106869" tIns="106869" rIns="106869" bIns="106869" rtlCol="0" anchor="t" anchorCtr="0">
            <a:noAutofit/>
          </a:bodyPr>
          <a:lstStyle/>
          <a:p>
            <a:pPr marL="0" indent="0">
              <a:buNone/>
            </a:pPr>
            <a:r>
              <a:rPr lang="en" dirty="0"/>
              <a:t>Are looking for a starting point.  Need </a:t>
            </a:r>
            <a:r>
              <a:rPr lang="en" dirty="0">
                <a:solidFill>
                  <a:schemeClr val="dk1"/>
                </a:solidFill>
              </a:rPr>
              <a:t>opportunities to provide context and perspectives about why and how data skills matter. </a:t>
            </a:r>
            <a:endParaRPr dirty="0">
              <a:solidFill>
                <a:schemeClr val="dk1"/>
              </a:solidFill>
            </a:endParaRPr>
          </a:p>
          <a:p>
            <a:pPr marL="0" indent="0">
              <a:spcBef>
                <a:spcPts val="1870"/>
              </a:spcBef>
              <a:buNone/>
            </a:pPr>
            <a:r>
              <a:rPr lang="en" dirty="0">
                <a:solidFill>
                  <a:schemeClr val="dk1"/>
                </a:solidFill>
              </a:rPr>
              <a:t>They need:</a:t>
            </a:r>
            <a:endParaRPr dirty="0">
              <a:solidFill>
                <a:schemeClr val="dk1"/>
              </a:solidFill>
            </a:endParaRPr>
          </a:p>
          <a:p>
            <a:pPr>
              <a:spcBef>
                <a:spcPts val="1870"/>
              </a:spcBef>
              <a:buClr>
                <a:schemeClr val="dk1"/>
              </a:buClr>
            </a:pPr>
            <a:r>
              <a:rPr lang="en" dirty="0">
                <a:solidFill>
                  <a:schemeClr val="dk1"/>
                </a:solidFill>
              </a:rPr>
              <a:t>Solutions to their problems</a:t>
            </a:r>
            <a:endParaRPr dirty="0">
              <a:solidFill>
                <a:schemeClr val="dk1"/>
              </a:solidFill>
            </a:endParaRPr>
          </a:p>
          <a:p>
            <a:pPr>
              <a:buClr>
                <a:schemeClr val="dk1"/>
              </a:buClr>
            </a:pPr>
            <a:r>
              <a:rPr lang="en" dirty="0">
                <a:solidFill>
                  <a:schemeClr val="dk1"/>
                </a:solidFill>
              </a:rPr>
              <a:t>Practical Information that meets them where they are at.</a:t>
            </a:r>
            <a:endParaRPr dirty="0">
              <a:solidFill>
                <a:schemeClr val="dk1"/>
              </a:solidFill>
            </a:endParaRPr>
          </a:p>
          <a:p>
            <a:pPr>
              <a:buClr>
                <a:schemeClr val="dk1"/>
              </a:buClr>
            </a:pPr>
            <a:r>
              <a:rPr lang="en" dirty="0">
                <a:solidFill>
                  <a:schemeClr val="dk1"/>
                </a:solidFill>
              </a:rPr>
              <a:t>Easy, accessible and clear explanations </a:t>
            </a:r>
            <a:r>
              <a:rPr lang="en">
                <a:solidFill>
                  <a:schemeClr val="dk1"/>
                </a:solidFill>
              </a:rPr>
              <a:t>and examples</a:t>
            </a:r>
            <a:endParaRPr dirty="0">
              <a:solidFill>
                <a:schemeClr val="dk1"/>
              </a:solidFill>
            </a:endParaRPr>
          </a:p>
          <a:p>
            <a:pPr>
              <a:buClr>
                <a:schemeClr val="dk1"/>
              </a:buClr>
            </a:pPr>
            <a:r>
              <a:rPr lang="en" dirty="0">
                <a:solidFill>
                  <a:schemeClr val="dk1"/>
                </a:solidFill>
              </a:rPr>
              <a:t>A guided path to self-help</a:t>
            </a:r>
            <a:endParaRPr dirty="0">
              <a:solidFill>
                <a:schemeClr val="dk1"/>
              </a:solidFill>
            </a:endParaRPr>
          </a:p>
          <a:p>
            <a:pPr>
              <a:buClr>
                <a:schemeClr val="dk1"/>
              </a:buClr>
            </a:pPr>
            <a:r>
              <a:rPr lang="en" dirty="0">
                <a:solidFill>
                  <a:schemeClr val="dk1"/>
                </a:solidFill>
              </a:rPr>
              <a:t>Access to support and mentorship</a:t>
            </a:r>
            <a:endParaRPr dirty="0">
              <a:solidFill>
                <a:schemeClr val="dk1"/>
              </a:solidFill>
            </a:endParaRPr>
          </a:p>
        </p:txBody>
      </p:sp>
    </p:spTree>
    <p:extLst>
      <p:ext uri="{BB962C8B-B14F-4D97-AF65-F5344CB8AC3E}">
        <p14:creationId xmlns:p14="http://schemas.microsoft.com/office/powerpoint/2010/main" val="128432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364354" y="723946"/>
            <a:ext cx="9959931" cy="669443"/>
          </a:xfrm>
          <a:prstGeom prst="rect">
            <a:avLst/>
          </a:prstGeom>
        </p:spPr>
        <p:txBody>
          <a:bodyPr spcFirstLastPara="1" vert="horz" wrap="square" lIns="106869" tIns="106869" rIns="106869" bIns="106869" rtlCol="0" anchor="t" anchorCtr="0">
            <a:noAutofit/>
          </a:bodyPr>
          <a:lstStyle/>
          <a:p>
            <a:r>
              <a:rPr lang="en" sz="4800" b="0" dirty="0"/>
              <a:t>Data Advocate</a:t>
            </a:r>
            <a:endParaRPr sz="4800" b="0" dirty="0"/>
          </a:p>
        </p:txBody>
      </p:sp>
      <p:sp>
        <p:nvSpPr>
          <p:cNvPr id="73" name="Shape 73"/>
          <p:cNvSpPr txBox="1">
            <a:spLocks noGrp="1"/>
          </p:cNvSpPr>
          <p:nvPr>
            <p:ph type="body" idx="1"/>
          </p:nvPr>
        </p:nvSpPr>
        <p:spPr>
          <a:xfrm>
            <a:off x="364354" y="2136194"/>
            <a:ext cx="9959931" cy="3993511"/>
          </a:xfrm>
          <a:prstGeom prst="rect">
            <a:avLst/>
          </a:prstGeom>
        </p:spPr>
        <p:txBody>
          <a:bodyPr spcFirstLastPara="1" vert="horz" wrap="square" lIns="106869" tIns="106869" rIns="106869" bIns="106869" rtlCol="0" anchor="t" anchorCtr="0">
            <a:noAutofit/>
          </a:bodyPr>
          <a:lstStyle/>
          <a:p>
            <a:pPr marL="0" indent="0">
              <a:buNone/>
            </a:pPr>
            <a:r>
              <a:rPr lang="en" dirty="0"/>
              <a:t>Will continue on their data skills learning journey. They are likely to be great supporting actors in building a data culture. They know the starting point is to ask a question.</a:t>
            </a:r>
            <a:endParaRPr dirty="0"/>
          </a:p>
          <a:p>
            <a:pPr marL="0" indent="0">
              <a:spcBef>
                <a:spcPts val="1870"/>
              </a:spcBef>
              <a:buNone/>
            </a:pPr>
            <a:r>
              <a:rPr lang="en" dirty="0"/>
              <a:t>They need:</a:t>
            </a:r>
            <a:endParaRPr dirty="0"/>
          </a:p>
          <a:p>
            <a:pPr>
              <a:spcBef>
                <a:spcPts val="1870"/>
              </a:spcBef>
            </a:pPr>
            <a:r>
              <a:rPr lang="en" dirty="0"/>
              <a:t>Access to a wide range of self-learning materials</a:t>
            </a:r>
            <a:endParaRPr dirty="0"/>
          </a:p>
          <a:p>
            <a:r>
              <a:rPr lang="en" dirty="0"/>
              <a:t>Mentoring from those with more experience in using data</a:t>
            </a:r>
            <a:endParaRPr dirty="0"/>
          </a:p>
          <a:p>
            <a:r>
              <a:rPr lang="en" dirty="0"/>
              <a:t>To use data to be more effective and build critical thinking skills</a:t>
            </a:r>
            <a:endParaRPr dirty="0"/>
          </a:p>
        </p:txBody>
      </p:sp>
    </p:spTree>
    <p:extLst>
      <p:ext uri="{BB962C8B-B14F-4D97-AF65-F5344CB8AC3E}">
        <p14:creationId xmlns:p14="http://schemas.microsoft.com/office/powerpoint/2010/main" val="429726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364354" y="638221"/>
            <a:ext cx="9959931" cy="669443"/>
          </a:xfrm>
          <a:prstGeom prst="rect">
            <a:avLst/>
          </a:prstGeom>
        </p:spPr>
        <p:txBody>
          <a:bodyPr spcFirstLastPara="1" vert="horz" wrap="square" lIns="106869" tIns="106869" rIns="106869" bIns="106869" rtlCol="0" anchor="t" anchorCtr="0">
            <a:noAutofit/>
          </a:bodyPr>
          <a:lstStyle/>
          <a:p>
            <a:r>
              <a:rPr lang="en" sz="4800" b="0" dirty="0"/>
              <a:t>Data Active</a:t>
            </a:r>
            <a:endParaRPr sz="4800" b="0" dirty="0"/>
          </a:p>
        </p:txBody>
      </p:sp>
      <p:sp>
        <p:nvSpPr>
          <p:cNvPr id="79" name="Shape 79"/>
          <p:cNvSpPr txBox="1">
            <a:spLocks noGrp="1"/>
          </p:cNvSpPr>
          <p:nvPr>
            <p:ph type="body" idx="1"/>
          </p:nvPr>
        </p:nvSpPr>
        <p:spPr>
          <a:xfrm>
            <a:off x="364354" y="2122401"/>
            <a:ext cx="9959931" cy="3993511"/>
          </a:xfrm>
          <a:prstGeom prst="rect">
            <a:avLst/>
          </a:prstGeom>
        </p:spPr>
        <p:txBody>
          <a:bodyPr spcFirstLastPara="1" vert="horz" wrap="square" lIns="106869" tIns="106869" rIns="106869" bIns="106869" rtlCol="0" anchor="t" anchorCtr="0">
            <a:noAutofit/>
          </a:bodyPr>
          <a:lstStyle/>
          <a:p>
            <a:pPr marL="0" indent="0">
              <a:buClr>
                <a:schemeClr val="dk1"/>
              </a:buClr>
              <a:buSzPts val="1100"/>
              <a:buNone/>
            </a:pPr>
            <a:r>
              <a:rPr lang="en" dirty="0">
                <a:solidFill>
                  <a:schemeClr val="dk1"/>
                </a:solidFill>
              </a:rPr>
              <a:t>Data use is sometimes part of their job and skill set. They are continuous learners and may mentor others on their data journey. They frequently ask: how might one become more adept with data and improve data skills?</a:t>
            </a:r>
            <a:endParaRPr dirty="0"/>
          </a:p>
          <a:p>
            <a:pPr marL="0" indent="0">
              <a:spcBef>
                <a:spcPts val="1870"/>
              </a:spcBef>
              <a:buNone/>
            </a:pPr>
            <a:r>
              <a:rPr lang="en" dirty="0"/>
              <a:t>They Need:</a:t>
            </a:r>
            <a:endParaRPr dirty="0"/>
          </a:p>
          <a:p>
            <a:pPr>
              <a:spcBef>
                <a:spcPts val="1870"/>
              </a:spcBef>
            </a:pPr>
            <a:r>
              <a:rPr lang="en" dirty="0"/>
              <a:t>To learn by doing things with data</a:t>
            </a:r>
            <a:endParaRPr dirty="0"/>
          </a:p>
          <a:p>
            <a:r>
              <a:rPr lang="en" dirty="0"/>
              <a:t>Materials to teach others about data</a:t>
            </a:r>
            <a:endParaRPr dirty="0"/>
          </a:p>
          <a:p>
            <a:r>
              <a:rPr lang="en" dirty="0"/>
              <a:t>Social learning experiences to gain access to peers and expand their networks</a:t>
            </a:r>
            <a:endParaRPr dirty="0"/>
          </a:p>
        </p:txBody>
      </p:sp>
    </p:spTree>
    <p:extLst>
      <p:ext uri="{BB962C8B-B14F-4D97-AF65-F5344CB8AC3E}">
        <p14:creationId xmlns:p14="http://schemas.microsoft.com/office/powerpoint/2010/main" val="3658745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364354" y="723946"/>
            <a:ext cx="9959931" cy="669443"/>
          </a:xfrm>
          <a:prstGeom prst="rect">
            <a:avLst/>
          </a:prstGeom>
        </p:spPr>
        <p:txBody>
          <a:bodyPr spcFirstLastPara="1" vert="horz" wrap="square" lIns="106869" tIns="106869" rIns="106869" bIns="106869" rtlCol="0" anchor="t" anchorCtr="0">
            <a:noAutofit/>
          </a:bodyPr>
          <a:lstStyle/>
          <a:p>
            <a:r>
              <a:rPr lang="en" sz="4800" b="0" dirty="0"/>
              <a:t>Data Ready</a:t>
            </a:r>
            <a:endParaRPr sz="4800" b="0" dirty="0"/>
          </a:p>
        </p:txBody>
      </p:sp>
      <p:sp>
        <p:nvSpPr>
          <p:cNvPr id="85" name="Shape 85"/>
          <p:cNvSpPr txBox="1">
            <a:spLocks noGrp="1"/>
          </p:cNvSpPr>
          <p:nvPr>
            <p:ph type="body" idx="1"/>
          </p:nvPr>
        </p:nvSpPr>
        <p:spPr>
          <a:xfrm>
            <a:off x="364354" y="2122401"/>
            <a:ext cx="9959931" cy="3993511"/>
          </a:xfrm>
          <a:prstGeom prst="rect">
            <a:avLst/>
          </a:prstGeom>
        </p:spPr>
        <p:txBody>
          <a:bodyPr spcFirstLastPara="1" vert="horz" wrap="square" lIns="106869" tIns="106869" rIns="106869" bIns="106869" rtlCol="0" anchor="t" anchorCtr="0">
            <a:noAutofit/>
          </a:bodyPr>
          <a:lstStyle/>
          <a:p>
            <a:pPr marL="0" indent="0">
              <a:buClr>
                <a:schemeClr val="dk1"/>
              </a:buClr>
              <a:buSzPts val="1100"/>
              <a:buNone/>
            </a:pPr>
            <a:r>
              <a:rPr lang="en" dirty="0">
                <a:solidFill>
                  <a:schemeClr val="dk1"/>
                </a:solidFill>
              </a:rPr>
              <a:t>They can range up to very advanced data skills. They may or may not be data scientists, but they are deemed proficient in a range of data skills. </a:t>
            </a:r>
            <a:endParaRPr dirty="0"/>
          </a:p>
          <a:p>
            <a:pPr marL="0" indent="0">
              <a:spcBef>
                <a:spcPts val="1870"/>
              </a:spcBef>
              <a:buNone/>
            </a:pPr>
            <a:r>
              <a:rPr lang="en" dirty="0"/>
              <a:t>They need:</a:t>
            </a:r>
            <a:endParaRPr dirty="0"/>
          </a:p>
          <a:p>
            <a:pPr>
              <a:spcBef>
                <a:spcPts val="1870"/>
              </a:spcBef>
            </a:pPr>
            <a:r>
              <a:rPr lang="en" dirty="0"/>
              <a:t>To upskill themselves to be even more data ready</a:t>
            </a:r>
            <a:endParaRPr dirty="0"/>
          </a:p>
          <a:p>
            <a:r>
              <a:rPr lang="en" dirty="0"/>
              <a:t>To address the data skills gaps in their </a:t>
            </a:r>
            <a:r>
              <a:rPr lang="en" dirty="0" err="1"/>
              <a:t>organisations</a:t>
            </a:r>
            <a:endParaRPr dirty="0"/>
          </a:p>
          <a:p>
            <a:r>
              <a:rPr lang="en" dirty="0"/>
              <a:t>To save time, improve data workflows</a:t>
            </a:r>
            <a:endParaRPr dirty="0"/>
          </a:p>
          <a:p>
            <a:r>
              <a:rPr lang="en" dirty="0"/>
              <a:t>To grow their network of peers</a:t>
            </a:r>
            <a:endParaRPr dirty="0"/>
          </a:p>
        </p:txBody>
      </p:sp>
    </p:spTree>
    <p:extLst>
      <p:ext uri="{BB962C8B-B14F-4D97-AF65-F5344CB8AC3E}">
        <p14:creationId xmlns:p14="http://schemas.microsoft.com/office/powerpoint/2010/main" val="2833641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364354" y="723946"/>
            <a:ext cx="9959931" cy="669443"/>
          </a:xfrm>
          <a:prstGeom prst="rect">
            <a:avLst/>
          </a:prstGeom>
        </p:spPr>
        <p:txBody>
          <a:bodyPr spcFirstLastPara="1" vert="horz" wrap="square" lIns="106869" tIns="106869" rIns="106869" bIns="106869" rtlCol="0" anchor="t" anchorCtr="0">
            <a:noAutofit/>
          </a:bodyPr>
          <a:lstStyle/>
          <a:p>
            <a:r>
              <a:rPr lang="en" sz="4800" b="0" dirty="0"/>
              <a:t>Which one are you?</a:t>
            </a:r>
            <a:endParaRPr sz="4800" b="0" dirty="0"/>
          </a:p>
          <a:p>
            <a:endParaRPr dirty="0"/>
          </a:p>
        </p:txBody>
      </p:sp>
      <p:sp>
        <p:nvSpPr>
          <p:cNvPr id="91" name="Shape 91"/>
          <p:cNvSpPr txBox="1">
            <a:spLocks noGrp="1"/>
          </p:cNvSpPr>
          <p:nvPr>
            <p:ph type="body" idx="1"/>
          </p:nvPr>
        </p:nvSpPr>
        <p:spPr>
          <a:xfrm>
            <a:off x="364354" y="2122401"/>
            <a:ext cx="9959931" cy="3993511"/>
          </a:xfrm>
          <a:prstGeom prst="rect">
            <a:avLst/>
          </a:prstGeom>
        </p:spPr>
        <p:txBody>
          <a:bodyPr spcFirstLastPara="1" vert="horz" wrap="square" lIns="106869" tIns="106869" rIns="106869" bIns="106869" rtlCol="0" anchor="t" anchorCtr="0">
            <a:noAutofit/>
          </a:bodyPr>
          <a:lstStyle/>
          <a:p>
            <a:pPr marL="0" indent="0">
              <a:buNone/>
            </a:pPr>
            <a:endParaRPr sz="1636" dirty="0">
              <a:solidFill>
                <a:schemeClr val="dk1"/>
              </a:solidFill>
            </a:endParaRPr>
          </a:p>
          <a:p>
            <a:pPr indent="-371126">
              <a:spcAft>
                <a:spcPts val="1200"/>
              </a:spcAft>
              <a:buClr>
                <a:schemeClr val="dk1"/>
              </a:buClr>
              <a:buSzPts val="1400"/>
            </a:pPr>
            <a:r>
              <a:rPr lang="en" sz="1636" b="1" dirty="0">
                <a:solidFill>
                  <a:schemeClr val="dk1"/>
                </a:solidFill>
              </a:rPr>
              <a:t>Data Curious </a:t>
            </a:r>
            <a:r>
              <a:rPr lang="en" sz="1636" dirty="0">
                <a:solidFill>
                  <a:schemeClr val="dk1"/>
                </a:solidFill>
              </a:rPr>
              <a:t>need an ‘</a:t>
            </a:r>
            <a:r>
              <a:rPr lang="en" sz="1636" i="1" dirty="0">
                <a:solidFill>
                  <a:schemeClr val="dk1"/>
                </a:solidFill>
              </a:rPr>
              <a:t>on ramp</a:t>
            </a:r>
            <a:r>
              <a:rPr lang="en" sz="1636" dirty="0">
                <a:solidFill>
                  <a:schemeClr val="dk1"/>
                </a:solidFill>
              </a:rPr>
              <a:t>’ to learn and be exposed to the data basics. </a:t>
            </a:r>
            <a:endParaRPr sz="1636" dirty="0">
              <a:solidFill>
                <a:schemeClr val="dk1"/>
              </a:solidFill>
            </a:endParaRPr>
          </a:p>
          <a:p>
            <a:pPr indent="-371126">
              <a:spcAft>
                <a:spcPts val="1200"/>
              </a:spcAft>
              <a:buClr>
                <a:schemeClr val="dk1"/>
              </a:buClr>
              <a:buSzPts val="1400"/>
            </a:pPr>
            <a:r>
              <a:rPr lang="en" sz="1636" b="1" dirty="0">
                <a:solidFill>
                  <a:schemeClr val="dk1"/>
                </a:solidFill>
              </a:rPr>
              <a:t>Data Advocate </a:t>
            </a:r>
            <a:r>
              <a:rPr lang="en" sz="1636">
                <a:solidFill>
                  <a:schemeClr val="dk1"/>
                </a:solidFill>
              </a:rPr>
              <a:t>sees relevance and </a:t>
            </a:r>
            <a:r>
              <a:rPr lang="en" sz="1636" dirty="0">
                <a:solidFill>
                  <a:schemeClr val="dk1"/>
                </a:solidFill>
              </a:rPr>
              <a:t>wants to improve their skills. </a:t>
            </a:r>
            <a:endParaRPr sz="1636" dirty="0">
              <a:solidFill>
                <a:schemeClr val="dk1"/>
              </a:solidFill>
            </a:endParaRPr>
          </a:p>
          <a:p>
            <a:pPr indent="-371126">
              <a:spcAft>
                <a:spcPts val="1200"/>
              </a:spcAft>
              <a:buClr>
                <a:schemeClr val="dk1"/>
              </a:buClr>
              <a:buSzPts val="1400"/>
            </a:pPr>
            <a:r>
              <a:rPr lang="en" sz="1636" b="1" dirty="0">
                <a:solidFill>
                  <a:schemeClr val="dk1"/>
                </a:solidFill>
              </a:rPr>
              <a:t>Data Active </a:t>
            </a:r>
            <a:r>
              <a:rPr lang="en" sz="1636" dirty="0">
                <a:solidFill>
                  <a:schemeClr val="dk1"/>
                </a:solidFill>
              </a:rPr>
              <a:t>are motivated to self-learn and are on their way to being a ‘data-leader’.</a:t>
            </a:r>
            <a:endParaRPr sz="1636" dirty="0">
              <a:solidFill>
                <a:schemeClr val="dk1"/>
              </a:solidFill>
            </a:endParaRPr>
          </a:p>
          <a:p>
            <a:pPr indent="-371126">
              <a:spcAft>
                <a:spcPts val="1200"/>
              </a:spcAft>
              <a:buClr>
                <a:schemeClr val="dk1"/>
              </a:buClr>
              <a:buSzPts val="1400"/>
            </a:pPr>
            <a:r>
              <a:rPr lang="en" sz="1636" b="1" dirty="0">
                <a:solidFill>
                  <a:schemeClr val="dk1"/>
                </a:solidFill>
              </a:rPr>
              <a:t>Data Ready</a:t>
            </a:r>
            <a:r>
              <a:rPr lang="en" sz="1636" dirty="0">
                <a:solidFill>
                  <a:schemeClr val="dk1"/>
                </a:solidFill>
              </a:rPr>
              <a:t> are ‘trainers’ or ‘data leaders’ who lead data-driven projects and mentor colleagues.</a:t>
            </a:r>
            <a:endParaRPr sz="1636" dirty="0"/>
          </a:p>
        </p:txBody>
      </p:sp>
    </p:spTree>
    <p:extLst>
      <p:ext uri="{BB962C8B-B14F-4D97-AF65-F5344CB8AC3E}">
        <p14:creationId xmlns:p14="http://schemas.microsoft.com/office/powerpoint/2010/main" val="2876875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364352" y="638221"/>
            <a:ext cx="9959931" cy="669443"/>
          </a:xfrm>
          <a:prstGeom prst="rect">
            <a:avLst/>
          </a:prstGeom>
        </p:spPr>
        <p:txBody>
          <a:bodyPr spcFirstLastPara="1" vert="horz" wrap="square" lIns="106869" tIns="106869" rIns="106869" bIns="106869" rtlCol="0" anchor="t" anchorCtr="0">
            <a:noAutofit/>
          </a:bodyPr>
          <a:lstStyle/>
          <a:p>
            <a:r>
              <a:rPr lang="en" sz="4800" b="0" dirty="0"/>
              <a:t>An example strategy to reach audiences</a:t>
            </a:r>
            <a:endParaRPr sz="4800" b="0" dirty="0"/>
          </a:p>
        </p:txBody>
      </p:sp>
      <p:sp>
        <p:nvSpPr>
          <p:cNvPr id="97" name="Shape 97"/>
          <p:cNvSpPr txBox="1">
            <a:spLocks noGrp="1"/>
          </p:cNvSpPr>
          <p:nvPr>
            <p:ph type="body" idx="1"/>
          </p:nvPr>
        </p:nvSpPr>
        <p:spPr>
          <a:xfrm>
            <a:off x="364353" y="2693901"/>
            <a:ext cx="9959931" cy="3066819"/>
          </a:xfrm>
          <a:prstGeom prst="rect">
            <a:avLst/>
          </a:prstGeom>
        </p:spPr>
        <p:txBody>
          <a:bodyPr spcFirstLastPara="1" vert="horz" wrap="square" lIns="106869" tIns="106869" rIns="106869" bIns="106869" rtlCol="0" anchor="t" anchorCtr="0">
            <a:noAutofit/>
          </a:bodyPr>
          <a:lstStyle/>
          <a:p>
            <a:pPr marL="0" indent="0">
              <a:buNone/>
            </a:pPr>
            <a:r>
              <a:rPr lang="en" dirty="0"/>
              <a:t>We’re designing the data playbook for the data curious. Everyone is on their own learning journey. Peer-to-peer learning is an ongoing effort for every data audience.</a:t>
            </a:r>
            <a:endParaRPr dirty="0"/>
          </a:p>
          <a:p>
            <a:pPr marL="0" indent="0">
              <a:spcBef>
                <a:spcPts val="1870"/>
              </a:spcBef>
              <a:buNone/>
            </a:pPr>
            <a:r>
              <a:rPr lang="en" dirty="0"/>
              <a:t>We know the main people who will use the data playbook will be the data active and the data ready.</a:t>
            </a:r>
            <a:endParaRPr dirty="0"/>
          </a:p>
          <a:p>
            <a:pPr marL="0" indent="0">
              <a:spcBef>
                <a:spcPts val="1870"/>
              </a:spcBef>
              <a:spcAft>
                <a:spcPts val="1870"/>
              </a:spcAft>
              <a:buNone/>
            </a:pPr>
            <a:r>
              <a:rPr lang="en" dirty="0"/>
              <a:t>We will reach the data curious and the data advocates through them. </a:t>
            </a:r>
            <a:endParaRPr dirty="0"/>
          </a:p>
        </p:txBody>
      </p:sp>
    </p:spTree>
    <p:extLst>
      <p:ext uri="{BB962C8B-B14F-4D97-AF65-F5344CB8AC3E}">
        <p14:creationId xmlns:p14="http://schemas.microsoft.com/office/powerpoint/2010/main" val="42008695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ybookMasterSlideDeck  -  Read-Only" id="{2102E0A5-96FF-5148-94FC-B5BE64C34433}" vid="{C6E8FFDA-C28F-E845-87E4-05B80D10757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10</TotalTime>
  <Words>521</Words>
  <Application>Microsoft Macintosh PowerPoint</Application>
  <PresentationFormat>Custom</PresentationFormat>
  <Paragraphs>46</Paragraphs>
  <Slides>8</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ArialMT</vt:lpstr>
      <vt:lpstr>Calibri</vt:lpstr>
      <vt:lpstr>Office Theme</vt:lpstr>
      <vt:lpstr>Data Audiences at IFRC</vt:lpstr>
      <vt:lpstr>Our Data Audiences</vt:lpstr>
      <vt:lpstr>Data Curious</vt:lpstr>
      <vt:lpstr>Data Advocate</vt:lpstr>
      <vt:lpstr>Data Active</vt:lpstr>
      <vt:lpstr>Data Ready</vt:lpstr>
      <vt:lpstr>Which one are you? </vt:lpstr>
      <vt:lpstr>An example strategy to reach audiences</vt:lpstr>
    </vt:vector>
  </TitlesOfParts>
  <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AUDIENCES AT IFRC</dc:title>
  <dc:creator>Dirk Slater</dc:creator>
  <cp:lastModifiedBy>Dirk Slater</cp:lastModifiedBy>
  <cp:revision>5</cp:revision>
  <dcterms:created xsi:type="dcterms:W3CDTF">2018-05-04T16:54:00Z</dcterms:created>
  <dcterms:modified xsi:type="dcterms:W3CDTF">2018-06-28T09:52:02Z</dcterms:modified>
</cp:coreProperties>
</file>