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7562850" cx="10688625"/>
  <p:notesSz cx="9144000" cy="6858000"/>
  <p:embeddedFontLst>
    <p:embeddedFont>
      <p:font typeface="Arv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686B95F3-8342-4680-89AA-D7B64C562506}">
  <a:tblStyle styleId="{686B95F3-8342-4680-89AA-D7B64C562506}"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2" orient="horz"/>
        <p:guide pos="336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Arvo-bold.fntdata"/><Relationship Id="rId25" Type="http://schemas.openxmlformats.org/officeDocument/2006/relationships/font" Target="fonts/Arvo-regular.fntdata"/><Relationship Id="rId28" Type="http://schemas.openxmlformats.org/officeDocument/2006/relationships/font" Target="fonts/Arvo-boldItalic.fntdata"/><Relationship Id="rId27" Type="http://schemas.openxmlformats.org/officeDocument/2006/relationships/font" Target="fonts/Arvo-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3962400" cy="342900"/>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5179484" y="0"/>
            <a:ext cx="3962400" cy="342900"/>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6513910"/>
            <a:ext cx="3962400" cy="342900"/>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nounproject.com/yaminiahluwalia"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odimpact.org/periodic-table.html" TargetMode="External"/><Relationship Id="rId3" Type="http://schemas.openxmlformats.org/officeDocument/2006/relationships/hyperlink" Target="http://odimpact.org/files/odimpact-developing-economies-appendices.pdf" TargetMode="External"/><Relationship Id="rId4" Type="http://schemas.openxmlformats.org/officeDocument/2006/relationships/hyperlink" Target="http://odimpact.org/files/odimpact-developing-economies-appendices.pdf" TargetMode="External"/><Relationship Id="rId5" Type="http://schemas.openxmlformats.org/officeDocument/2006/relationships/hyperlink" Target="http://odimpact.org/index.html#explore" TargetMode="External"/><Relationship Id="rId6" Type="http://schemas.openxmlformats.org/officeDocument/2006/relationships/hyperlink" Target="http://odimpact.org/index.html#explore"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YABFcA8yHZ0" TargetMode="External"/><Relationship Id="rId3" Type="http://schemas.openxmlformats.org/officeDocument/2006/relationships/hyperlink" Target="http://maxpixel.freegreatpicture.com/"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oolofdata.org/2016/01/08/our-data-literacy-research-findings/" TargetMode="External"/><Relationship Id="rId3" Type="http://schemas.openxmlformats.org/officeDocument/2006/relationships/hyperlink" Target="http://schoolofdata.org/2016/01/08/research-results-part-1-defining-data-literacy/" TargetMode="External"/><Relationship Id="rId4" Type="http://schemas.openxmlformats.org/officeDocument/2006/relationships/hyperlink" Target="http://www.fabriders.net/databasic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nounproject.com/yaminiahluwalia"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txBox="1"/>
          <p:nvPr>
            <p:ph idx="1" type="body"/>
          </p:nvPr>
        </p:nvSpPr>
        <p:spPr>
          <a:xfrm>
            <a:off x="914400" y="3257550"/>
            <a:ext cx="7315200" cy="30861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3" name="Shape 143"/>
          <p:cNvSpPr/>
          <p:nvPr>
            <p:ph idx="2"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Shape 211"/>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What’s in it for me? Data ready and data use is as diverse as all the roles here. How can we balance all those needs? </a:t>
            </a:r>
            <a:endParaRPr b="0" i="0" sz="11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Icon via Noun Project </a:t>
            </a:r>
            <a:r>
              <a:rPr b="0" i="0" lang="en" sz="1100" u="sng" cap="none" strike="noStrike">
                <a:solidFill>
                  <a:schemeClr val="hlink"/>
                </a:solidFill>
                <a:latin typeface="Arial"/>
                <a:ea typeface="Arial"/>
                <a:cs typeface="Arial"/>
                <a:sym typeface="Arial"/>
                <a:hlinkClick r:id="rId2"/>
              </a:rPr>
              <a:t>Yamini Ahluwalia</a:t>
            </a:r>
            <a:r>
              <a:rPr b="0" i="0" lang="en" sz="1100" u="none" cap="none" strike="noStrike">
                <a:solidFill>
                  <a:schemeClr val="dk1"/>
                </a:solidFill>
                <a:latin typeface="Arial"/>
                <a:ea typeface="Arial"/>
                <a:cs typeface="Arial"/>
                <a:sym typeface="Arial"/>
              </a:rPr>
              <a:t>, GB</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Graphic Source: School of Data  http://schoolofdata.org/</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Shape 240"/>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Shape 25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Add your example from Region or National Society</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Analysis via Dan Mogaka Ayuka, Performance Monitoring, IFRC Africa</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He analyzed DREF data via the Go platform.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Shape 262"/>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Source: </a:t>
            </a:r>
            <a:r>
              <a:rPr b="0" i="0" lang="en" sz="1400" u="sng" cap="none" strike="noStrike">
                <a:solidFill>
                  <a:schemeClr val="hlink"/>
                </a:solidFill>
                <a:latin typeface="Calibri"/>
                <a:ea typeface="Calibri"/>
                <a:cs typeface="Calibri"/>
                <a:sym typeface="Calibri"/>
                <a:hlinkClick r:id="rId2"/>
              </a:rPr>
              <a:t>http://odimpact.org/periodic-table.html</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This table is for “open data” but it mostly applies to our work as well.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“Based on the</a:t>
            </a:r>
            <a:r>
              <a:rPr b="0" i="0" lang="en" sz="1400" u="none" cap="none" strike="noStrike">
                <a:solidFill>
                  <a:schemeClr val="hlink"/>
                </a:solidFill>
                <a:uFill>
                  <a:noFill/>
                </a:uFill>
                <a:latin typeface="Calibri"/>
                <a:ea typeface="Calibri"/>
                <a:cs typeface="Calibri"/>
                <a:sym typeface="Calibri"/>
                <a:hlinkClick r:id="rId3"/>
              </a:rPr>
              <a:t> </a:t>
            </a:r>
            <a:r>
              <a:rPr b="0" i="0" lang="en" sz="1400" u="sng" cap="none" strike="noStrike">
                <a:solidFill>
                  <a:schemeClr val="hlink"/>
                </a:solidFill>
                <a:latin typeface="Calibri"/>
                <a:ea typeface="Calibri"/>
                <a:cs typeface="Calibri"/>
                <a:sym typeface="Calibri"/>
                <a:hlinkClick r:id="rId4"/>
              </a:rPr>
              <a:t>existing literature</a:t>
            </a:r>
            <a:r>
              <a:rPr b="0" i="0" lang="en" sz="1400" u="none" cap="none" strike="noStrike">
                <a:solidFill>
                  <a:schemeClr val="dk1"/>
                </a:solidFill>
                <a:latin typeface="Calibri"/>
                <a:ea typeface="Calibri"/>
                <a:cs typeface="Calibri"/>
                <a:sym typeface="Calibri"/>
              </a:rPr>
              <a:t> and</a:t>
            </a:r>
            <a:r>
              <a:rPr b="0" i="0" lang="en" sz="1400" u="none" cap="none" strike="noStrike">
                <a:solidFill>
                  <a:schemeClr val="hlink"/>
                </a:solidFill>
                <a:uFill>
                  <a:noFill/>
                </a:uFill>
                <a:latin typeface="Calibri"/>
                <a:ea typeface="Calibri"/>
                <a:cs typeface="Calibri"/>
                <a:sym typeface="Calibri"/>
                <a:hlinkClick r:id="rId5"/>
              </a:rPr>
              <a:t> </a:t>
            </a:r>
            <a:r>
              <a:rPr b="0" i="0" lang="en" sz="1400" u="sng" cap="none" strike="noStrike">
                <a:solidFill>
                  <a:schemeClr val="hlink"/>
                </a:solidFill>
                <a:latin typeface="Calibri"/>
                <a:ea typeface="Calibri"/>
                <a:cs typeface="Calibri"/>
                <a:sym typeface="Calibri"/>
                <a:hlinkClick r:id="rId6"/>
              </a:rPr>
              <a:t>case studies,</a:t>
            </a:r>
            <a:r>
              <a:rPr b="0" i="0" lang="en" sz="1400" u="none" cap="none" strike="noStrike">
                <a:solidFill>
                  <a:schemeClr val="dk1"/>
                </a:solidFill>
                <a:latin typeface="Calibri"/>
                <a:ea typeface="Calibri"/>
                <a:cs typeface="Calibri"/>
                <a:sym typeface="Calibri"/>
              </a:rPr>
              <a:t> we have developed a Periodic Table of Open Data Elements detailing the enabling conditions and disabling factors that often determine the impact of open data initiatives. Although the importance of local variation and context is, of course, paramount, current research and practice shows that the elements included in five central issue categories — Problem and Demand Definition, Capacity and Culture, Partnerships, Risks, Governance — are likely to either enable or disrupt the success of open data projects when replicated across countries.”</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Shape 268"/>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How to Measure in our Organization</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Source http://dsapp.uchicago.edu/wp-content/uploads/2014/01/Data_Maturity_Framework_Data.jpg</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
        <p:nvSpPr>
          <p:cNvPr id="273" name="Shape 273"/>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Shape 278"/>
          <p:cNvSpPr txBox="1"/>
          <p:nvPr>
            <p:ph idx="1" type="body"/>
          </p:nvPr>
        </p:nvSpPr>
        <p:spPr>
          <a:xfrm>
            <a:off x="914400" y="3257550"/>
            <a:ext cx="7315200" cy="30861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79" name="Shape 279"/>
          <p:cNvSpPr/>
          <p:nvPr>
            <p:ph idx="2"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Shape 149"/>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The IFRC wants to be a data-driven organization that makes evidence based decisions. How can we integrate our systems, practices and unify as the Secretariat and National Societies to build data readiness? What is the pathway to this?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Data is </a:t>
            </a:r>
            <a:r>
              <a:rPr b="0" i="0" lang="en" sz="1400" u="sng" cap="none" strike="noStrike">
                <a:solidFill>
                  <a:schemeClr val="hlink"/>
                </a:solidFill>
                <a:latin typeface="Calibri"/>
                <a:ea typeface="Calibri"/>
                <a:cs typeface="Calibri"/>
                <a:sym typeface="Calibri"/>
                <a:hlinkClick r:id="rId2"/>
              </a:rPr>
              <a:t>https://www.youtube.com/watch?v=YABFcA8yHZ0</a:t>
            </a: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Source: paper stacks </a:t>
            </a:r>
            <a:r>
              <a:rPr b="0" i="0" lang="en" sz="1400" u="sng" cap="none" strike="noStrike">
                <a:solidFill>
                  <a:schemeClr val="hlink"/>
                </a:solidFill>
                <a:latin typeface="Calibri"/>
                <a:ea typeface="Calibri"/>
                <a:cs typeface="Calibri"/>
                <a:sym typeface="Calibri"/>
                <a:hlinkClick r:id="rId3"/>
              </a:rPr>
              <a:t>http://maxpixel.freegreatpicture.com/</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Source: Analysis  https://pixabay.com/en/analysis-pay-businessmen-meeting-626881/</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 https://techsgood.org/normalizing-the-data-revolution-96ba44fdfd79</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Shape 157"/>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Quote from Helen Welch, MEAL Director American Red Cross</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Refer to  ict health check, digital divide, IM, data analysis  as core IFRC competencies, program lines etc.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Shape 170"/>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How can data readiness improve response? THis is an example from the Bangladesh floods</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Editing note: Add your example from Region or National Society</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Bangladesh Appeals (as of August 31, 2017) http://ifrcgo.org/appeals/mdrbd020/</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Shape 175"/>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The Strategy 2020 sets out an agenda which includes us being more data-driven. What does that mean for everyone at IFRC? How can we make this a reality?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Icon credit: Community by Bruno Castro from the Noun Project</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Strategy document - http://www.ifrc.org/who-we-are/vision-and-mission/strategy-2020/</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Shape 182"/>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It is important to differentiate between data literacy and data-skills. The Open Data Institute (ODI) does data training around the world. Their definition is closely aligned with how IFRC might become more data ready.</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Source: ODI on data literacy - http://theodi.org/blog/the-cultural-chasm-why-your-strategy-will-fail-without-a-dataliterate-organisation</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Icon via Tuktuk designs from the Noun project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Shape 189"/>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Data is all around us. Do we use it? Do we understand it?  How does your organization use data? How can we build an ecosystem of learning and use?</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Humanitarian work involves many data types and data collection methods. Discovering existing datasets (within our organization or via humanitarian partners) as well as collecting data with communities are key activities in our work.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Icon: Yarn by Eugen Belyakoff via Noun Project</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Our friends at School of Data recently did some research around data literacy. This was co-lead by Dirk Slater of Fabriders. In the upcoming slides, the definitions of data literacy draw from this research. Read more here: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sng" cap="none" strike="noStrike">
                <a:solidFill>
                  <a:schemeClr val="hlink"/>
                </a:solidFill>
                <a:latin typeface="Calibri"/>
                <a:ea typeface="Calibri"/>
                <a:cs typeface="Calibri"/>
                <a:sym typeface="Calibri"/>
                <a:hlinkClick r:id="rId2"/>
              </a:rPr>
              <a:t>http://schoolofdata.org/2016/01/08/our-data-literacy-research-findings/</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sng" cap="none" strike="noStrike">
                <a:solidFill>
                  <a:schemeClr val="hlink"/>
                </a:solidFill>
                <a:latin typeface="Calibri"/>
                <a:ea typeface="Calibri"/>
                <a:cs typeface="Calibri"/>
                <a:sym typeface="Calibri"/>
                <a:hlinkClick r:id="rId3"/>
              </a:rPr>
              <a:t>http://schoolofdata.org/2016/01/08/research-results-part-1-defining-data-literacy/</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400" u="sng" cap="none" strike="noStrike">
                <a:solidFill>
                  <a:schemeClr val="hlink"/>
                </a:solidFill>
                <a:latin typeface="Calibri"/>
                <a:ea typeface="Calibri"/>
                <a:cs typeface="Calibri"/>
                <a:sym typeface="Calibri"/>
                <a:hlinkClick r:id="rId4"/>
              </a:rPr>
              <a:t>http://www.fabriders.net/databasics/</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“People before Data” is a quote from Jennifer Chan, Humanitarian advisor</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Graphic source: Map icon (Mister Pixel, Noun Project)</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Shape 202"/>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What’s in it for me? Data ready and data use is as diverse as all the roles here. How can we balance all those needs? </a:t>
            </a:r>
            <a:endParaRPr b="0" i="0" sz="11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ts val="1100"/>
              <a:buFont typeface="Arial"/>
              <a:buNone/>
            </a:pPr>
            <a:r>
              <a:rPr b="0" i="0" lang="en" sz="1100" u="none" cap="none" strike="noStrike">
                <a:solidFill>
                  <a:schemeClr val="dk1"/>
                </a:solidFill>
                <a:latin typeface="Arial"/>
                <a:ea typeface="Arial"/>
                <a:cs typeface="Arial"/>
                <a:sym typeface="Arial"/>
              </a:rPr>
              <a:t>Icon via Noun Project </a:t>
            </a:r>
            <a:r>
              <a:rPr b="0" i="0" lang="en" sz="1100" u="sng" cap="none" strike="noStrike">
                <a:solidFill>
                  <a:schemeClr val="hlink"/>
                </a:solidFill>
                <a:latin typeface="Arial"/>
                <a:ea typeface="Arial"/>
                <a:cs typeface="Arial"/>
                <a:sym typeface="Arial"/>
                <a:hlinkClick r:id="rId2"/>
              </a:rPr>
              <a:t>Yamini Ahluwalia</a:t>
            </a:r>
            <a:r>
              <a:rPr b="0" i="0" lang="en" sz="1100" u="none" cap="none" strike="noStrike">
                <a:solidFill>
                  <a:schemeClr val="dk1"/>
                </a:solidFill>
                <a:latin typeface="Arial"/>
                <a:ea typeface="Arial"/>
                <a:cs typeface="Arial"/>
                <a:sym typeface="Arial"/>
              </a:rPr>
              <a:t>, GB</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7" name="Shape 17"/>
        <p:cNvGrpSpPr/>
        <p:nvPr/>
      </p:nvGrpSpPr>
      <p:grpSpPr>
        <a:xfrm>
          <a:off x="0" y="0"/>
          <a:ext cx="0" cy="0"/>
          <a:chOff x="0" y="0"/>
          <a:chExt cx="0" cy="0"/>
        </a:xfrm>
      </p:grpSpPr>
      <p:sp>
        <p:nvSpPr>
          <p:cNvPr id="18" name="Shape 18"/>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 name="Shape 19"/>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20" name="Shape 20"/>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21" name="Shape 21"/>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Content with Caption">
  <p:cSld name="3_Content with Caption">
    <p:spTree>
      <p:nvGrpSpPr>
        <p:cNvPr id="83" name="Shape 83"/>
        <p:cNvGrpSpPr/>
        <p:nvPr/>
      </p:nvGrpSpPr>
      <p:grpSpPr>
        <a:xfrm>
          <a:off x="0" y="0"/>
          <a:ext cx="0" cy="0"/>
          <a:chOff x="0" y="0"/>
          <a:chExt cx="0" cy="0"/>
        </a:xfrm>
      </p:grpSpPr>
      <p:sp>
        <p:nvSpPr>
          <p:cNvPr id="84" name="Shape 84"/>
          <p:cNvSpPr txBox="1"/>
          <p:nvPr>
            <p:ph idx="1" type="body"/>
          </p:nvPr>
        </p:nvSpPr>
        <p:spPr>
          <a:xfrm>
            <a:off x="1067740" y="2056848"/>
            <a:ext cx="8598115" cy="4124934"/>
          </a:xfrm>
          <a:prstGeom prst="rect">
            <a:avLst/>
          </a:prstGeom>
          <a:noFill/>
          <a:ln>
            <a:noFill/>
          </a:ln>
        </p:spPr>
        <p:txBody>
          <a:bodyPr anchorCtr="0" anchor="t" bIns="52125" lIns="104275" spcFirstLastPara="1" rIns="104275" wrap="square" tIns="52125"/>
          <a:lstStyle>
            <a:lvl1pPr indent="-228600" lvl="0" marL="457200"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1pPr>
            <a:lvl2pPr indent="-228600" lvl="1" marL="91440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85" name="Shape 85"/>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86" name="Shape 86"/>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87" name="Shape 87"/>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88" name="Shape 88"/>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
        <p:nvSpPr>
          <p:cNvPr id="89" name="Shape 89"/>
          <p:cNvSpPr txBox="1"/>
          <p:nvPr/>
        </p:nvSpPr>
        <p:spPr>
          <a:xfrm>
            <a:off x="1180133" y="1000325"/>
            <a:ext cx="8317132" cy="58477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 sz="3200">
                <a:solidFill>
                  <a:srgbClr val="FF0000"/>
                </a:solidFill>
                <a:latin typeface="Calibri"/>
                <a:ea typeface="Calibri"/>
                <a:cs typeface="Calibri"/>
                <a:sym typeface="Calibri"/>
              </a:rPr>
              <a:t>Text</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90" name="Shape 90"/>
        <p:cNvGrpSpPr/>
        <p:nvPr/>
      </p:nvGrpSpPr>
      <p:grpSpPr>
        <a:xfrm>
          <a:off x="0" y="0"/>
          <a:ext cx="0" cy="0"/>
          <a:chOff x="0" y="0"/>
          <a:chExt cx="0" cy="0"/>
        </a:xfrm>
      </p:grpSpPr>
      <p:sp>
        <p:nvSpPr>
          <p:cNvPr id="91" name="Shape 91"/>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92" name="Shape 92"/>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93" name="Shape 93"/>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p:cSld name="1_Title Slide">
    <p:spTree>
      <p:nvGrpSpPr>
        <p:cNvPr id="94" name="Shape 94"/>
        <p:cNvGrpSpPr/>
        <p:nvPr/>
      </p:nvGrpSpPr>
      <p:grpSpPr>
        <a:xfrm>
          <a:off x="0" y="0"/>
          <a:ext cx="0" cy="0"/>
          <a:chOff x="0" y="0"/>
          <a:chExt cx="0" cy="0"/>
        </a:xfrm>
      </p:grpSpPr>
      <p:sp>
        <p:nvSpPr>
          <p:cNvPr id="95" name="Shape 95"/>
          <p:cNvSpPr txBox="1"/>
          <p:nvPr>
            <p:ph type="ctrTitle"/>
          </p:nvPr>
        </p:nvSpPr>
        <p:spPr>
          <a:xfrm>
            <a:off x="1071393" y="1079003"/>
            <a:ext cx="8583223" cy="651896"/>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Clr>
                <a:srgbClr val="FF0000"/>
              </a:buClr>
              <a:buSzPts val="3200"/>
              <a:buFont typeface="Arial"/>
              <a:buNone/>
              <a:defRPr b="1" baseline="30000" i="1" sz="32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6" name="Shape 96"/>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97" name="Shape 97"/>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98" name="Shape 98"/>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99" name="Shape 99"/>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00" name="Shape 100"/>
        <p:cNvGrpSpPr/>
        <p:nvPr/>
      </p:nvGrpSpPr>
      <p:grpSpPr>
        <a:xfrm>
          <a:off x="0" y="0"/>
          <a:ext cx="0" cy="0"/>
          <a:chOff x="0" y="0"/>
          <a:chExt cx="0" cy="0"/>
        </a:xfrm>
      </p:grpSpPr>
      <p:sp>
        <p:nvSpPr>
          <p:cNvPr id="101" name="Shape 101"/>
          <p:cNvSpPr txBox="1"/>
          <p:nvPr>
            <p:ph type="title"/>
          </p:nvPr>
        </p:nvSpPr>
        <p:spPr>
          <a:xfrm>
            <a:off x="844329" y="4859832"/>
            <a:ext cx="9085342" cy="1502066"/>
          </a:xfrm>
          <a:prstGeom prst="rect">
            <a:avLst/>
          </a:prstGeom>
          <a:noFill/>
          <a:ln>
            <a:noFill/>
          </a:ln>
        </p:spPr>
        <p:txBody>
          <a:bodyPr anchorCtr="0" anchor="t" bIns="52125" lIns="104275" spcFirstLastPara="1" rIns="104275" wrap="square" tIns="52125"/>
          <a:lstStyle>
            <a:lvl1pPr lvl="0" marR="0" rtl="0" algn="l">
              <a:spcBef>
                <a:spcPts val="0"/>
              </a:spcBef>
              <a:spcAft>
                <a:spcPts val="0"/>
              </a:spcAft>
              <a:buClr>
                <a:srgbClr val="FF0000"/>
              </a:buClr>
              <a:buSzPts val="4600"/>
              <a:buFont typeface="Arial"/>
              <a:buNone/>
              <a:defRPr b="1" i="0" sz="46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02" name="Shape 102"/>
          <p:cNvSpPr txBox="1"/>
          <p:nvPr>
            <p:ph idx="1" type="body"/>
          </p:nvPr>
        </p:nvSpPr>
        <p:spPr>
          <a:xfrm>
            <a:off x="844329" y="3205459"/>
            <a:ext cx="9085342" cy="1654373"/>
          </a:xfrm>
          <a:prstGeom prst="rect">
            <a:avLst/>
          </a:prstGeom>
          <a:noFill/>
          <a:ln>
            <a:noFill/>
          </a:ln>
        </p:spPr>
        <p:txBody>
          <a:bodyPr anchorCtr="0" anchor="b" bIns="52125" lIns="104275" spcFirstLastPara="1" rIns="104275" wrap="square" tIns="52125"/>
          <a:lstStyle>
            <a:lvl1pPr indent="-228600" lvl="0" marL="457200" marR="0" rtl="0" algn="l">
              <a:spcBef>
                <a:spcPts val="460"/>
              </a:spcBef>
              <a:spcAft>
                <a:spcPts val="0"/>
              </a:spcAft>
              <a:buClr>
                <a:srgbClr val="888888"/>
              </a:buClr>
              <a:buSzPts val="2300"/>
              <a:buFont typeface="Arial"/>
              <a:buNone/>
              <a:defRPr b="0" i="0" sz="2300" u="none" cap="none" strike="noStrike">
                <a:solidFill>
                  <a:srgbClr val="888888"/>
                </a:solidFill>
                <a:latin typeface="Arial"/>
                <a:ea typeface="Arial"/>
                <a:cs typeface="Arial"/>
                <a:sym typeface="Arial"/>
              </a:defRPr>
            </a:lvl1pPr>
            <a:lvl2pPr indent="-228600" lvl="1" marL="914400" marR="0" rtl="0" algn="l">
              <a:spcBef>
                <a:spcPts val="420"/>
              </a:spcBef>
              <a:spcAft>
                <a:spcPts val="0"/>
              </a:spcAft>
              <a:buClr>
                <a:srgbClr val="888888"/>
              </a:buClr>
              <a:buSzPts val="2100"/>
              <a:buFont typeface="Arial"/>
              <a:buNone/>
              <a:defRPr b="0" i="0" sz="2100" u="none" cap="none" strike="noStrike">
                <a:solidFill>
                  <a:srgbClr val="888888"/>
                </a:solidFill>
                <a:latin typeface="Calibri"/>
                <a:ea typeface="Calibri"/>
                <a:cs typeface="Calibri"/>
                <a:sym typeface="Calibri"/>
              </a:defRPr>
            </a:lvl2pPr>
            <a:lvl3pPr indent="-228600" lvl="2" marL="1371600" marR="0" rtl="0" algn="l">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
        <p:nvSpPr>
          <p:cNvPr id="103" name="Shape 103"/>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04" name="Shape 104"/>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05" name="Shape 105"/>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06" name="Shape 106"/>
        <p:cNvGrpSpPr/>
        <p:nvPr/>
      </p:nvGrpSpPr>
      <p:grpSpPr>
        <a:xfrm>
          <a:off x="0" y="0"/>
          <a:ext cx="0" cy="0"/>
          <a:chOff x="0" y="0"/>
          <a:chExt cx="0" cy="0"/>
        </a:xfrm>
      </p:grpSpPr>
      <p:sp>
        <p:nvSpPr>
          <p:cNvPr id="107" name="Shape 107"/>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08" name="Shape 108"/>
          <p:cNvSpPr txBox="1"/>
          <p:nvPr>
            <p:ph idx="1" type="body"/>
          </p:nvPr>
        </p:nvSpPr>
        <p:spPr>
          <a:xfrm>
            <a:off x="625361" y="1946734"/>
            <a:ext cx="5531741" cy="5504074"/>
          </a:xfrm>
          <a:prstGeom prst="rect">
            <a:avLst/>
          </a:prstGeom>
          <a:noFill/>
          <a:ln>
            <a:noFill/>
          </a:ln>
        </p:spPr>
        <p:txBody>
          <a:bodyPr anchorCtr="0" anchor="t" bIns="52125" lIns="104275" spcFirstLastPara="1" rIns="104275" wrap="square" tIns="52125"/>
          <a:lstStyle>
            <a:lvl1pPr indent="-228600" lvl="0" marL="45720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indent="-400050" lvl="1" marL="9144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09" name="Shape 109"/>
          <p:cNvSpPr txBox="1"/>
          <p:nvPr>
            <p:ph idx="2" type="body"/>
          </p:nvPr>
        </p:nvSpPr>
        <p:spPr>
          <a:xfrm>
            <a:off x="6335245" y="1946734"/>
            <a:ext cx="5533597" cy="5504074"/>
          </a:xfrm>
          <a:prstGeom prst="rect">
            <a:avLst/>
          </a:prstGeom>
          <a:noFill/>
          <a:ln>
            <a:noFill/>
          </a:ln>
        </p:spPr>
        <p:txBody>
          <a:bodyPr anchorCtr="0" anchor="t" bIns="52125" lIns="104275" spcFirstLastPara="1" rIns="104275" wrap="square" tIns="52125"/>
          <a:lstStyle>
            <a:lvl1pPr indent="-228600" lvl="0" marL="45720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indent="-400050" lvl="1" marL="9144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10" name="Shape 11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11" name="Shape 11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12" name="Shape 11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13" name="Shape 113"/>
        <p:cNvGrpSpPr/>
        <p:nvPr/>
      </p:nvGrpSpPr>
      <p:grpSpPr>
        <a:xfrm>
          <a:off x="0" y="0"/>
          <a:ext cx="0" cy="0"/>
          <a:chOff x="0" y="0"/>
          <a:chExt cx="0" cy="0"/>
        </a:xfrm>
      </p:grpSpPr>
      <p:sp>
        <p:nvSpPr>
          <p:cNvPr id="114" name="Shape 114"/>
          <p:cNvSpPr txBox="1"/>
          <p:nvPr>
            <p:ph type="title"/>
          </p:nvPr>
        </p:nvSpPr>
        <p:spPr>
          <a:xfrm>
            <a:off x="534432" y="302865"/>
            <a:ext cx="9619774" cy="1260475"/>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5" name="Shape 115"/>
          <p:cNvSpPr txBox="1"/>
          <p:nvPr>
            <p:ph idx="1" type="body"/>
          </p:nvPr>
        </p:nvSpPr>
        <p:spPr>
          <a:xfrm>
            <a:off x="534432" y="1692889"/>
            <a:ext cx="4722671" cy="705515"/>
          </a:xfrm>
          <a:prstGeom prst="rect">
            <a:avLst/>
          </a:prstGeom>
          <a:noFill/>
          <a:ln>
            <a:noFill/>
          </a:ln>
        </p:spPr>
        <p:txBody>
          <a:bodyPr anchorCtr="0" anchor="b" bIns="52125" lIns="104275" spcFirstLastPara="1" rIns="104275" wrap="square" tIns="52125"/>
          <a:lstStyle>
            <a:lvl1pPr indent="-228600" lvl="0" marL="457200" marR="0" rtl="0" algn="l">
              <a:spcBef>
                <a:spcPts val="540"/>
              </a:spcBef>
              <a:spcAft>
                <a:spcPts val="0"/>
              </a:spcAft>
              <a:buClr>
                <a:schemeClr val="dk1"/>
              </a:buClr>
              <a:buSzPts val="2700"/>
              <a:buFont typeface="Arial"/>
              <a:buNone/>
              <a:defRPr b="1" i="0" sz="2700" u="none" cap="none" strike="noStrike">
                <a:solidFill>
                  <a:schemeClr val="dk1"/>
                </a:solidFill>
                <a:latin typeface="Arial"/>
                <a:ea typeface="Arial"/>
                <a:cs typeface="Arial"/>
                <a:sym typeface="Arial"/>
              </a:defRPr>
            </a:lvl1pPr>
            <a:lvl2pPr indent="-228600" lvl="1" marL="914400" marR="0" rtl="0" algn="l">
              <a:spcBef>
                <a:spcPts val="46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rtl="0" algn="l">
              <a:spcBef>
                <a:spcPts val="42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16" name="Shape 116"/>
          <p:cNvSpPr txBox="1"/>
          <p:nvPr>
            <p:ph idx="2" type="body"/>
          </p:nvPr>
        </p:nvSpPr>
        <p:spPr>
          <a:xfrm>
            <a:off x="534432" y="2398404"/>
            <a:ext cx="4722671" cy="4357393"/>
          </a:xfrm>
          <a:prstGeom prst="rect">
            <a:avLst/>
          </a:prstGeom>
          <a:noFill/>
          <a:ln>
            <a:noFill/>
          </a:ln>
        </p:spPr>
        <p:txBody>
          <a:bodyPr anchorCtr="0" anchor="t" bIns="52125" lIns="104275" spcFirstLastPara="1" rIns="104275" wrap="square" tIns="52125"/>
          <a:lstStyle>
            <a:lvl1pPr indent="-228600" lvl="0" marL="457200" marR="0" rtl="0" algn="l">
              <a:spcBef>
                <a:spcPts val="540"/>
              </a:spcBef>
              <a:spcAft>
                <a:spcPts val="0"/>
              </a:spcAft>
              <a:buClr>
                <a:schemeClr val="dk1"/>
              </a:buClr>
              <a:buSzPts val="2700"/>
              <a:buFont typeface="Arial"/>
              <a:buNone/>
              <a:defRPr b="0" i="0" sz="2700" u="none" cap="none" strike="noStrike">
                <a:solidFill>
                  <a:schemeClr val="dk1"/>
                </a:solidFill>
                <a:latin typeface="Arial"/>
                <a:ea typeface="Arial"/>
                <a:cs typeface="Arial"/>
                <a:sym typeface="Arial"/>
              </a:defRPr>
            </a:lvl1pPr>
            <a:lvl2pPr indent="-374650" lvl="1" marL="914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7" name="Shape 117"/>
          <p:cNvSpPr txBox="1"/>
          <p:nvPr>
            <p:ph idx="3" type="body"/>
          </p:nvPr>
        </p:nvSpPr>
        <p:spPr>
          <a:xfrm>
            <a:off x="5429680" y="1692889"/>
            <a:ext cx="4724526" cy="705515"/>
          </a:xfrm>
          <a:prstGeom prst="rect">
            <a:avLst/>
          </a:prstGeom>
          <a:noFill/>
          <a:ln>
            <a:noFill/>
          </a:ln>
        </p:spPr>
        <p:txBody>
          <a:bodyPr anchorCtr="0" anchor="b" bIns="52125" lIns="104275" spcFirstLastPara="1" rIns="104275" wrap="square" tIns="52125"/>
          <a:lstStyle>
            <a:lvl1pPr indent="-228600" lvl="0" marL="457200" marR="0" rtl="0" algn="l">
              <a:spcBef>
                <a:spcPts val="540"/>
              </a:spcBef>
              <a:spcAft>
                <a:spcPts val="0"/>
              </a:spcAft>
              <a:buClr>
                <a:schemeClr val="dk1"/>
              </a:buClr>
              <a:buSzPts val="2700"/>
              <a:buFont typeface="Arial"/>
              <a:buNone/>
              <a:defRPr b="1" i="0" sz="2700" u="none" cap="none" strike="noStrike">
                <a:solidFill>
                  <a:schemeClr val="dk1"/>
                </a:solidFill>
                <a:latin typeface="Arial"/>
                <a:ea typeface="Arial"/>
                <a:cs typeface="Arial"/>
                <a:sym typeface="Arial"/>
              </a:defRPr>
            </a:lvl1pPr>
            <a:lvl2pPr indent="-228600" lvl="1" marL="914400" marR="0" rtl="0" algn="l">
              <a:spcBef>
                <a:spcPts val="46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rtl="0" algn="l">
              <a:spcBef>
                <a:spcPts val="42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18" name="Shape 118"/>
          <p:cNvSpPr txBox="1"/>
          <p:nvPr>
            <p:ph idx="4" type="body"/>
          </p:nvPr>
        </p:nvSpPr>
        <p:spPr>
          <a:xfrm>
            <a:off x="5429680" y="2398404"/>
            <a:ext cx="4724526" cy="4357393"/>
          </a:xfrm>
          <a:prstGeom prst="rect">
            <a:avLst/>
          </a:prstGeom>
          <a:noFill/>
          <a:ln>
            <a:noFill/>
          </a:ln>
        </p:spPr>
        <p:txBody>
          <a:bodyPr anchorCtr="0" anchor="t" bIns="52125" lIns="104275" spcFirstLastPara="1" rIns="104275" wrap="square" tIns="52125"/>
          <a:lstStyle>
            <a:lvl1pPr indent="-228600" lvl="0" marL="457200" marR="0" rtl="0" algn="l">
              <a:spcBef>
                <a:spcPts val="540"/>
              </a:spcBef>
              <a:spcAft>
                <a:spcPts val="0"/>
              </a:spcAft>
              <a:buClr>
                <a:schemeClr val="dk1"/>
              </a:buClr>
              <a:buSzPts val="2700"/>
              <a:buFont typeface="Arial"/>
              <a:buNone/>
              <a:defRPr b="0" i="0" sz="2700" u="none" cap="none" strike="noStrike">
                <a:solidFill>
                  <a:schemeClr val="dk1"/>
                </a:solidFill>
                <a:latin typeface="Arial"/>
                <a:ea typeface="Arial"/>
                <a:cs typeface="Arial"/>
                <a:sym typeface="Arial"/>
              </a:defRPr>
            </a:lvl1pPr>
            <a:lvl2pPr indent="-374650" lvl="1" marL="914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rtl="0" algn="l">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9" name="Shape 119"/>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20" name="Shape 120"/>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21" name="Shape 121"/>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22" name="Shape 122"/>
        <p:cNvGrpSpPr/>
        <p:nvPr/>
      </p:nvGrpSpPr>
      <p:grpSpPr>
        <a:xfrm>
          <a:off x="0" y="0"/>
          <a:ext cx="0" cy="0"/>
          <a:chOff x="0" y="0"/>
          <a:chExt cx="0" cy="0"/>
        </a:xfrm>
      </p:grpSpPr>
      <p:sp>
        <p:nvSpPr>
          <p:cNvPr id="123" name="Shape 123"/>
          <p:cNvSpPr txBox="1"/>
          <p:nvPr>
            <p:ph type="title"/>
          </p:nvPr>
        </p:nvSpPr>
        <p:spPr>
          <a:xfrm>
            <a:off x="2095048" y="5293995"/>
            <a:ext cx="6413183" cy="624986"/>
          </a:xfrm>
          <a:prstGeom prst="rect">
            <a:avLst/>
          </a:prstGeom>
          <a:noFill/>
          <a:ln>
            <a:noFill/>
          </a:ln>
        </p:spPr>
        <p:txBody>
          <a:bodyPr anchorCtr="0" anchor="b" bIns="52125" lIns="104275" spcFirstLastPara="1" rIns="104275" wrap="square" tIns="52125"/>
          <a:lstStyle>
            <a:lvl1pPr lvl="0" marR="0" rtl="0" algn="l">
              <a:spcBef>
                <a:spcPts val="0"/>
              </a:spcBef>
              <a:spcAft>
                <a:spcPts val="0"/>
              </a:spcAft>
              <a:buClr>
                <a:srgbClr val="FF0000"/>
              </a:buClr>
              <a:buSzPts val="2300"/>
              <a:buFont typeface="Arial"/>
              <a:buNone/>
              <a:defRPr b="1" i="0" sz="23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4" name="Shape 124"/>
          <p:cNvSpPr/>
          <p:nvPr>
            <p:ph idx="2" type="pic"/>
          </p:nvPr>
        </p:nvSpPr>
        <p:spPr>
          <a:xfrm>
            <a:off x="2095048" y="675755"/>
            <a:ext cx="6413183" cy="4537710"/>
          </a:xfrm>
          <a:prstGeom prst="rect">
            <a:avLst/>
          </a:prstGeom>
          <a:noFill/>
          <a:ln>
            <a:noFill/>
          </a:ln>
        </p:spPr>
        <p:txBody>
          <a:bodyPr anchorCtr="0" anchor="t" bIns="52125" lIns="104275" spcFirstLastPara="1" rIns="104275" wrap="square" tIns="52125"/>
          <a:lstStyle>
            <a:lvl1pPr lvl="0" marR="0" rtl="0" algn="l">
              <a:spcBef>
                <a:spcPts val="720"/>
              </a:spcBef>
              <a:spcAft>
                <a:spcPts val="0"/>
              </a:spcAft>
              <a:buClr>
                <a:schemeClr val="dk1"/>
              </a:buClr>
              <a:buSzPts val="3600"/>
              <a:buFont typeface="Arial"/>
              <a:buNone/>
              <a:defRPr b="0" i="0" sz="3600" u="none" cap="none" strike="noStrike">
                <a:solidFill>
                  <a:schemeClr val="dk1"/>
                </a:solidFill>
                <a:latin typeface="Arial"/>
                <a:ea typeface="Arial"/>
                <a:cs typeface="Arial"/>
                <a:sym typeface="Arial"/>
              </a:defRPr>
            </a:lvl1pPr>
            <a:lvl2pPr lvl="1"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lvl="2"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lvl="3"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lvl="4"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lvl="5"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6pPr>
            <a:lvl7pPr lvl="6"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7pPr>
            <a:lvl8pPr lvl="7"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8pPr>
            <a:lvl9pPr lvl="8"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9pPr>
          </a:lstStyle>
          <a:p/>
        </p:txBody>
      </p:sp>
      <p:sp>
        <p:nvSpPr>
          <p:cNvPr id="125" name="Shape 125"/>
          <p:cNvSpPr txBox="1"/>
          <p:nvPr>
            <p:ph idx="1" type="body"/>
          </p:nvPr>
        </p:nvSpPr>
        <p:spPr>
          <a:xfrm>
            <a:off x="2095048" y="5918981"/>
            <a:ext cx="6413183" cy="887584"/>
          </a:xfrm>
          <a:prstGeom prst="rect">
            <a:avLst/>
          </a:prstGeom>
          <a:noFill/>
          <a:ln>
            <a:noFill/>
          </a:ln>
        </p:spPr>
        <p:txBody>
          <a:bodyPr anchorCtr="0" anchor="t" bIns="52125" lIns="104275" spcFirstLastPara="1" rIns="104275" wrap="square" tIns="52125"/>
          <a:lstStyle>
            <a:lvl1pPr indent="-228600" lvl="0" marL="457200" marR="0" rtl="0" algn="l">
              <a:spcBef>
                <a:spcPts val="32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spcBef>
                <a:spcPts val="22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126" name="Shape 126"/>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27" name="Shape 127"/>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28" name="Shape 128"/>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29" name="Shape 129"/>
        <p:cNvGrpSpPr/>
        <p:nvPr/>
      </p:nvGrpSpPr>
      <p:grpSpPr>
        <a:xfrm>
          <a:off x="0" y="0"/>
          <a:ext cx="0" cy="0"/>
          <a:chOff x="0" y="0"/>
          <a:chExt cx="0" cy="0"/>
        </a:xfrm>
      </p:grpSpPr>
      <p:sp>
        <p:nvSpPr>
          <p:cNvPr id="130" name="Shape 130"/>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1" name="Shape 131"/>
          <p:cNvSpPr txBox="1"/>
          <p:nvPr>
            <p:ph idx="1" type="body"/>
          </p:nvPr>
        </p:nvSpPr>
        <p:spPr>
          <a:xfrm rot="5400000">
            <a:off x="4000788" y="1057012"/>
            <a:ext cx="2765737" cy="8631833"/>
          </a:xfrm>
          <a:prstGeom prst="rect">
            <a:avLst/>
          </a:prstGeom>
          <a:noFill/>
          <a:ln>
            <a:noFill/>
          </a:ln>
        </p:spPr>
        <p:txBody>
          <a:bodyPr anchorCtr="0" anchor="t" bIns="52125" lIns="104275" spcFirstLastPara="1" rIns="104275" wrap="square" tIns="52125"/>
          <a:lstStyle>
            <a:lvl1pPr indent="-228600" lvl="0" marL="45720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32" name="Shape 132"/>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33" name="Shape 133"/>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34" name="Shape 134"/>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5" name="Shape 135"/>
        <p:cNvGrpSpPr/>
        <p:nvPr/>
      </p:nvGrpSpPr>
      <p:grpSpPr>
        <a:xfrm>
          <a:off x="0" y="0"/>
          <a:ext cx="0" cy="0"/>
          <a:chOff x="0" y="0"/>
          <a:chExt cx="0" cy="0"/>
        </a:xfrm>
      </p:grpSpPr>
      <p:sp>
        <p:nvSpPr>
          <p:cNvPr id="136" name="Shape 136"/>
          <p:cNvSpPr txBox="1"/>
          <p:nvPr>
            <p:ph type="title"/>
          </p:nvPr>
        </p:nvSpPr>
        <p:spPr>
          <a:xfrm rot="5400000">
            <a:off x="6905887" y="2487853"/>
            <a:ext cx="7116431" cy="2809479"/>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7" name="Shape 137"/>
          <p:cNvSpPr txBox="1"/>
          <p:nvPr>
            <p:ph idx="1" type="body"/>
          </p:nvPr>
        </p:nvSpPr>
        <p:spPr>
          <a:xfrm rot="5400000">
            <a:off x="1195075" y="-235337"/>
            <a:ext cx="7116431" cy="8255859"/>
          </a:xfrm>
          <a:prstGeom prst="rect">
            <a:avLst/>
          </a:prstGeom>
          <a:noFill/>
          <a:ln>
            <a:noFill/>
          </a:ln>
        </p:spPr>
        <p:txBody>
          <a:bodyPr anchorCtr="0" anchor="t" bIns="52125" lIns="104275" spcFirstLastPara="1" rIns="104275" wrap="square" tIns="52125"/>
          <a:lstStyle>
            <a:lvl1pPr indent="-228600" lvl="0" marL="45720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38" name="Shape 138"/>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39" name="Shape 139"/>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40" name="Shape 140"/>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2" name="Shape 22"/>
        <p:cNvGrpSpPr/>
        <p:nvPr/>
      </p:nvGrpSpPr>
      <p:grpSpPr>
        <a:xfrm>
          <a:off x="0" y="0"/>
          <a:ext cx="0" cy="0"/>
          <a:chOff x="0" y="0"/>
          <a:chExt cx="0" cy="0"/>
        </a:xfrm>
      </p:grpSpPr>
      <p:sp>
        <p:nvSpPr>
          <p:cNvPr id="23" name="Shape 23"/>
          <p:cNvSpPr txBox="1"/>
          <p:nvPr>
            <p:ph type="ctrTitle"/>
          </p:nvPr>
        </p:nvSpPr>
        <p:spPr>
          <a:xfrm>
            <a:off x="1071393" y="1079003"/>
            <a:ext cx="8583223" cy="651896"/>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Clr>
                <a:srgbClr val="FF0000"/>
              </a:buClr>
              <a:buSzPts val="3200"/>
              <a:buFont typeface="Arial"/>
              <a:buNone/>
              <a:defRPr b="1" baseline="30000" i="1" sz="32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4" name="Shape 24"/>
          <p:cNvSpPr txBox="1"/>
          <p:nvPr>
            <p:ph idx="1" type="subTitle"/>
          </p:nvPr>
        </p:nvSpPr>
        <p:spPr>
          <a:xfrm>
            <a:off x="2373396" y="3034694"/>
            <a:ext cx="2605621" cy="1157679"/>
          </a:xfrm>
          <a:prstGeom prst="rect">
            <a:avLst/>
          </a:prstGeom>
          <a:noFill/>
          <a:ln>
            <a:noFill/>
          </a:ln>
        </p:spPr>
        <p:txBody>
          <a:bodyPr anchorCtr="0" anchor="t" bIns="52125" lIns="104275" spcFirstLastPara="1" rIns="104275" wrap="square" tIns="52125"/>
          <a:lstStyle>
            <a:lvl1pPr lvl="0" marR="0" rtl="0" algn="ctr">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1pPr>
            <a:lvl2pPr lvl="1" marR="0" rtl="0" algn="ctr">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2pPr>
            <a:lvl3pPr lvl="2" marR="0" rtl="0" algn="ctr">
              <a:spcBef>
                <a:spcPts val="540"/>
              </a:spcBef>
              <a:spcAft>
                <a:spcPts val="0"/>
              </a:spcAft>
              <a:buClr>
                <a:srgbClr val="888888"/>
              </a:buClr>
              <a:buSzPts val="2700"/>
              <a:buFont typeface="Arial"/>
              <a:buNone/>
              <a:defRPr b="0" i="0" sz="2700" u="none" cap="none" strike="noStrike">
                <a:solidFill>
                  <a:srgbClr val="888888"/>
                </a:solidFill>
                <a:latin typeface="Calibri"/>
                <a:ea typeface="Calibri"/>
                <a:cs typeface="Calibri"/>
                <a:sym typeface="Calibri"/>
              </a:defRPr>
            </a:lvl3pPr>
            <a:lvl4pPr lvl="3"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4pPr>
            <a:lvl5pPr lvl="4"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5pPr>
            <a:lvl6pPr lvl="5"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6pPr>
            <a:lvl7pPr lvl="6"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7pPr>
            <a:lvl8pPr lvl="7"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8pPr>
            <a:lvl9pPr lvl="8" marR="0" rtl="0" algn="ctr">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9pPr>
          </a:lstStyle>
          <a:p/>
        </p:txBody>
      </p:sp>
      <p:sp>
        <p:nvSpPr>
          <p:cNvPr id="25" name="Shape 25"/>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26" name="Shape 26"/>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27" name="Shape 27"/>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28" name="Shape 28"/>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9" name="Shape 29"/>
        <p:cNvGrpSpPr/>
        <p:nvPr/>
      </p:nvGrpSpPr>
      <p:grpSpPr>
        <a:xfrm>
          <a:off x="0" y="0"/>
          <a:ext cx="0" cy="0"/>
          <a:chOff x="0" y="0"/>
          <a:chExt cx="0" cy="0"/>
        </a:xfrm>
      </p:grpSpPr>
      <p:sp>
        <p:nvSpPr>
          <p:cNvPr id="30" name="Shape 3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31" name="Shape 3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32" name="Shape 3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hart Layout">
  <p:cSld name="Chart Layout">
    <p:spTree>
      <p:nvGrpSpPr>
        <p:cNvPr id="33" name="Shape 33"/>
        <p:cNvGrpSpPr/>
        <p:nvPr/>
      </p:nvGrpSpPr>
      <p:grpSpPr>
        <a:xfrm>
          <a:off x="0" y="0"/>
          <a:ext cx="0" cy="0"/>
          <a:chOff x="0" y="0"/>
          <a:chExt cx="0" cy="0"/>
        </a:xfrm>
      </p:grpSpPr>
      <p:sp>
        <p:nvSpPr>
          <p:cNvPr id="34" name="Shape 34"/>
          <p:cNvSpPr/>
          <p:nvPr>
            <p:ph idx="2" type="chart"/>
          </p:nvPr>
        </p:nvSpPr>
        <p:spPr>
          <a:xfrm>
            <a:off x="462351" y="2431475"/>
            <a:ext cx="3991407" cy="4367441"/>
          </a:xfrm>
          <a:prstGeom prst="rect">
            <a:avLst/>
          </a:prstGeom>
          <a:noFill/>
          <a:ln>
            <a:noFill/>
          </a:ln>
        </p:spPr>
        <p:txBody>
          <a:bodyPr anchorCtr="0" anchor="t" bIns="91425" lIns="91425" spcFirstLastPara="1" rIns="91425" wrap="square" tIns="91425"/>
          <a:lstStyle>
            <a:lvl1pPr lvl="0" marR="0" rtl="0" algn="l">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lvl="1"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lvl="2"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lvl="3"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lvl="4"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lvl="5" marR="0" rtl="0" algn="l">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lvl="6" marR="0" rtl="0" algn="l">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lvl="7" marR="0" rtl="0" algn="l">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lvl="8" marR="0" rtl="0" algn="l">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
        <p:nvSpPr>
          <p:cNvPr id="35" name="Shape 35"/>
          <p:cNvSpPr txBox="1"/>
          <p:nvPr>
            <p:ph idx="1" type="body"/>
          </p:nvPr>
        </p:nvSpPr>
        <p:spPr>
          <a:xfrm>
            <a:off x="4628669" y="2431475"/>
            <a:ext cx="5522463" cy="4367441"/>
          </a:xfrm>
          <a:prstGeom prst="rect">
            <a:avLst/>
          </a:prstGeom>
          <a:noFill/>
          <a:ln>
            <a:noFill/>
          </a:ln>
        </p:spPr>
        <p:txBody>
          <a:bodyPr anchorCtr="0" anchor="t" bIns="91425" lIns="91425" spcFirstLastPara="1" rIns="91425" wrap="square" tIns="91425"/>
          <a:lstStyle>
            <a:lvl1pPr indent="-340360" lvl="0" marL="457200" marR="0" rtl="0" algn="l">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indent="-330200" lvl="1" marL="914400"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indent="-330200" lvl="2" marL="1371600"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indent="-330200" lvl="3" marL="1828800"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indent="-330200" lvl="4" marL="2286000" marR="0" rtl="0" algn="l">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indent="-355600" lvl="5" marL="2743200" marR="0" rtl="0" algn="l">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indent="-355600" lvl="6" marL="3200400" marR="0" rtl="0" algn="l">
              <a:spcBef>
                <a:spcPts val="1870"/>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indent="-355600" lvl="7" marL="3657600" marR="0" rtl="0" algn="l">
              <a:spcBef>
                <a:spcPts val="1870"/>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indent="-355600" lvl="8" marL="4114800" marR="0" rtl="0" algn="l">
              <a:spcBef>
                <a:spcPts val="1870"/>
              </a:spcBef>
              <a:spcAft>
                <a:spcPts val="187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hart Layout">
  <p:cSld name="1_Chart Layout">
    <p:spTree>
      <p:nvGrpSpPr>
        <p:cNvPr id="36" name="Shape 36"/>
        <p:cNvGrpSpPr/>
        <p:nvPr/>
      </p:nvGrpSpPr>
      <p:grpSpPr>
        <a:xfrm>
          <a:off x="0" y="0"/>
          <a:ext cx="0" cy="0"/>
          <a:chOff x="0" y="0"/>
          <a:chExt cx="0" cy="0"/>
        </a:xfrm>
      </p:grpSpPr>
      <p:sp>
        <p:nvSpPr>
          <p:cNvPr id="37" name="Shape 37"/>
          <p:cNvSpPr/>
          <p:nvPr>
            <p:ph idx="2" type="chart"/>
          </p:nvPr>
        </p:nvSpPr>
        <p:spPr>
          <a:xfrm>
            <a:off x="462351" y="2431475"/>
            <a:ext cx="3991407" cy="4367441"/>
          </a:xfrm>
          <a:prstGeom prst="rect">
            <a:avLst/>
          </a:prstGeom>
          <a:noFill/>
          <a:ln>
            <a:noFill/>
          </a:ln>
        </p:spPr>
        <p:txBody>
          <a:bodyPr anchorCtr="0" anchor="t" bIns="91425" lIns="91425" spcFirstLastPara="1" rIns="91425" wrap="square" tIns="91425"/>
          <a:lstStyle>
            <a:lvl1pPr lvl="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lvl="1"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lvl="2"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lvl="3"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lvl="4"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lvl="5"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lvl="6"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lvl="7"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lvl="8"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
        <p:nvSpPr>
          <p:cNvPr id="38" name="Shape 38"/>
          <p:cNvSpPr txBox="1"/>
          <p:nvPr>
            <p:ph idx="1" type="body"/>
          </p:nvPr>
        </p:nvSpPr>
        <p:spPr>
          <a:xfrm>
            <a:off x="4628668" y="2431475"/>
            <a:ext cx="5522462" cy="4367441"/>
          </a:xfrm>
          <a:prstGeom prst="rect">
            <a:avLst/>
          </a:prstGeom>
          <a:noFill/>
          <a:ln>
            <a:noFill/>
          </a:ln>
        </p:spPr>
        <p:txBody>
          <a:bodyPr anchorCtr="0" anchor="t" bIns="91425" lIns="91425" spcFirstLastPara="1" rIns="91425" wrap="square" tIns="91425"/>
          <a:lstStyle>
            <a:lvl1pPr indent="-340360" lvl="0" marL="45720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indent="-330200" lvl="1" marL="9144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indent="-330200" lvl="2" marL="13716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indent="-330200" lvl="3" marL="18288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indent="-330200" lvl="4" marL="22860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indent="-355600" lvl="5" marL="27432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indent="-355600" lvl="6" marL="32004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indent="-355600" lvl="7" marL="36576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indent="-355600" lvl="8" marL="41148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cxnSp>
        <p:nvCxnSpPr>
          <p:cNvPr id="39" name="Shape 39"/>
          <p:cNvCxnSpPr/>
          <p:nvPr/>
        </p:nvCxnSpPr>
        <p:spPr>
          <a:xfrm>
            <a:off x="462351" y="2272657"/>
            <a:ext cx="9679740" cy="0"/>
          </a:xfrm>
          <a:prstGeom prst="straightConnector1">
            <a:avLst/>
          </a:prstGeom>
          <a:noFill/>
          <a:ln cap="flat" cmpd="sng" w="9525">
            <a:solidFill>
              <a:srgbClr val="7F7F7F"/>
            </a:solidFill>
            <a:prstDash val="dash"/>
            <a:round/>
            <a:headEnd len="sm" w="sm" type="none"/>
            <a:tailEnd len="sm" w="sm" type="none"/>
          </a:ln>
        </p:spPr>
      </p:cxnSp>
      <p:cxnSp>
        <p:nvCxnSpPr>
          <p:cNvPr id="40" name="Shape 40"/>
          <p:cNvCxnSpPr/>
          <p:nvPr/>
        </p:nvCxnSpPr>
        <p:spPr>
          <a:xfrm>
            <a:off x="462351" y="1002116"/>
            <a:ext cx="9679740" cy="0"/>
          </a:xfrm>
          <a:prstGeom prst="straightConnector1">
            <a:avLst/>
          </a:prstGeom>
          <a:noFill/>
          <a:ln cap="flat" cmpd="sng" w="9525">
            <a:solidFill>
              <a:srgbClr val="7F7F7F"/>
            </a:solidFill>
            <a:prstDash val="dash"/>
            <a:round/>
            <a:headEnd len="sm" w="sm" type="none"/>
            <a:tailEnd len="sm" w="sm" type="none"/>
          </a:ln>
        </p:spPr>
      </p:cxnSp>
      <p:sp>
        <p:nvSpPr>
          <p:cNvPr id="41" name="Shape 41"/>
          <p:cNvSpPr txBox="1"/>
          <p:nvPr>
            <p:ph type="title"/>
          </p:nvPr>
        </p:nvSpPr>
        <p:spPr>
          <a:xfrm>
            <a:off x="462351" y="1002116"/>
            <a:ext cx="9679740" cy="1260696"/>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1pPr>
            <a:lvl2pPr lvl="1"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7pPr>
            <a:lvl8pPr lvl="7"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8pPr>
            <a:lvl9pPr lvl="8" marR="0" rtl="0" algn="l">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Content with Caption">
  <p:cSld name="4_Content with Caption">
    <p:spTree>
      <p:nvGrpSpPr>
        <p:cNvPr id="42" name="Shape 42"/>
        <p:cNvGrpSpPr/>
        <p:nvPr/>
      </p:nvGrpSpPr>
      <p:grpSpPr>
        <a:xfrm>
          <a:off x="0" y="0"/>
          <a:ext cx="0" cy="0"/>
          <a:chOff x="0" y="0"/>
          <a:chExt cx="0" cy="0"/>
        </a:xfrm>
      </p:grpSpPr>
      <p:sp>
        <p:nvSpPr>
          <p:cNvPr id="43" name="Shape 43"/>
          <p:cNvSpPr txBox="1"/>
          <p:nvPr>
            <p:ph idx="1" type="body"/>
          </p:nvPr>
        </p:nvSpPr>
        <p:spPr>
          <a:xfrm>
            <a:off x="6294045" y="4788077"/>
            <a:ext cx="3371810" cy="1663462"/>
          </a:xfrm>
          <a:prstGeom prst="rect">
            <a:avLst/>
          </a:prstGeom>
          <a:noFill/>
          <a:ln>
            <a:noFill/>
          </a:ln>
        </p:spPr>
        <p:txBody>
          <a:bodyPr anchorCtr="0" anchor="t" bIns="52125" lIns="104275" spcFirstLastPara="1" rIns="104275" wrap="square" tIns="52125"/>
          <a:lstStyle>
            <a:lvl1pPr indent="-228600" lvl="0" marL="45720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44" name="Shape 44"/>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45" name="Shape 45"/>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46" name="Shape 46"/>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47" name="Shape 47"/>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
        <p:nvSpPr>
          <p:cNvPr id="48" name="Shape 48"/>
          <p:cNvSpPr txBox="1"/>
          <p:nvPr/>
        </p:nvSpPr>
        <p:spPr>
          <a:xfrm>
            <a:off x="1180133" y="2191765"/>
            <a:ext cx="4922843"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rgbClr val="FF0000"/>
                </a:solidFill>
                <a:latin typeface="Arial"/>
                <a:ea typeface="Arial"/>
                <a:cs typeface="Arial"/>
                <a:sym typeface="Arial"/>
              </a:rPr>
              <a:t>THANK YOU</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p:cSld name="Content with Caption">
    <p:spTree>
      <p:nvGrpSpPr>
        <p:cNvPr id="49" name="Shape 49"/>
        <p:cNvGrpSpPr/>
        <p:nvPr/>
      </p:nvGrpSpPr>
      <p:grpSpPr>
        <a:xfrm>
          <a:off x="0" y="0"/>
          <a:ext cx="0" cy="0"/>
          <a:chOff x="0" y="0"/>
          <a:chExt cx="0" cy="0"/>
        </a:xfrm>
      </p:grpSpPr>
      <p:sp>
        <p:nvSpPr>
          <p:cNvPr id="50" name="Shape 50"/>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51" name="Shape 51"/>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52" name="Shape 52"/>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53" name="Shape 53"/>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54" name="Shape 54"/>
          <p:cNvSpPr/>
          <p:nvPr/>
        </p:nvSpPr>
        <p:spPr>
          <a:xfrm>
            <a:off x="237339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chemeClr val="lt1"/>
              </a:solidFill>
              <a:latin typeface="Calibri"/>
              <a:ea typeface="Calibri"/>
              <a:cs typeface="Calibri"/>
              <a:sym typeface="Calibri"/>
            </a:endParaRPr>
          </a:p>
        </p:txBody>
      </p:sp>
      <p:sp>
        <p:nvSpPr>
          <p:cNvPr id="55" name="Shape 55"/>
          <p:cNvSpPr/>
          <p:nvPr/>
        </p:nvSpPr>
        <p:spPr>
          <a:xfrm>
            <a:off x="595382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chemeClr val="lt1"/>
              </a:solidFill>
              <a:latin typeface="Calibri"/>
              <a:ea typeface="Calibri"/>
              <a:cs typeface="Calibri"/>
              <a:sym typeface="Calibri"/>
            </a:endParaRPr>
          </a:p>
        </p:txBody>
      </p:sp>
      <p:sp>
        <p:nvSpPr>
          <p:cNvPr id="56" name="Shape 56"/>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
        <p:nvSpPr>
          <p:cNvPr id="57" name="Shape 57"/>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ontent with Caption">
  <p:cSld name="1_Content with Caption">
    <p:spTree>
      <p:nvGrpSpPr>
        <p:cNvPr id="58" name="Shape 58"/>
        <p:cNvGrpSpPr/>
        <p:nvPr/>
      </p:nvGrpSpPr>
      <p:grpSpPr>
        <a:xfrm>
          <a:off x="0" y="0"/>
          <a:ext cx="0" cy="0"/>
          <a:chOff x="0" y="0"/>
          <a:chExt cx="0" cy="0"/>
        </a:xfrm>
      </p:grpSpPr>
      <p:sp>
        <p:nvSpPr>
          <p:cNvPr id="59" name="Shape 59"/>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60" name="Shape 6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61" name="Shape 6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62" name="Shape 6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63" name="Shape 63"/>
          <p:cNvSpPr/>
          <p:nvPr/>
        </p:nvSpPr>
        <p:spPr>
          <a:xfrm>
            <a:off x="237339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chemeClr val="lt1"/>
              </a:solidFill>
              <a:latin typeface="Calibri"/>
              <a:ea typeface="Calibri"/>
              <a:cs typeface="Calibri"/>
              <a:sym typeface="Calibri"/>
            </a:endParaRPr>
          </a:p>
        </p:txBody>
      </p:sp>
      <p:sp>
        <p:nvSpPr>
          <p:cNvPr id="64" name="Shape 64"/>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
        <p:nvSpPr>
          <p:cNvPr id="65" name="Shape 65"/>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66" name="Shape 66"/>
          <p:cNvSpPr/>
          <p:nvPr/>
        </p:nvSpPr>
        <p:spPr>
          <a:xfrm>
            <a:off x="5733876" y="2148163"/>
            <a:ext cx="2605621" cy="2605621"/>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rgbClr val="FF0000"/>
              </a:solidFill>
              <a:latin typeface="Calibri"/>
              <a:ea typeface="Calibri"/>
              <a:cs typeface="Calibri"/>
              <a:sym typeface="Calibri"/>
            </a:endParaRPr>
          </a:p>
        </p:txBody>
      </p:sp>
      <p:sp>
        <p:nvSpPr>
          <p:cNvPr id="67" name="Shape 67"/>
          <p:cNvSpPr txBox="1"/>
          <p:nvPr/>
        </p:nvSpPr>
        <p:spPr>
          <a:xfrm flipH="1">
            <a:off x="5733876" y="2991061"/>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Content with Caption">
  <p:cSld name="2_Content with Caption">
    <p:spTree>
      <p:nvGrpSpPr>
        <p:cNvPr id="68" name="Shape 68"/>
        <p:cNvGrpSpPr/>
        <p:nvPr/>
      </p:nvGrpSpPr>
      <p:grpSpPr>
        <a:xfrm>
          <a:off x="0" y="0"/>
          <a:ext cx="0" cy="0"/>
          <a:chOff x="0" y="0"/>
          <a:chExt cx="0" cy="0"/>
        </a:xfrm>
      </p:grpSpPr>
      <p:sp>
        <p:nvSpPr>
          <p:cNvPr id="69" name="Shape 69"/>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70" name="Shape 7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71" name="Shape 7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sz="1400">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72" name="Shape 7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sz="1400">
                <a:solidFill>
                  <a:srgbClr val="888888"/>
                </a:solidFill>
                <a:latin typeface="Calibri"/>
                <a:ea typeface="Calibri"/>
                <a:cs typeface="Calibri"/>
                <a:sym typeface="Calibri"/>
              </a:defRPr>
            </a:lvl1pPr>
            <a:lvl2pPr indent="0" lvl="1" marL="0" marR="0" rtl="0" algn="r">
              <a:spcBef>
                <a:spcPts val="0"/>
              </a:spcBef>
              <a:buNone/>
              <a:defRPr sz="1400">
                <a:solidFill>
                  <a:srgbClr val="888888"/>
                </a:solidFill>
                <a:latin typeface="Calibri"/>
                <a:ea typeface="Calibri"/>
                <a:cs typeface="Calibri"/>
                <a:sym typeface="Calibri"/>
              </a:defRPr>
            </a:lvl2pPr>
            <a:lvl3pPr indent="0" lvl="2" marL="0" marR="0" rtl="0" algn="r">
              <a:spcBef>
                <a:spcPts val="0"/>
              </a:spcBef>
              <a:buNone/>
              <a:defRPr sz="1400">
                <a:solidFill>
                  <a:srgbClr val="888888"/>
                </a:solidFill>
                <a:latin typeface="Calibri"/>
                <a:ea typeface="Calibri"/>
                <a:cs typeface="Calibri"/>
                <a:sym typeface="Calibri"/>
              </a:defRPr>
            </a:lvl3pPr>
            <a:lvl4pPr indent="0" lvl="3" marL="0" marR="0" rtl="0" algn="r">
              <a:spcBef>
                <a:spcPts val="0"/>
              </a:spcBef>
              <a:buNone/>
              <a:defRPr sz="1400">
                <a:solidFill>
                  <a:srgbClr val="888888"/>
                </a:solidFill>
                <a:latin typeface="Calibri"/>
                <a:ea typeface="Calibri"/>
                <a:cs typeface="Calibri"/>
                <a:sym typeface="Calibri"/>
              </a:defRPr>
            </a:lvl4pPr>
            <a:lvl5pPr indent="0" lvl="4" marL="0" marR="0" rtl="0" algn="r">
              <a:spcBef>
                <a:spcPts val="0"/>
              </a:spcBef>
              <a:buNone/>
              <a:defRPr sz="1400">
                <a:solidFill>
                  <a:srgbClr val="888888"/>
                </a:solidFill>
                <a:latin typeface="Calibri"/>
                <a:ea typeface="Calibri"/>
                <a:cs typeface="Calibri"/>
                <a:sym typeface="Calibri"/>
              </a:defRPr>
            </a:lvl5pPr>
            <a:lvl6pPr indent="0" lvl="5" marL="0" marR="0" rtl="0" algn="r">
              <a:spcBef>
                <a:spcPts val="0"/>
              </a:spcBef>
              <a:buNone/>
              <a:defRPr sz="1400">
                <a:solidFill>
                  <a:srgbClr val="888888"/>
                </a:solidFill>
                <a:latin typeface="Calibri"/>
                <a:ea typeface="Calibri"/>
                <a:cs typeface="Calibri"/>
                <a:sym typeface="Calibri"/>
              </a:defRPr>
            </a:lvl6pPr>
            <a:lvl7pPr indent="0" lvl="6" marL="0" marR="0" rtl="0" algn="r">
              <a:spcBef>
                <a:spcPts val="0"/>
              </a:spcBef>
              <a:buNone/>
              <a:defRPr sz="1400">
                <a:solidFill>
                  <a:srgbClr val="888888"/>
                </a:solidFill>
                <a:latin typeface="Calibri"/>
                <a:ea typeface="Calibri"/>
                <a:cs typeface="Calibri"/>
                <a:sym typeface="Calibri"/>
              </a:defRPr>
            </a:lvl7pPr>
            <a:lvl8pPr indent="0" lvl="7" marL="0" marR="0" rtl="0" algn="r">
              <a:spcBef>
                <a:spcPts val="0"/>
              </a:spcBef>
              <a:buNone/>
              <a:defRPr sz="1400">
                <a:solidFill>
                  <a:srgbClr val="888888"/>
                </a:solidFill>
                <a:latin typeface="Calibri"/>
                <a:ea typeface="Calibri"/>
                <a:cs typeface="Calibri"/>
                <a:sym typeface="Calibri"/>
              </a:defRPr>
            </a:lvl8pPr>
            <a:lvl9pPr indent="0" lvl="8" marL="0" marR="0" rtl="0" algn="r">
              <a:spcBef>
                <a:spcPts val="0"/>
              </a:spcBef>
              <a:buNone/>
              <a:defRPr sz="14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73" name="Shape 73"/>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spcBef>
                <a:spcPts val="0"/>
              </a:spcBef>
              <a:spcAft>
                <a:spcPts val="0"/>
              </a:spcAft>
              <a:buClr>
                <a:schemeClr val="lt1"/>
              </a:buClr>
              <a:buSzPts val="2400"/>
              <a:buFont typeface="Arial"/>
              <a:buNone/>
            </a:pPr>
            <a:r>
              <a:rPr b="0" lang="en" sz="2400" cap="none">
                <a:solidFill>
                  <a:schemeClr val="lt1"/>
                </a:solidFill>
                <a:latin typeface="Arial"/>
                <a:ea typeface="Arial"/>
                <a:cs typeface="Arial"/>
                <a:sym typeface="Arial"/>
              </a:rPr>
              <a:t>Information</a:t>
            </a:r>
            <a:endParaRPr b="0" sz="2400" cap="none">
              <a:solidFill>
                <a:schemeClr val="lt1"/>
              </a:solidFill>
              <a:latin typeface="Arial"/>
              <a:ea typeface="Arial"/>
              <a:cs typeface="Arial"/>
              <a:sym typeface="Arial"/>
            </a:endParaRPr>
          </a:p>
        </p:txBody>
      </p:sp>
      <p:sp>
        <p:nvSpPr>
          <p:cNvPr id="74" name="Shape 74"/>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75" name="Shape 75"/>
          <p:cNvSpPr/>
          <p:nvPr/>
        </p:nvSpPr>
        <p:spPr>
          <a:xfrm>
            <a:off x="3348204" y="3252634"/>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2100">
              <a:solidFill>
                <a:schemeClr val="lt1"/>
              </a:solidFill>
              <a:latin typeface="Calibri"/>
              <a:ea typeface="Calibri"/>
              <a:cs typeface="Calibri"/>
              <a:sym typeface="Calibri"/>
            </a:endParaRPr>
          </a:p>
        </p:txBody>
      </p:sp>
      <p:sp>
        <p:nvSpPr>
          <p:cNvPr id="76" name="Shape 76"/>
          <p:cNvSpPr txBox="1"/>
          <p:nvPr/>
        </p:nvSpPr>
        <p:spPr>
          <a:xfrm flipH="1">
            <a:off x="3348204" y="3338999"/>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
        <p:nvSpPr>
          <p:cNvPr id="77" name="Shape 77"/>
          <p:cNvSpPr/>
          <p:nvPr/>
        </p:nvSpPr>
        <p:spPr>
          <a:xfrm>
            <a:off x="3348205" y="4344773"/>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2100">
              <a:solidFill>
                <a:schemeClr val="lt1"/>
              </a:solidFill>
              <a:latin typeface="Calibri"/>
              <a:ea typeface="Calibri"/>
              <a:cs typeface="Calibri"/>
              <a:sym typeface="Calibri"/>
            </a:endParaRPr>
          </a:p>
        </p:txBody>
      </p:sp>
      <p:sp>
        <p:nvSpPr>
          <p:cNvPr id="78" name="Shape 78"/>
          <p:cNvSpPr/>
          <p:nvPr/>
        </p:nvSpPr>
        <p:spPr>
          <a:xfrm>
            <a:off x="3348205" y="5463779"/>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2100">
              <a:solidFill>
                <a:schemeClr val="lt1"/>
              </a:solidFill>
              <a:latin typeface="Calibri"/>
              <a:ea typeface="Calibri"/>
              <a:cs typeface="Calibri"/>
              <a:sym typeface="Calibri"/>
            </a:endParaRPr>
          </a:p>
        </p:txBody>
      </p:sp>
      <p:sp>
        <p:nvSpPr>
          <p:cNvPr id="79" name="Shape 79"/>
          <p:cNvSpPr/>
          <p:nvPr/>
        </p:nvSpPr>
        <p:spPr>
          <a:xfrm>
            <a:off x="3348204" y="2139911"/>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2100">
              <a:solidFill>
                <a:schemeClr val="lt1"/>
              </a:solidFill>
              <a:latin typeface="Calibri"/>
              <a:ea typeface="Calibri"/>
              <a:cs typeface="Calibri"/>
              <a:sym typeface="Calibri"/>
            </a:endParaRPr>
          </a:p>
        </p:txBody>
      </p:sp>
      <p:sp>
        <p:nvSpPr>
          <p:cNvPr id="80" name="Shape 80"/>
          <p:cNvSpPr txBox="1"/>
          <p:nvPr/>
        </p:nvSpPr>
        <p:spPr>
          <a:xfrm flipH="1">
            <a:off x="3348204" y="2322480"/>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81" name="Shape 81"/>
          <p:cNvSpPr txBox="1"/>
          <p:nvPr/>
        </p:nvSpPr>
        <p:spPr>
          <a:xfrm flipH="1">
            <a:off x="3348205" y="4559161"/>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Method of Data Collection</a:t>
            </a:r>
            <a:endParaRPr sz="2400">
              <a:solidFill>
                <a:schemeClr val="lt1"/>
              </a:solidFill>
              <a:latin typeface="Arial"/>
              <a:ea typeface="Arial"/>
              <a:cs typeface="Arial"/>
              <a:sym typeface="Arial"/>
            </a:endParaRPr>
          </a:p>
        </p:txBody>
      </p:sp>
      <p:sp>
        <p:nvSpPr>
          <p:cNvPr id="82" name="Shape 82"/>
          <p:cNvSpPr txBox="1"/>
          <p:nvPr/>
        </p:nvSpPr>
        <p:spPr>
          <a:xfrm flipH="1">
            <a:off x="3348205" y="5626924"/>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Tool of Data Collection</a:t>
            </a:r>
            <a:endParaRPr sz="2400">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Shape 11"/>
          <p:cNvSpPr txBox="1"/>
          <p:nvPr>
            <p:ph idx="1" type="body"/>
          </p:nvPr>
        </p:nvSpPr>
        <p:spPr>
          <a:xfrm>
            <a:off x="1067740" y="3990060"/>
            <a:ext cx="8631833" cy="2765737"/>
          </a:xfrm>
          <a:prstGeom prst="rect">
            <a:avLst/>
          </a:prstGeom>
          <a:noFill/>
          <a:ln>
            <a:noFill/>
          </a:ln>
        </p:spPr>
        <p:txBody>
          <a:bodyPr anchorCtr="0" anchor="t" bIns="52125" lIns="104275" spcFirstLastPara="1" rIns="104275" wrap="square" tIns="52125"/>
          <a:lstStyle>
            <a:lvl1pPr indent="-228600" lvl="0" marL="45720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spcBef>
                <a:spcPts val="0"/>
              </a:spcBef>
              <a:spcAft>
                <a:spcPts val="0"/>
              </a:spcAft>
              <a:buSzPts val="1400"/>
              <a:buNone/>
              <a:defRPr b="0" i="0" sz="14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3" name="Shape 13"/>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spcBef>
                <a:spcPts val="0"/>
              </a:spcBef>
              <a:spcAft>
                <a:spcPts val="0"/>
              </a:spcAft>
              <a:buSzPts val="1400"/>
              <a:buNone/>
              <a:defRPr b="0" i="0" sz="14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100" u="none" cap="none" strike="noStrike">
                <a:solidFill>
                  <a:schemeClr val="dk1"/>
                </a:solidFill>
                <a:latin typeface="Calibri"/>
                <a:ea typeface="Calibri"/>
                <a:cs typeface="Calibri"/>
                <a:sym typeface="Calibri"/>
              </a:defRPr>
            </a:lvl9pPr>
          </a:lstStyle>
          <a:p/>
        </p:txBody>
      </p:sp>
      <p:sp>
        <p:nvSpPr>
          <p:cNvPr id="14" name="Shape 14"/>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spcBef>
                <a:spcPts val="0"/>
              </a:spcBef>
              <a:buNone/>
              <a:defRPr b="0" i="0" sz="1400" u="none" cap="none" strike="noStrike">
                <a:solidFill>
                  <a:srgbClr val="888888"/>
                </a:solidFill>
                <a:latin typeface="Calibri"/>
                <a:ea typeface="Calibri"/>
                <a:cs typeface="Calibri"/>
                <a:sym typeface="Calibri"/>
              </a:defRPr>
            </a:lvl1pPr>
            <a:lvl2pPr indent="0" lvl="1" marL="0" marR="0" rtl="0" algn="r">
              <a:spcBef>
                <a:spcPts val="0"/>
              </a:spcBef>
              <a:buNone/>
              <a:defRPr b="0" i="0" sz="1400" u="none" cap="none" strike="noStrike">
                <a:solidFill>
                  <a:srgbClr val="888888"/>
                </a:solidFill>
                <a:latin typeface="Calibri"/>
                <a:ea typeface="Calibri"/>
                <a:cs typeface="Calibri"/>
                <a:sym typeface="Calibri"/>
              </a:defRPr>
            </a:lvl2pPr>
            <a:lvl3pPr indent="0" lvl="2" marL="0" marR="0" rtl="0" algn="r">
              <a:spcBef>
                <a:spcPts val="0"/>
              </a:spcBef>
              <a:buNone/>
              <a:defRPr b="0" i="0" sz="1400" u="none" cap="none" strike="noStrike">
                <a:solidFill>
                  <a:srgbClr val="888888"/>
                </a:solidFill>
                <a:latin typeface="Calibri"/>
                <a:ea typeface="Calibri"/>
                <a:cs typeface="Calibri"/>
                <a:sym typeface="Calibri"/>
              </a:defRPr>
            </a:lvl3pPr>
            <a:lvl4pPr indent="0" lvl="3" marL="0" marR="0" rtl="0" algn="r">
              <a:spcBef>
                <a:spcPts val="0"/>
              </a:spcBef>
              <a:buNone/>
              <a:defRPr b="0" i="0" sz="1400" u="none" cap="none" strike="noStrike">
                <a:solidFill>
                  <a:srgbClr val="888888"/>
                </a:solidFill>
                <a:latin typeface="Calibri"/>
                <a:ea typeface="Calibri"/>
                <a:cs typeface="Calibri"/>
                <a:sym typeface="Calibri"/>
              </a:defRPr>
            </a:lvl4pPr>
            <a:lvl5pPr indent="0" lvl="4" marL="0" marR="0" rtl="0" algn="r">
              <a:spcBef>
                <a:spcPts val="0"/>
              </a:spcBef>
              <a:buNone/>
              <a:defRPr b="0" i="0" sz="1400" u="none" cap="none" strike="noStrike">
                <a:solidFill>
                  <a:srgbClr val="888888"/>
                </a:solidFill>
                <a:latin typeface="Calibri"/>
                <a:ea typeface="Calibri"/>
                <a:cs typeface="Calibri"/>
                <a:sym typeface="Calibri"/>
              </a:defRPr>
            </a:lvl5pPr>
            <a:lvl6pPr indent="0" lvl="5" marL="0" marR="0" rtl="0" algn="r">
              <a:spcBef>
                <a:spcPts val="0"/>
              </a:spcBef>
              <a:buNone/>
              <a:defRPr b="0" i="0" sz="1400" u="none" cap="none" strike="noStrike">
                <a:solidFill>
                  <a:srgbClr val="888888"/>
                </a:solidFill>
                <a:latin typeface="Calibri"/>
                <a:ea typeface="Calibri"/>
                <a:cs typeface="Calibri"/>
                <a:sym typeface="Calibri"/>
              </a:defRPr>
            </a:lvl6pPr>
            <a:lvl7pPr indent="0" lvl="6" marL="0" marR="0" rtl="0" algn="r">
              <a:spcBef>
                <a:spcPts val="0"/>
              </a:spcBef>
              <a:buNone/>
              <a:defRPr b="0" i="0" sz="1400" u="none" cap="none" strike="noStrike">
                <a:solidFill>
                  <a:srgbClr val="888888"/>
                </a:solidFill>
                <a:latin typeface="Calibri"/>
                <a:ea typeface="Calibri"/>
                <a:cs typeface="Calibri"/>
                <a:sym typeface="Calibri"/>
              </a:defRPr>
            </a:lvl7pPr>
            <a:lvl8pPr indent="0" lvl="7" marL="0" marR="0" rtl="0" algn="r">
              <a:spcBef>
                <a:spcPts val="0"/>
              </a:spcBef>
              <a:buNone/>
              <a:defRPr b="0" i="0" sz="1400" u="none" cap="none" strike="noStrike">
                <a:solidFill>
                  <a:srgbClr val="888888"/>
                </a:solidFill>
                <a:latin typeface="Calibri"/>
                <a:ea typeface="Calibri"/>
                <a:cs typeface="Calibri"/>
                <a:sym typeface="Calibri"/>
              </a:defRPr>
            </a:lvl8pPr>
            <a:lvl9pPr indent="0" lvl="8" marL="0" marR="0" rtl="0" algn="r">
              <a:spcBef>
                <a:spcPts val="0"/>
              </a:spcBef>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pic>
        <p:nvPicPr>
          <p:cNvPr descr="300dpiifrc_logo_fourlanguages-transparent copy.jpg" id="15" name="Shape 15"/>
          <p:cNvPicPr preferRelativeResize="0"/>
          <p:nvPr/>
        </p:nvPicPr>
        <p:blipFill rotWithShape="1">
          <a:blip r:embed="rId1">
            <a:alphaModFix/>
          </a:blip>
          <a:srcRect b="0" l="0" r="0" t="0"/>
          <a:stretch/>
        </p:blipFill>
        <p:spPr>
          <a:xfrm>
            <a:off x="1067740" y="6778467"/>
            <a:ext cx="3652794" cy="430897"/>
          </a:xfrm>
          <a:prstGeom prst="rect">
            <a:avLst/>
          </a:prstGeom>
          <a:noFill/>
          <a:ln>
            <a:noFill/>
          </a:ln>
        </p:spPr>
      </p:pic>
      <p:sp>
        <p:nvSpPr>
          <p:cNvPr id="16" name="Shape 16"/>
          <p:cNvSpPr/>
          <p:nvPr/>
        </p:nvSpPr>
        <p:spPr>
          <a:xfrm>
            <a:off x="7316677" y="6855753"/>
            <a:ext cx="2519440"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baseline="30000" i="0" lang="en" sz="1800" u="none" cap="none" strike="noStrike">
                <a:solidFill>
                  <a:srgbClr val="595959"/>
                </a:solidFill>
                <a:latin typeface="Arial"/>
                <a:ea typeface="Arial"/>
                <a:cs typeface="Arial"/>
                <a:sym typeface="Arial"/>
              </a:rPr>
              <a:t>DATA PLAYBOOK: SLIDEDECK 4</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type="title"/>
          </p:nvPr>
        </p:nvSpPr>
        <p:spPr>
          <a:xfrm>
            <a:off x="1067740" y="1721354"/>
            <a:ext cx="8631833" cy="1820818"/>
          </a:xfrm>
          <a:prstGeom prst="rect">
            <a:avLst/>
          </a:prstGeom>
          <a:noFill/>
          <a:ln>
            <a:noFill/>
          </a:ln>
        </p:spPr>
        <p:txBody>
          <a:bodyPr anchorCtr="0" anchor="ctr" bIns="52125" lIns="104275" spcFirstLastPara="1" rIns="104275" wrap="square" tIns="52125">
            <a:noAutofit/>
          </a:bodyPr>
          <a:lstStyle/>
          <a:p>
            <a:pPr indent="0" lvl="0" marL="0" marR="0" rtl="0" algn="l">
              <a:spcBef>
                <a:spcPts val="0"/>
              </a:spcBef>
              <a:spcAft>
                <a:spcPts val="0"/>
              </a:spcAft>
              <a:buClr>
                <a:srgbClr val="FF0000"/>
              </a:buClr>
              <a:buSzPts val="6000"/>
              <a:buFont typeface="Arial"/>
              <a:buNone/>
            </a:pPr>
            <a:r>
              <a:rPr b="1" i="0" lang="en" sz="6000" u="none" cap="none" strike="noStrike">
                <a:solidFill>
                  <a:srgbClr val="FF0000"/>
                </a:solidFill>
                <a:latin typeface="Arial"/>
                <a:ea typeface="Arial"/>
                <a:cs typeface="Arial"/>
                <a:sym typeface="Arial"/>
              </a:rPr>
              <a:t>Why Data Matters</a:t>
            </a:r>
            <a:endParaRPr/>
          </a:p>
        </p:txBody>
      </p:sp>
      <p:sp>
        <p:nvSpPr>
          <p:cNvPr id="146" name="Shape 146"/>
          <p:cNvSpPr/>
          <p:nvPr/>
        </p:nvSpPr>
        <p:spPr>
          <a:xfrm>
            <a:off x="1067740" y="3542172"/>
            <a:ext cx="6476944" cy="41549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2100">
                <a:solidFill>
                  <a:schemeClr val="dk1"/>
                </a:solidFill>
                <a:latin typeface="Calibri"/>
                <a:ea typeface="Calibri"/>
                <a:cs typeface="Calibri"/>
                <a:sym typeface="Calibri"/>
              </a:rPr>
              <a:t>Heather Leson, Data Literacy Lead</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Shape 213"/>
          <p:cNvSpPr txBox="1"/>
          <p:nvPr/>
        </p:nvSpPr>
        <p:spPr>
          <a:xfrm>
            <a:off x="2070778" y="4655312"/>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1636">
              <a:solidFill>
                <a:srgbClr val="000000"/>
              </a:solidFill>
              <a:latin typeface="Arial"/>
              <a:ea typeface="Arial"/>
              <a:cs typeface="Arial"/>
              <a:sym typeface="Arial"/>
            </a:endParaRPr>
          </a:p>
        </p:txBody>
      </p:sp>
      <p:sp>
        <p:nvSpPr>
          <p:cNvPr id="214" name="Shape 214"/>
          <p:cNvSpPr txBox="1"/>
          <p:nvPr/>
        </p:nvSpPr>
        <p:spPr>
          <a:xfrm>
            <a:off x="8461108" y="4688627"/>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1636">
              <a:solidFill>
                <a:srgbClr val="000000"/>
              </a:solidFill>
              <a:latin typeface="Arial"/>
              <a:ea typeface="Arial"/>
              <a:cs typeface="Arial"/>
              <a:sym typeface="Arial"/>
            </a:endParaRPr>
          </a:p>
        </p:txBody>
      </p:sp>
      <p:pic>
        <p:nvPicPr>
          <p:cNvPr descr="Thinking by Yamini Ahluwalia, noun_60299_cc.png" id="215" name="Shape 215"/>
          <p:cNvPicPr preferRelativeResize="0"/>
          <p:nvPr/>
        </p:nvPicPr>
        <p:blipFill rotWithShape="1">
          <a:blip r:embed="rId3">
            <a:alphaModFix/>
          </a:blip>
          <a:srcRect b="0" l="0" r="0" t="0"/>
          <a:stretch/>
        </p:blipFill>
        <p:spPr>
          <a:xfrm>
            <a:off x="1096980" y="2129901"/>
            <a:ext cx="3714372" cy="2924998"/>
          </a:xfrm>
          <a:prstGeom prst="rect">
            <a:avLst/>
          </a:prstGeom>
          <a:noFill/>
          <a:ln>
            <a:noFill/>
          </a:ln>
        </p:spPr>
      </p:pic>
      <p:sp>
        <p:nvSpPr>
          <p:cNvPr id="216" name="Shape 216"/>
          <p:cNvSpPr txBox="1"/>
          <p:nvPr/>
        </p:nvSpPr>
        <p:spPr>
          <a:xfrm>
            <a:off x="5622147" y="2053391"/>
            <a:ext cx="4171308" cy="3730640"/>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lang="en" sz="1800">
                <a:solidFill>
                  <a:schemeClr val="dk1"/>
                </a:solidFill>
                <a:latin typeface="Arial"/>
                <a:ea typeface="Arial"/>
                <a:cs typeface="Arial"/>
                <a:sym typeface="Arial"/>
              </a:rPr>
              <a:t>We measure many things at IFRC.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How Might Data Readiness measurements be incorporated into existing frameworks:</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PMER/MEAL</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Surge/IM</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ICT Health Check/Digital Divide</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OCAC/BOCA</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Program Planning</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rgbClr val="FF0000"/>
                </a:solidFill>
                <a:latin typeface="Noto Sans Symbols"/>
                <a:ea typeface="Noto Sans Symbols"/>
                <a:cs typeface="Noto Sans Symbols"/>
                <a:sym typeface="Noto Sans Symbols"/>
              </a:rPr>
              <a:t>●	</a:t>
            </a:r>
            <a:r>
              <a:rPr lang="en" sz="1800">
                <a:solidFill>
                  <a:schemeClr val="dk1"/>
                </a:solidFill>
                <a:latin typeface="Arial"/>
                <a:ea typeface="Arial"/>
                <a:cs typeface="Arial"/>
                <a:sym typeface="Arial"/>
              </a:rPr>
              <a:t>Competencies</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217" name="Shape 217"/>
          <p:cNvSpPr txBox="1"/>
          <p:nvPr>
            <p:ph idx="4294967295" type="title"/>
          </p:nvPr>
        </p:nvSpPr>
        <p:spPr>
          <a:xfrm>
            <a:off x="375112" y="840987"/>
            <a:ext cx="9959931" cy="669443"/>
          </a:xfrm>
          <a:prstGeom prst="rect">
            <a:avLst/>
          </a:prstGeom>
          <a:noFill/>
          <a:ln>
            <a:noFill/>
          </a:ln>
        </p:spPr>
        <p:txBody>
          <a:bodyPr anchorCtr="0" anchor="t" bIns="106850" lIns="106850" spcFirstLastPara="1" rIns="106850" wrap="square" tIns="106850">
            <a:noAutofit/>
          </a:bodyPr>
          <a:lstStyle/>
          <a:p>
            <a:pPr indent="0" lvl="0" marL="0" marR="0" rtl="0" algn="ctr">
              <a:spcBef>
                <a:spcPts val="0"/>
              </a:spcBef>
              <a:spcAft>
                <a:spcPts val="0"/>
              </a:spcAft>
              <a:buClr>
                <a:schemeClr val="dk1"/>
              </a:buClr>
              <a:buSzPts val="3000"/>
              <a:buFont typeface="Arial"/>
              <a:buNone/>
            </a:pPr>
            <a:r>
              <a:rPr b="1" i="0" lang="en" sz="3000" u="none" cap="none" strike="noStrike">
                <a:solidFill>
                  <a:srgbClr val="EE3224"/>
                </a:solidFill>
                <a:latin typeface="Arial"/>
                <a:ea typeface="Arial"/>
                <a:cs typeface="Arial"/>
                <a:sym typeface="Arial"/>
              </a:rPr>
              <a:t>How can we prove “Data Readiness?”</a:t>
            </a:r>
            <a:endParaRPr b="1" i="0" sz="3000" u="none" cap="none" strike="noStrike">
              <a:solidFill>
                <a:srgbClr val="EE3224"/>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pic>
        <p:nvPicPr>
          <p:cNvPr descr="SCODA Data-Pipeline.png" id="222" name="Shape 222"/>
          <p:cNvPicPr preferRelativeResize="0"/>
          <p:nvPr/>
        </p:nvPicPr>
        <p:blipFill rotWithShape="1">
          <a:blip r:embed="rId3">
            <a:alphaModFix/>
          </a:blip>
          <a:srcRect b="0" l="0" r="0" t="0"/>
          <a:stretch/>
        </p:blipFill>
        <p:spPr>
          <a:xfrm>
            <a:off x="1123461" y="1292465"/>
            <a:ext cx="2660617" cy="4816404"/>
          </a:xfrm>
          <a:prstGeom prst="rect">
            <a:avLst/>
          </a:prstGeom>
          <a:noFill/>
          <a:ln>
            <a:noFill/>
          </a:ln>
        </p:spPr>
      </p:pic>
      <p:sp>
        <p:nvSpPr>
          <p:cNvPr id="223" name="Shape 223"/>
          <p:cNvSpPr txBox="1"/>
          <p:nvPr/>
        </p:nvSpPr>
        <p:spPr>
          <a:xfrm>
            <a:off x="5084025" y="1292465"/>
            <a:ext cx="4669575" cy="4133781"/>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3000">
                <a:solidFill>
                  <a:srgbClr val="FF0000"/>
                </a:solidFill>
                <a:latin typeface="Arial"/>
                <a:ea typeface="Arial"/>
                <a:cs typeface="Arial"/>
                <a:sym typeface="Arial"/>
              </a:rPr>
              <a:t>Data Pipeline</a:t>
            </a:r>
            <a:endParaRPr b="1" sz="3000">
              <a:solidFill>
                <a:srgbClr val="FF0000"/>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When we talk about “data”, people often focus on the </a:t>
            </a:r>
            <a:r>
              <a:rPr b="1" lang="en" sz="1800">
                <a:solidFill>
                  <a:schemeClr val="dk1"/>
                </a:solidFill>
                <a:latin typeface="Arial"/>
                <a:ea typeface="Arial"/>
                <a:cs typeface="Arial"/>
                <a:sym typeface="Arial"/>
              </a:rPr>
              <a:t>skills</a:t>
            </a:r>
            <a:r>
              <a:rPr lang="en" sz="1800">
                <a:solidFill>
                  <a:schemeClr val="dk1"/>
                </a:solidFill>
                <a:latin typeface="Arial"/>
                <a:ea typeface="Arial"/>
                <a:cs typeface="Arial"/>
                <a:sym typeface="Arial"/>
              </a:rPr>
              <a:t>, </a:t>
            </a:r>
            <a:r>
              <a:rPr b="1" lang="en" sz="1800">
                <a:solidFill>
                  <a:schemeClr val="dk1"/>
                </a:solidFill>
                <a:latin typeface="Arial"/>
                <a:ea typeface="Arial"/>
                <a:cs typeface="Arial"/>
                <a:sym typeface="Arial"/>
              </a:rPr>
              <a:t>tools</a:t>
            </a:r>
            <a:r>
              <a:rPr lang="en" sz="1800">
                <a:solidFill>
                  <a:schemeClr val="dk1"/>
                </a:solidFill>
                <a:latin typeface="Arial"/>
                <a:ea typeface="Arial"/>
                <a:cs typeface="Arial"/>
                <a:sym typeface="Arial"/>
              </a:rPr>
              <a:t> and the </a:t>
            </a:r>
            <a:r>
              <a:rPr b="1" lang="en" sz="1800">
                <a:solidFill>
                  <a:schemeClr val="dk1"/>
                </a:solidFill>
                <a:latin typeface="Arial"/>
                <a:ea typeface="Arial"/>
                <a:cs typeface="Arial"/>
                <a:sym typeface="Arial"/>
              </a:rPr>
              <a:t>process</a:t>
            </a:r>
            <a:r>
              <a:rPr lang="en" sz="1800">
                <a:solidFill>
                  <a:schemeClr val="dk1"/>
                </a:solidFill>
                <a:latin typeface="Arial"/>
                <a:ea typeface="Arial"/>
                <a:cs typeface="Arial"/>
                <a:sym typeface="Arial"/>
              </a:rPr>
              <a:t> steps for delivery of data products like a “dataset.”</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The ‘Data Pipeline’* is an example of data ready skills. We all have varying levels of know-how.</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a:t>
            </a:r>
            <a:r>
              <a:rPr lang="en" sz="1200">
                <a:solidFill>
                  <a:schemeClr val="dk1"/>
                </a:solidFill>
                <a:latin typeface="Arial"/>
                <a:ea typeface="Arial"/>
                <a:cs typeface="Arial"/>
                <a:sym typeface="Arial"/>
              </a:rPr>
              <a:t>Source: School of Data</a:t>
            </a:r>
            <a:endParaRPr sz="12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Graphic Source: School of Data</a:t>
            </a:r>
            <a:endParaRPr sz="18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927708" y="659785"/>
            <a:ext cx="8766456" cy="1270000"/>
          </a:xfrm>
          <a:prstGeom prst="rect">
            <a:avLst/>
          </a:prstGeom>
          <a:noFill/>
          <a:ln>
            <a:noFill/>
          </a:ln>
        </p:spPr>
        <p:txBody>
          <a:bodyPr anchorCtr="0" anchor="ctr" bIns="106850" lIns="106850" spcFirstLastPara="1" rIns="106850" wrap="square" tIns="106850">
            <a:noAutofit/>
          </a:bodyPr>
          <a:lstStyle/>
          <a:p>
            <a:pPr indent="0" lvl="0" marL="0" marR="0" rtl="0" algn="ctr">
              <a:lnSpc>
                <a:spcPct val="90000"/>
              </a:lnSpc>
              <a:spcBef>
                <a:spcPts val="0"/>
              </a:spcBef>
              <a:spcAft>
                <a:spcPts val="0"/>
              </a:spcAft>
              <a:buClr>
                <a:srgbClr val="000000"/>
              </a:buClr>
              <a:buSzPts val="2800"/>
              <a:buFont typeface="Arial"/>
              <a:buNone/>
            </a:pPr>
            <a:r>
              <a:rPr b="1" i="0" lang="en" sz="3000" u="none" cap="none" strike="noStrike">
                <a:solidFill>
                  <a:srgbClr val="FF0000"/>
                </a:solidFill>
                <a:latin typeface="Arial"/>
                <a:ea typeface="Arial"/>
                <a:cs typeface="Arial"/>
                <a:sym typeface="Arial"/>
              </a:rPr>
              <a:t>Humanitarian Data Teams: Supporting Skills</a:t>
            </a:r>
            <a:endParaRPr b="1" i="1" sz="3000" u="none" cap="none" strike="noStrike">
              <a:solidFill>
                <a:srgbClr val="FF0000"/>
              </a:solidFill>
              <a:latin typeface="Arial"/>
              <a:ea typeface="Arial"/>
              <a:cs typeface="Arial"/>
              <a:sym typeface="Arial"/>
            </a:endParaRPr>
          </a:p>
        </p:txBody>
      </p:sp>
      <p:sp>
        <p:nvSpPr>
          <p:cNvPr id="229" name="Shape 229"/>
          <p:cNvSpPr txBox="1"/>
          <p:nvPr/>
        </p:nvSpPr>
        <p:spPr>
          <a:xfrm>
            <a:off x="879348" y="2362200"/>
            <a:ext cx="2778765" cy="2030837"/>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Cluster coordination</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Assessments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Operational planning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Logistics/Roster Management</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Disaster Risk Reduction</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Response preparedness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Disaster relief/Recovery</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Thematic Areas of Focus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Health, Gender and Social Inclusion</a:t>
            </a:r>
            <a:endParaRPr sz="1400">
              <a:solidFill>
                <a:schemeClr val="dk1"/>
              </a:solidFill>
              <a:latin typeface="Arial"/>
              <a:ea typeface="Arial"/>
              <a:cs typeface="Arial"/>
              <a:sym typeface="Arial"/>
            </a:endParaRPr>
          </a:p>
        </p:txBody>
      </p:sp>
      <p:sp>
        <p:nvSpPr>
          <p:cNvPr id="230" name="Shape 230"/>
          <p:cNvSpPr txBox="1"/>
          <p:nvPr/>
        </p:nvSpPr>
        <p:spPr>
          <a:xfrm>
            <a:off x="3944468" y="4203701"/>
            <a:ext cx="2402138" cy="1936758"/>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Clients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Humanitarian agencies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Development agencies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Access to skilled people, information managers, database managers, data analysts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Businesses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Investors, sponsors and donors</a:t>
            </a:r>
            <a:endParaRPr sz="1400">
              <a:solidFill>
                <a:schemeClr val="dk1"/>
              </a:solidFill>
              <a:latin typeface="Arial"/>
              <a:ea typeface="Arial"/>
              <a:cs typeface="Arial"/>
              <a:sym typeface="Arial"/>
            </a:endParaRPr>
          </a:p>
        </p:txBody>
      </p:sp>
      <p:sp>
        <p:nvSpPr>
          <p:cNvPr id="231" name="Shape 231"/>
          <p:cNvSpPr txBox="1"/>
          <p:nvPr/>
        </p:nvSpPr>
        <p:spPr>
          <a:xfrm>
            <a:off x="7259157" y="5143500"/>
            <a:ext cx="3077279" cy="869957"/>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Strategic, proactive, creative, innovative and collaborative</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Curious about data</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Influence without authority</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Problem solver</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Hacker /Maker mindset</a:t>
            </a:r>
            <a:endParaRPr sz="1400">
              <a:solidFill>
                <a:schemeClr val="dk1"/>
              </a:solidFill>
              <a:latin typeface="Arial"/>
              <a:ea typeface="Arial"/>
              <a:cs typeface="Arial"/>
              <a:sym typeface="Arial"/>
            </a:endParaRPr>
          </a:p>
        </p:txBody>
      </p:sp>
      <p:sp>
        <p:nvSpPr>
          <p:cNvPr id="232" name="Shape 232"/>
          <p:cNvSpPr txBox="1"/>
          <p:nvPr/>
        </p:nvSpPr>
        <p:spPr>
          <a:xfrm>
            <a:off x="7082241" y="2197101"/>
            <a:ext cx="2700214" cy="1906978"/>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Leadership</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Strategic business planning</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Marketing &amp; Sales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Customer relations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People management &amp; HR</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Administration</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Public speaking</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Problem resolution</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Finance and accounting skills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Delegating tasks </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Arial"/>
              <a:buChar char="•"/>
            </a:pPr>
            <a:r>
              <a:rPr lang="en" sz="1400">
                <a:solidFill>
                  <a:schemeClr val="dk1"/>
                </a:solidFill>
                <a:latin typeface="Arial"/>
                <a:ea typeface="Arial"/>
                <a:cs typeface="Arial"/>
                <a:sym typeface="Arial"/>
              </a:rPr>
              <a:t>Motivating team</a:t>
            </a:r>
            <a:endParaRPr sz="1400">
              <a:solidFill>
                <a:schemeClr val="dk1"/>
              </a:solidFill>
              <a:latin typeface="Calibri"/>
              <a:ea typeface="Calibri"/>
              <a:cs typeface="Calibri"/>
              <a:sym typeface="Calibri"/>
            </a:endParaRPr>
          </a:p>
        </p:txBody>
      </p:sp>
      <p:pic>
        <p:nvPicPr>
          <p:cNvPr descr="Society by David Garcia #2 - noun_577626_cc.png" id="233" name="Shape 233"/>
          <p:cNvPicPr preferRelativeResize="0"/>
          <p:nvPr/>
        </p:nvPicPr>
        <p:blipFill rotWithShape="1">
          <a:blip r:embed="rId3">
            <a:alphaModFix/>
          </a:blip>
          <a:srcRect b="0" l="0" r="0" t="0"/>
          <a:stretch/>
        </p:blipFill>
        <p:spPr>
          <a:xfrm>
            <a:off x="4132173" y="1420190"/>
            <a:ext cx="2357527" cy="2324499"/>
          </a:xfrm>
          <a:prstGeom prst="rect">
            <a:avLst/>
          </a:prstGeom>
          <a:noFill/>
          <a:ln>
            <a:noFill/>
          </a:ln>
        </p:spPr>
      </p:pic>
      <p:sp>
        <p:nvSpPr>
          <p:cNvPr id="234" name="Shape 234"/>
          <p:cNvSpPr txBox="1"/>
          <p:nvPr/>
        </p:nvSpPr>
        <p:spPr>
          <a:xfrm>
            <a:off x="839417" y="1623995"/>
            <a:ext cx="2455441" cy="958444"/>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FF0000"/>
                </a:solidFill>
                <a:latin typeface="Arial"/>
                <a:ea typeface="Arial"/>
                <a:cs typeface="Arial"/>
                <a:sym typeface="Arial"/>
              </a:rPr>
              <a:t>Humanitarian Business</a:t>
            </a:r>
            <a:endParaRPr b="1" sz="1800">
              <a:solidFill>
                <a:srgbClr val="FF0000"/>
              </a:solidFill>
              <a:latin typeface="Calibri"/>
              <a:ea typeface="Calibri"/>
              <a:cs typeface="Calibri"/>
              <a:sym typeface="Calibri"/>
            </a:endParaRPr>
          </a:p>
        </p:txBody>
      </p:sp>
      <p:sp>
        <p:nvSpPr>
          <p:cNvPr id="235" name="Shape 235"/>
          <p:cNvSpPr txBox="1"/>
          <p:nvPr/>
        </p:nvSpPr>
        <p:spPr>
          <a:xfrm>
            <a:off x="4132173" y="3937001"/>
            <a:ext cx="2402138" cy="266700"/>
          </a:xfrm>
          <a:prstGeom prst="rect">
            <a:avLst/>
          </a:prstGeom>
          <a:noFill/>
          <a:ln>
            <a:noFill/>
          </a:ln>
        </p:spPr>
        <p:txBody>
          <a:bodyPr anchorCtr="0" anchor="ctr" bIns="106850" lIns="106850" spcFirstLastPara="1" rIns="106850" wrap="square" tIns="106850">
            <a:noAutofit/>
          </a:bodyPr>
          <a:lstStyle/>
          <a:p>
            <a:pPr indent="0" lvl="0" marL="0" marR="0" rtl="0" algn="l">
              <a:spcBef>
                <a:spcPts val="0"/>
              </a:spcBef>
              <a:spcAft>
                <a:spcPts val="0"/>
              </a:spcAft>
              <a:buNone/>
            </a:pPr>
            <a:r>
              <a:rPr b="1" lang="en" sz="1800">
                <a:solidFill>
                  <a:srgbClr val="FF0000"/>
                </a:solidFill>
                <a:latin typeface="Arial"/>
                <a:ea typeface="Arial"/>
                <a:cs typeface="Arial"/>
                <a:sym typeface="Arial"/>
              </a:rPr>
              <a:t>Network</a:t>
            </a:r>
            <a:endParaRPr b="1" sz="1800">
              <a:solidFill>
                <a:srgbClr val="FF0000"/>
              </a:solidFill>
              <a:latin typeface="Calibri"/>
              <a:ea typeface="Calibri"/>
              <a:cs typeface="Calibri"/>
              <a:sym typeface="Calibri"/>
            </a:endParaRPr>
          </a:p>
        </p:txBody>
      </p:sp>
      <p:sp>
        <p:nvSpPr>
          <p:cNvPr id="236" name="Shape 236"/>
          <p:cNvSpPr txBox="1"/>
          <p:nvPr/>
        </p:nvSpPr>
        <p:spPr>
          <a:xfrm>
            <a:off x="7259158" y="4762500"/>
            <a:ext cx="2346380" cy="533399"/>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FF0000"/>
                </a:solidFill>
                <a:latin typeface="Arial"/>
                <a:ea typeface="Arial"/>
                <a:cs typeface="Arial"/>
                <a:sym typeface="Arial"/>
              </a:rPr>
              <a:t>Soft Skills</a:t>
            </a:r>
            <a:endParaRPr b="1" sz="1800">
              <a:solidFill>
                <a:srgbClr val="FF0000"/>
              </a:solidFill>
              <a:latin typeface="Calibri"/>
              <a:ea typeface="Calibri"/>
              <a:cs typeface="Calibri"/>
              <a:sym typeface="Calibri"/>
            </a:endParaRPr>
          </a:p>
        </p:txBody>
      </p:sp>
      <p:sp>
        <p:nvSpPr>
          <p:cNvPr id="237" name="Shape 237"/>
          <p:cNvSpPr txBox="1"/>
          <p:nvPr/>
        </p:nvSpPr>
        <p:spPr>
          <a:xfrm>
            <a:off x="7082241" y="1600203"/>
            <a:ext cx="1744259" cy="596898"/>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FF0000"/>
                </a:solidFill>
                <a:latin typeface="Arial"/>
                <a:ea typeface="Arial"/>
                <a:cs typeface="Arial"/>
                <a:sym typeface="Arial"/>
              </a:rPr>
              <a:t>Business Skills</a:t>
            </a:r>
            <a:endParaRPr b="1" sz="1800">
              <a:solidFill>
                <a:srgbClr val="FF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Shape 242"/>
          <p:cNvSpPr txBox="1"/>
          <p:nvPr>
            <p:ph type="title"/>
          </p:nvPr>
        </p:nvSpPr>
        <p:spPr>
          <a:xfrm>
            <a:off x="901699" y="685800"/>
            <a:ext cx="8890001" cy="1354093"/>
          </a:xfrm>
          <a:prstGeom prst="rect">
            <a:avLst/>
          </a:prstGeom>
          <a:noFill/>
          <a:ln>
            <a:noFill/>
          </a:ln>
        </p:spPr>
        <p:txBody>
          <a:bodyPr anchorCtr="0" anchor="ctr" bIns="106850" lIns="106850" spcFirstLastPara="1" rIns="106850" wrap="square" tIns="106850">
            <a:noAutofit/>
          </a:bodyPr>
          <a:lstStyle/>
          <a:p>
            <a:pPr indent="0" lvl="0" marL="0" marR="0" rtl="0" algn="ctr">
              <a:lnSpc>
                <a:spcPct val="90000"/>
              </a:lnSpc>
              <a:spcBef>
                <a:spcPts val="0"/>
              </a:spcBef>
              <a:spcAft>
                <a:spcPts val="0"/>
              </a:spcAft>
              <a:buClr>
                <a:srgbClr val="A5A5A5"/>
              </a:buClr>
              <a:buSzPts val="2800"/>
              <a:buFont typeface="Arial"/>
              <a:buNone/>
            </a:pPr>
            <a:r>
              <a:rPr b="1" i="0" lang="en" sz="3000" u="none" cap="none" strike="noStrike">
                <a:solidFill>
                  <a:srgbClr val="FF0000"/>
                </a:solidFill>
                <a:latin typeface="Arial"/>
                <a:ea typeface="Arial"/>
                <a:cs typeface="Arial"/>
                <a:sym typeface="Arial"/>
              </a:rPr>
              <a:t>Humanitarian Data Teams: Technical Skills</a:t>
            </a:r>
            <a:endParaRPr b="1" i="1" sz="3000" u="none" cap="none" strike="noStrike">
              <a:solidFill>
                <a:srgbClr val="FF0000"/>
              </a:solidFill>
              <a:latin typeface="Arial"/>
              <a:ea typeface="Arial"/>
              <a:cs typeface="Arial"/>
              <a:sym typeface="Arial"/>
            </a:endParaRPr>
          </a:p>
        </p:txBody>
      </p:sp>
      <p:sp>
        <p:nvSpPr>
          <p:cNvPr id="243" name="Shape 243"/>
          <p:cNvSpPr txBox="1"/>
          <p:nvPr/>
        </p:nvSpPr>
        <p:spPr>
          <a:xfrm>
            <a:off x="901698" y="2273301"/>
            <a:ext cx="2806507" cy="1410082"/>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Machine learning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Statistical modeling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Supervised learning &amp; Unsupervised learning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Statistical computing (e.g. R)</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Relational algebra</a:t>
            </a:r>
            <a:endParaRPr sz="1400">
              <a:solidFill>
                <a:schemeClr val="dk1"/>
              </a:solidFill>
              <a:latin typeface="Arial"/>
              <a:ea typeface="Arial"/>
              <a:cs typeface="Arial"/>
              <a:sym typeface="Arial"/>
            </a:endParaRPr>
          </a:p>
        </p:txBody>
      </p:sp>
      <p:sp>
        <p:nvSpPr>
          <p:cNvPr id="244" name="Shape 244"/>
          <p:cNvSpPr txBox="1"/>
          <p:nvPr/>
        </p:nvSpPr>
        <p:spPr>
          <a:xfrm>
            <a:off x="804131" y="4352825"/>
            <a:ext cx="2904073" cy="1331521"/>
          </a:xfrm>
          <a:prstGeom prst="rect">
            <a:avLst/>
          </a:prstGeom>
          <a:noFill/>
          <a:ln>
            <a:noFill/>
          </a:ln>
        </p:spPr>
        <p:txBody>
          <a:bodyPr anchorCtr="0" anchor="t"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Data modelling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Data collection</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Data refinement and cleaning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Database, SQL and NOSQL</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Parallel databases and parallel processing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Open Data standards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API’s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Hadoop and Hive/Pig</a:t>
            </a:r>
            <a:endParaRPr sz="1400">
              <a:solidFill>
                <a:schemeClr val="dk1"/>
              </a:solidFill>
              <a:latin typeface="Arial"/>
              <a:ea typeface="Arial"/>
              <a:cs typeface="Arial"/>
              <a:sym typeface="Arial"/>
            </a:endParaRPr>
          </a:p>
        </p:txBody>
      </p:sp>
      <p:sp>
        <p:nvSpPr>
          <p:cNvPr id="245" name="Shape 245"/>
          <p:cNvSpPr txBox="1"/>
          <p:nvPr/>
        </p:nvSpPr>
        <p:spPr>
          <a:xfrm>
            <a:off x="6768857" y="4888835"/>
            <a:ext cx="3506771" cy="1499265"/>
          </a:xfrm>
          <a:prstGeom prst="rect">
            <a:avLst/>
          </a:prstGeom>
          <a:noFill/>
          <a:ln>
            <a:noFill/>
          </a:ln>
        </p:spPr>
        <p:txBody>
          <a:bodyPr anchorCtr="0" anchor="ctr"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Story telling skills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Translate data-driven insights into decisions and actions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Interactive dashboards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Infographics</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Visual art design</a:t>
            </a:r>
            <a:endParaRPr sz="1400">
              <a:solidFill>
                <a:schemeClr val="dk1"/>
              </a:solidFill>
              <a:latin typeface="Calibri"/>
              <a:ea typeface="Calibri"/>
              <a:cs typeface="Calibri"/>
              <a:sym typeface="Calibri"/>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Calibri"/>
                <a:ea typeface="Calibri"/>
                <a:cs typeface="Calibri"/>
                <a:sym typeface="Calibri"/>
              </a:rPr>
              <a:t>Knowledge of visualisation tools like Tableau, Adobe toolkit</a:t>
            </a:r>
            <a:endParaRPr sz="1400">
              <a:solidFill>
                <a:schemeClr val="dk1"/>
              </a:solidFill>
              <a:latin typeface="Calibri"/>
              <a:ea typeface="Calibri"/>
              <a:cs typeface="Calibri"/>
              <a:sym typeface="Calibri"/>
            </a:endParaRPr>
          </a:p>
        </p:txBody>
      </p:sp>
      <p:sp>
        <p:nvSpPr>
          <p:cNvPr id="246" name="Shape 246"/>
          <p:cNvSpPr txBox="1"/>
          <p:nvPr/>
        </p:nvSpPr>
        <p:spPr>
          <a:xfrm>
            <a:off x="3957011" y="4452564"/>
            <a:ext cx="2154209" cy="1417904"/>
          </a:xfrm>
          <a:prstGeom prst="rect">
            <a:avLst/>
          </a:prstGeom>
          <a:noFill/>
          <a:ln>
            <a:noFill/>
          </a:ln>
        </p:spPr>
        <p:txBody>
          <a:bodyPr anchorCtr="0" anchor="ctr"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GIS &amp; Mapping</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Survey methodology</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Data analysis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Finding &amp; using datasets</a:t>
            </a:r>
            <a:endParaRPr sz="1400">
              <a:solidFill>
                <a:schemeClr val="dk1"/>
              </a:solidFill>
              <a:latin typeface="Arial"/>
              <a:ea typeface="Arial"/>
              <a:cs typeface="Arial"/>
              <a:sym typeface="Arial"/>
            </a:endParaRPr>
          </a:p>
          <a:p>
            <a:pPr indent="-74225" lvl="0" marL="14845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47" name="Shape 247"/>
          <p:cNvSpPr txBox="1"/>
          <p:nvPr/>
        </p:nvSpPr>
        <p:spPr>
          <a:xfrm>
            <a:off x="6768857" y="2273302"/>
            <a:ext cx="3506771" cy="1584718"/>
          </a:xfrm>
          <a:prstGeom prst="rect">
            <a:avLst/>
          </a:prstGeom>
          <a:noFill/>
          <a:ln>
            <a:noFill/>
          </a:ln>
        </p:spPr>
        <p:txBody>
          <a:bodyPr anchorCtr="0" anchor="ctr" bIns="106850" lIns="106850" spcFirstLastPara="1" rIns="106850" wrap="square" tIns="106850">
            <a:noAutofit/>
          </a:bodyPr>
          <a:lstStyle/>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Computer science fundamentals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Scripting language (i.e. Python, javascript)</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Filtering scripts (i.e. D3.js)</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Web development</a:t>
            </a:r>
            <a:endParaRPr sz="1400">
              <a:solidFill>
                <a:schemeClr val="dk1"/>
              </a:solidFill>
              <a:latin typeface="Arial"/>
              <a:ea typeface="Arial"/>
              <a:cs typeface="Arial"/>
              <a:sym typeface="Arial"/>
            </a:endParaRPr>
          </a:p>
          <a:p>
            <a:pPr indent="-148450" lvl="0" marL="148450" marR="0" rtl="0" algn="l">
              <a:spcBef>
                <a:spcPts val="0"/>
              </a:spcBef>
              <a:spcAft>
                <a:spcPts val="0"/>
              </a:spcAft>
              <a:buClr>
                <a:srgbClr val="FF0000"/>
              </a:buClr>
              <a:buSzPts val="900"/>
              <a:buFont typeface="Calibri"/>
              <a:buChar char="•"/>
            </a:pPr>
            <a:r>
              <a:rPr lang="en" sz="1400">
                <a:solidFill>
                  <a:schemeClr val="dk1"/>
                </a:solidFill>
                <a:latin typeface="Arial"/>
                <a:ea typeface="Arial"/>
                <a:cs typeface="Arial"/>
                <a:sym typeface="Arial"/>
              </a:rPr>
              <a:t>Experience with xaaS like AWS</a:t>
            </a:r>
            <a:endParaRPr sz="1400">
              <a:solidFill>
                <a:schemeClr val="dk1"/>
              </a:solidFill>
              <a:latin typeface="Arial"/>
              <a:ea typeface="Arial"/>
              <a:cs typeface="Arial"/>
              <a:sym typeface="Arial"/>
            </a:endParaRPr>
          </a:p>
        </p:txBody>
      </p:sp>
      <p:pic>
        <p:nvPicPr>
          <p:cNvPr descr="Data Scientist (Thibault Geoffroy Noun Project).png" id="248" name="Shape 248"/>
          <p:cNvPicPr preferRelativeResize="0"/>
          <p:nvPr/>
        </p:nvPicPr>
        <p:blipFill rotWithShape="1">
          <a:blip r:embed="rId3">
            <a:alphaModFix/>
          </a:blip>
          <a:srcRect b="0" l="0" r="0" t="0"/>
          <a:stretch/>
        </p:blipFill>
        <p:spPr>
          <a:xfrm>
            <a:off x="4370979" y="1765300"/>
            <a:ext cx="1344021" cy="1728971"/>
          </a:xfrm>
          <a:prstGeom prst="rect">
            <a:avLst/>
          </a:prstGeom>
          <a:noFill/>
          <a:ln>
            <a:noFill/>
          </a:ln>
        </p:spPr>
      </p:pic>
      <p:sp>
        <p:nvSpPr>
          <p:cNvPr id="249" name="Shape 249"/>
          <p:cNvSpPr txBox="1"/>
          <p:nvPr/>
        </p:nvSpPr>
        <p:spPr>
          <a:xfrm>
            <a:off x="804132" y="1765300"/>
            <a:ext cx="2535968" cy="679841"/>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000000"/>
                </a:solidFill>
                <a:latin typeface="Arial"/>
                <a:ea typeface="Arial"/>
                <a:cs typeface="Arial"/>
                <a:sym typeface="Arial"/>
              </a:rPr>
              <a:t>Math and Statistics</a:t>
            </a:r>
            <a:endParaRPr b="1" sz="1800">
              <a:solidFill>
                <a:schemeClr val="dk1"/>
              </a:solidFill>
              <a:latin typeface="Calibri"/>
              <a:ea typeface="Calibri"/>
              <a:cs typeface="Calibri"/>
              <a:sym typeface="Calibri"/>
            </a:endParaRPr>
          </a:p>
        </p:txBody>
      </p:sp>
      <p:sp>
        <p:nvSpPr>
          <p:cNvPr id="250" name="Shape 250"/>
          <p:cNvSpPr txBox="1"/>
          <p:nvPr/>
        </p:nvSpPr>
        <p:spPr>
          <a:xfrm>
            <a:off x="736802" y="4042621"/>
            <a:ext cx="2292727" cy="409942"/>
          </a:xfrm>
          <a:prstGeom prst="rect">
            <a:avLst/>
          </a:prstGeom>
          <a:noFill/>
          <a:ln>
            <a:noFill/>
          </a:ln>
        </p:spPr>
        <p:txBody>
          <a:bodyPr anchorCtr="0" anchor="ctr" bIns="106850" lIns="106850" spcFirstLastPara="1" rIns="106850" wrap="square" tIns="106850">
            <a:noAutofit/>
          </a:bodyPr>
          <a:lstStyle/>
          <a:p>
            <a:pPr indent="0" lvl="0" marL="0" marR="0" rtl="0" algn="l">
              <a:spcBef>
                <a:spcPts val="0"/>
              </a:spcBef>
              <a:spcAft>
                <a:spcPts val="0"/>
              </a:spcAft>
              <a:buNone/>
            </a:pPr>
            <a:r>
              <a:rPr b="1" lang="en" sz="1800">
                <a:solidFill>
                  <a:schemeClr val="dk1"/>
                </a:solidFill>
                <a:latin typeface="Arial"/>
                <a:ea typeface="Arial"/>
                <a:cs typeface="Arial"/>
                <a:sym typeface="Arial"/>
              </a:rPr>
              <a:t>Data Management</a:t>
            </a:r>
            <a:endParaRPr b="1" sz="1800">
              <a:solidFill>
                <a:schemeClr val="dk1"/>
              </a:solidFill>
              <a:latin typeface="Calibri"/>
              <a:ea typeface="Calibri"/>
              <a:cs typeface="Calibri"/>
              <a:sym typeface="Calibri"/>
            </a:endParaRPr>
          </a:p>
        </p:txBody>
      </p:sp>
      <p:sp>
        <p:nvSpPr>
          <p:cNvPr id="251" name="Shape 251"/>
          <p:cNvSpPr txBox="1"/>
          <p:nvPr/>
        </p:nvSpPr>
        <p:spPr>
          <a:xfrm>
            <a:off x="4064000" y="3683382"/>
            <a:ext cx="2296026" cy="1205453"/>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000000"/>
                </a:solidFill>
                <a:latin typeface="Arial"/>
                <a:ea typeface="Arial"/>
                <a:cs typeface="Arial"/>
                <a:sym typeface="Arial"/>
              </a:rPr>
              <a:t>Information Management</a:t>
            </a:r>
            <a:endParaRPr b="1" sz="1800">
              <a:solidFill>
                <a:schemeClr val="dk1"/>
              </a:solidFill>
              <a:latin typeface="Calibri"/>
              <a:ea typeface="Calibri"/>
              <a:cs typeface="Calibri"/>
              <a:sym typeface="Calibri"/>
            </a:endParaRPr>
          </a:p>
        </p:txBody>
      </p:sp>
      <p:sp>
        <p:nvSpPr>
          <p:cNvPr id="252" name="Shape 252"/>
          <p:cNvSpPr txBox="1"/>
          <p:nvPr/>
        </p:nvSpPr>
        <p:spPr>
          <a:xfrm>
            <a:off x="6927246" y="1765300"/>
            <a:ext cx="2150703" cy="508000"/>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000000"/>
                </a:solidFill>
                <a:latin typeface="Arial"/>
                <a:ea typeface="Arial"/>
                <a:cs typeface="Arial"/>
                <a:sym typeface="Arial"/>
              </a:rPr>
              <a:t>Programming</a:t>
            </a:r>
            <a:endParaRPr b="1" sz="1800">
              <a:solidFill>
                <a:schemeClr val="dk1"/>
              </a:solidFill>
              <a:latin typeface="Calibri"/>
              <a:ea typeface="Calibri"/>
              <a:cs typeface="Calibri"/>
              <a:sym typeface="Calibri"/>
            </a:endParaRPr>
          </a:p>
        </p:txBody>
      </p:sp>
      <p:sp>
        <p:nvSpPr>
          <p:cNvPr id="253" name="Shape 253"/>
          <p:cNvSpPr txBox="1"/>
          <p:nvPr/>
        </p:nvSpPr>
        <p:spPr>
          <a:xfrm>
            <a:off x="6927246" y="4042620"/>
            <a:ext cx="3348265" cy="694479"/>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rPr b="1" lang="en" sz="1800">
                <a:solidFill>
                  <a:srgbClr val="000000"/>
                </a:solidFill>
                <a:latin typeface="Arial"/>
                <a:ea typeface="Arial"/>
                <a:cs typeface="Arial"/>
                <a:sym typeface="Arial"/>
              </a:rPr>
              <a:t>Communications and Visualization</a:t>
            </a:r>
            <a:endParaRPr b="1" sz="1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descr="Screenshot 2017-08-31 11.10.06.png" id="258" name="Shape 258"/>
          <p:cNvPicPr preferRelativeResize="0"/>
          <p:nvPr/>
        </p:nvPicPr>
        <p:blipFill rotWithShape="1">
          <a:blip r:embed="rId3">
            <a:alphaModFix/>
          </a:blip>
          <a:srcRect b="0" l="0" r="0" t="0"/>
          <a:stretch/>
        </p:blipFill>
        <p:spPr>
          <a:xfrm>
            <a:off x="1054099" y="2513103"/>
            <a:ext cx="8902701" cy="2755597"/>
          </a:xfrm>
          <a:prstGeom prst="rect">
            <a:avLst/>
          </a:prstGeom>
          <a:noFill/>
          <a:ln>
            <a:noFill/>
          </a:ln>
        </p:spPr>
      </p:pic>
      <p:sp>
        <p:nvSpPr>
          <p:cNvPr id="259" name="Shape 259"/>
          <p:cNvSpPr txBox="1"/>
          <p:nvPr/>
        </p:nvSpPr>
        <p:spPr>
          <a:xfrm>
            <a:off x="0" y="477296"/>
            <a:ext cx="10688638" cy="1703239"/>
          </a:xfrm>
          <a:prstGeom prst="rect">
            <a:avLst/>
          </a:prstGeom>
          <a:noFill/>
          <a:ln>
            <a:noFill/>
          </a:ln>
        </p:spPr>
        <p:txBody>
          <a:bodyPr anchorCtr="0" anchor="ctr" bIns="106850" lIns="106850" spcFirstLastPara="1" rIns="106850" wrap="square" tIns="106850">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Emergency types by region</a:t>
            </a:r>
            <a:endParaRPr sz="300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pic>
        <p:nvPicPr>
          <p:cNvPr descr="Screenshot 2017-08-24 13.55.42.png" id="264" name="Shape 264"/>
          <p:cNvPicPr preferRelativeResize="0"/>
          <p:nvPr/>
        </p:nvPicPr>
        <p:blipFill rotWithShape="1">
          <a:blip r:embed="rId3">
            <a:alphaModFix/>
          </a:blip>
          <a:srcRect b="0" l="0" r="0" t="0"/>
          <a:stretch/>
        </p:blipFill>
        <p:spPr>
          <a:xfrm>
            <a:off x="2260600" y="1421947"/>
            <a:ext cx="6235700" cy="5056681"/>
          </a:xfrm>
          <a:prstGeom prst="rect">
            <a:avLst/>
          </a:prstGeom>
          <a:noFill/>
          <a:ln>
            <a:noFill/>
          </a:ln>
        </p:spPr>
      </p:pic>
      <p:sp>
        <p:nvSpPr>
          <p:cNvPr id="265" name="Shape 265"/>
          <p:cNvSpPr txBox="1"/>
          <p:nvPr/>
        </p:nvSpPr>
        <p:spPr>
          <a:xfrm>
            <a:off x="1435100" y="596901"/>
            <a:ext cx="8741641" cy="558800"/>
          </a:xfrm>
          <a:prstGeom prst="rect">
            <a:avLst/>
          </a:prstGeom>
          <a:noFill/>
          <a:ln>
            <a:noFill/>
          </a:ln>
        </p:spPr>
        <p:txBody>
          <a:bodyPr anchorCtr="0" anchor="ctr" bIns="106850" lIns="106850" spcFirstLastPara="1" rIns="106850" wrap="square" tIns="106850">
            <a:noAutofit/>
          </a:bodyPr>
          <a:lstStyle/>
          <a:p>
            <a:pPr indent="0" lvl="0" marL="0" marR="0" rtl="0" algn="ctr">
              <a:spcBef>
                <a:spcPts val="0"/>
              </a:spcBef>
              <a:spcAft>
                <a:spcPts val="0"/>
              </a:spcAft>
              <a:buNone/>
            </a:pPr>
            <a:r>
              <a:rPr b="1" lang="en" sz="3000">
                <a:solidFill>
                  <a:srgbClr val="EE3224"/>
                </a:solidFill>
                <a:latin typeface="Arial"/>
                <a:ea typeface="Arial"/>
                <a:cs typeface="Arial"/>
                <a:sym typeface="Arial"/>
              </a:rPr>
              <a:t>Considering Data Workflows</a:t>
            </a:r>
            <a:endParaRPr b="1" sz="3000">
              <a:solidFill>
                <a:srgbClr val="EE3224"/>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pic>
        <p:nvPicPr>
          <p:cNvPr descr="Screenshot 2017-08-24 13.59.31.png" id="270" name="Shape 270"/>
          <p:cNvPicPr preferRelativeResize="0"/>
          <p:nvPr/>
        </p:nvPicPr>
        <p:blipFill rotWithShape="1">
          <a:blip r:embed="rId3">
            <a:alphaModFix/>
          </a:blip>
          <a:srcRect b="0" l="0" r="0" t="0"/>
          <a:stretch/>
        </p:blipFill>
        <p:spPr>
          <a:xfrm>
            <a:off x="284536" y="497843"/>
            <a:ext cx="10119568" cy="601236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nvSpPr>
        <p:spPr>
          <a:xfrm>
            <a:off x="1041400" y="698500"/>
            <a:ext cx="8432800" cy="812801"/>
          </a:xfrm>
          <a:prstGeom prst="rect">
            <a:avLst/>
          </a:prstGeom>
          <a:noFill/>
          <a:ln>
            <a:noFill/>
          </a:ln>
        </p:spPr>
        <p:txBody>
          <a:bodyPr anchorCtr="0" anchor="ctr" bIns="106850" lIns="106850" spcFirstLastPara="1" rIns="106850" wrap="square" tIns="106850">
            <a:noAutofit/>
          </a:bodyPr>
          <a:lstStyle/>
          <a:p>
            <a:pPr indent="0" lvl="0" marL="0" marR="0" rtl="0" algn="ctr">
              <a:spcBef>
                <a:spcPts val="0"/>
              </a:spcBef>
              <a:spcAft>
                <a:spcPts val="0"/>
              </a:spcAft>
              <a:buNone/>
            </a:pPr>
            <a:r>
              <a:rPr b="1" lang="en" sz="3000">
                <a:solidFill>
                  <a:srgbClr val="EE3224"/>
                </a:solidFill>
                <a:latin typeface="Arial"/>
                <a:ea typeface="Arial"/>
                <a:cs typeface="Arial"/>
                <a:sym typeface="Arial"/>
              </a:rPr>
              <a:t>Data Literacy Menu</a:t>
            </a:r>
            <a:endParaRPr b="1" sz="3000">
              <a:solidFill>
                <a:schemeClr val="dk1"/>
              </a:solidFill>
              <a:latin typeface="Arial"/>
              <a:ea typeface="Arial"/>
              <a:cs typeface="Arial"/>
              <a:sym typeface="Arial"/>
            </a:endParaRPr>
          </a:p>
        </p:txBody>
      </p:sp>
      <p:pic>
        <p:nvPicPr>
          <p:cNvPr descr="Data Literacy Activity Menu.png" id="276" name="Shape 276"/>
          <p:cNvPicPr preferRelativeResize="0"/>
          <p:nvPr/>
        </p:nvPicPr>
        <p:blipFill rotWithShape="1">
          <a:blip r:embed="rId3">
            <a:alphaModFix/>
          </a:blip>
          <a:srcRect b="0" l="0" r="0" t="0"/>
          <a:stretch/>
        </p:blipFill>
        <p:spPr>
          <a:xfrm>
            <a:off x="1881283" y="1736953"/>
            <a:ext cx="6689341" cy="50170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Shape 281"/>
          <p:cNvSpPr txBox="1"/>
          <p:nvPr>
            <p:ph idx="1" type="body"/>
          </p:nvPr>
        </p:nvSpPr>
        <p:spPr>
          <a:xfrm>
            <a:off x="6294045" y="4788077"/>
            <a:ext cx="3371810" cy="1663462"/>
          </a:xfrm>
          <a:prstGeom prst="rect">
            <a:avLst/>
          </a:prstGeom>
          <a:noFill/>
          <a:ln>
            <a:noFill/>
          </a:ln>
        </p:spPr>
        <p:txBody>
          <a:bodyPr anchorCtr="0" anchor="t" bIns="52125" lIns="104275" spcFirstLastPara="1" rIns="104275" wrap="square" tIns="52125">
            <a:noAutofit/>
          </a:bodyPr>
          <a:lstStyle/>
          <a:p>
            <a:pPr indent="0" lvl="0" marL="0" marR="0" rtl="0" algn="l">
              <a:spcBef>
                <a:spcPts val="0"/>
              </a:spcBef>
              <a:spcAft>
                <a:spcPts val="0"/>
              </a:spcAft>
              <a:buClr>
                <a:srgbClr val="FF0000"/>
              </a:buClr>
              <a:buSzPts val="1800"/>
              <a:buFont typeface="Arial"/>
              <a:buNone/>
            </a:pPr>
            <a:r>
              <a:rPr b="1" i="0" lang="en" sz="1800" u="none" cap="none" strike="noStrike">
                <a:solidFill>
                  <a:srgbClr val="FF0000"/>
                </a:solidFill>
                <a:latin typeface="Arial"/>
                <a:ea typeface="Arial"/>
                <a:cs typeface="Arial"/>
                <a:sym typeface="Arial"/>
              </a:rPr>
              <a:t>Heather Leson</a:t>
            </a:r>
            <a:endParaRPr b="1" i="0" sz="1800" u="none" cap="none" strike="noStrike">
              <a:solidFill>
                <a:srgbClr val="FF0000"/>
              </a:solidFill>
              <a:latin typeface="Arial"/>
              <a:ea typeface="Arial"/>
              <a:cs typeface="Arial"/>
              <a:sym typeface="Arial"/>
            </a:endParaRPr>
          </a:p>
          <a:p>
            <a:pPr indent="0" lvl="0" marL="0" marR="0" rtl="0" algn="l">
              <a:spcBef>
                <a:spcPts val="360"/>
              </a:spcBef>
              <a:spcAft>
                <a:spcPts val="0"/>
              </a:spcAft>
              <a:buClr>
                <a:srgbClr val="F72431"/>
              </a:buClr>
              <a:buSzPts val="1800"/>
              <a:buFont typeface="Arial"/>
              <a:buNone/>
            </a:pPr>
            <a:r>
              <a:rPr b="0" i="0" lang="en" sz="1800" u="none" cap="none" strike="noStrike">
                <a:solidFill>
                  <a:schemeClr val="dk1"/>
                </a:solidFill>
                <a:latin typeface="Arial"/>
                <a:ea typeface="Arial"/>
                <a:cs typeface="Arial"/>
                <a:sym typeface="Arial"/>
              </a:rPr>
              <a:t>heather.leson@ifrc.org</a:t>
            </a:r>
            <a:endParaRPr b="0" i="0" sz="1800" u="none" cap="none" strike="noStrike">
              <a:solidFill>
                <a:schemeClr val="dk1"/>
              </a:solidFill>
              <a:latin typeface="Arial"/>
              <a:ea typeface="Arial"/>
              <a:cs typeface="Arial"/>
              <a:sym typeface="Arial"/>
            </a:endParaRPr>
          </a:p>
          <a:p>
            <a:pPr indent="0" lvl="0" marL="0" marR="0" rtl="0" algn="l">
              <a:spcBef>
                <a:spcPts val="360"/>
              </a:spcBef>
              <a:spcAft>
                <a:spcPts val="0"/>
              </a:spcAft>
              <a:buClr>
                <a:srgbClr val="F72431"/>
              </a:buClr>
              <a:buSzPts val="1800"/>
              <a:buFont typeface="Arial"/>
              <a:buNone/>
            </a:pPr>
            <a:r>
              <a:rPr b="0" i="0" lang="en" sz="1800" u="none" cap="none" strike="noStrike">
                <a:solidFill>
                  <a:srgbClr val="000000"/>
                </a:solidFill>
                <a:latin typeface="Arial"/>
                <a:ea typeface="Arial"/>
                <a:cs typeface="Arial"/>
                <a:sym typeface="Arial"/>
              </a:rPr>
              <a:t>@heatherleson</a:t>
            </a:r>
            <a:endParaRPr b="0" i="0" sz="1800" u="none" cap="none" strike="noStrike">
              <a:solidFill>
                <a:srgbClr val="000000"/>
              </a:solidFill>
              <a:latin typeface="Arial"/>
              <a:ea typeface="Arial"/>
              <a:cs typeface="Arial"/>
              <a:sym typeface="Arial"/>
            </a:endParaRPr>
          </a:p>
          <a:p>
            <a:pPr indent="0" lvl="0" marL="0" marR="0" rtl="0" algn="l">
              <a:spcBef>
                <a:spcPts val="360"/>
              </a:spcBef>
              <a:spcAft>
                <a:spcPts val="0"/>
              </a:spcAft>
              <a:buClr>
                <a:srgbClr val="F72431"/>
              </a:buClr>
              <a:buSzPts val="1800"/>
              <a:buFont typeface="Arial"/>
              <a:buNone/>
            </a:pPr>
            <a:r>
              <a:rPr b="0" i="0" lang="en" sz="1800" u="none" cap="none" strike="noStrike">
                <a:solidFill>
                  <a:srgbClr val="000000"/>
                </a:solidFill>
                <a:latin typeface="Arial"/>
                <a:ea typeface="Arial"/>
                <a:cs typeface="Arial"/>
                <a:sym typeface="Arial"/>
              </a:rPr>
              <a:t>skype: heatherleson</a:t>
            </a:r>
            <a:endParaRPr b="0" i="0" sz="1800" u="none" cap="none" strike="noStrike">
              <a:solidFill>
                <a:schemeClr val="dk1"/>
              </a:solidFill>
              <a:latin typeface="Arial"/>
              <a:ea typeface="Arial"/>
              <a:cs typeface="Arial"/>
              <a:sym typeface="Arial"/>
            </a:endParaRPr>
          </a:p>
          <a:p>
            <a:pPr indent="0" lvl="0" marL="0" marR="0" rtl="0" algn="l">
              <a:spcBef>
                <a:spcPts val="48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pic>
        <p:nvPicPr>
          <p:cNvPr id="151" name="Shape 151"/>
          <p:cNvPicPr preferRelativeResize="0"/>
          <p:nvPr/>
        </p:nvPicPr>
        <p:blipFill rotWithShape="1">
          <a:blip r:embed="rId3">
            <a:alphaModFix/>
          </a:blip>
          <a:srcRect b="0" l="0" r="0" t="0"/>
          <a:stretch/>
        </p:blipFill>
        <p:spPr>
          <a:xfrm>
            <a:off x="0" y="527820"/>
            <a:ext cx="10688638" cy="6012359"/>
          </a:xfrm>
          <a:prstGeom prst="rect">
            <a:avLst/>
          </a:prstGeom>
          <a:noFill/>
          <a:ln>
            <a:noFill/>
          </a:ln>
        </p:spPr>
      </p:pic>
      <p:sp>
        <p:nvSpPr>
          <p:cNvPr id="152" name="Shape 152"/>
          <p:cNvSpPr txBox="1"/>
          <p:nvPr/>
        </p:nvSpPr>
        <p:spPr>
          <a:xfrm>
            <a:off x="2070778" y="4655312"/>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2455">
              <a:solidFill>
                <a:schemeClr val="dk1"/>
              </a:solidFill>
              <a:latin typeface="Calibri"/>
              <a:ea typeface="Calibri"/>
              <a:cs typeface="Calibri"/>
              <a:sym typeface="Calibri"/>
            </a:endParaRPr>
          </a:p>
        </p:txBody>
      </p:sp>
      <p:sp>
        <p:nvSpPr>
          <p:cNvPr id="153" name="Shape 153"/>
          <p:cNvSpPr txBox="1"/>
          <p:nvPr/>
        </p:nvSpPr>
        <p:spPr>
          <a:xfrm>
            <a:off x="8461108" y="4688627"/>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2455">
              <a:solidFill>
                <a:schemeClr val="dk1"/>
              </a:solidFill>
              <a:latin typeface="Calibri"/>
              <a:ea typeface="Calibri"/>
              <a:cs typeface="Calibri"/>
              <a:sym typeface="Calibri"/>
            </a:endParaRPr>
          </a:p>
        </p:txBody>
      </p:sp>
      <p:sp>
        <p:nvSpPr>
          <p:cNvPr id="154" name="Shape 154"/>
          <p:cNvSpPr txBox="1"/>
          <p:nvPr/>
        </p:nvSpPr>
        <p:spPr>
          <a:xfrm>
            <a:off x="1041399" y="2330732"/>
            <a:ext cx="5814367" cy="2186822"/>
          </a:xfrm>
          <a:prstGeom prst="rect">
            <a:avLst/>
          </a:prstGeom>
          <a:noFill/>
          <a:ln>
            <a:noFill/>
          </a:ln>
        </p:spPr>
        <p:txBody>
          <a:bodyPr anchorCtr="0" anchor="ctr" bIns="106850" lIns="106850" spcFirstLastPara="1" rIns="106850" wrap="square" tIns="106850">
            <a:noAutofit/>
          </a:bodyPr>
          <a:lstStyle/>
          <a:p>
            <a:pPr indent="0" lvl="0" marL="0" marR="0" rtl="0" algn="l">
              <a:spcBef>
                <a:spcPts val="0"/>
              </a:spcBef>
              <a:spcAft>
                <a:spcPts val="0"/>
              </a:spcAft>
              <a:buNone/>
            </a:pPr>
            <a:r>
              <a:rPr lang="en" sz="3000">
                <a:solidFill>
                  <a:srgbClr val="FFFFFF"/>
                </a:solidFill>
                <a:latin typeface="Arial"/>
                <a:ea typeface="Arial"/>
                <a:cs typeface="Arial"/>
                <a:sym typeface="Arial"/>
              </a:rPr>
              <a:t>The Data Revolution is here. </a:t>
            </a:r>
            <a:endParaRPr sz="3000">
              <a:solidFill>
                <a:srgbClr val="FFFFFF"/>
              </a:solidFill>
              <a:latin typeface="Arial"/>
              <a:ea typeface="Arial"/>
              <a:cs typeface="Arial"/>
              <a:sym typeface="Arial"/>
            </a:endParaRPr>
          </a:p>
          <a:p>
            <a:pPr indent="0" lvl="0" marL="0" marR="0" rtl="0" algn="l">
              <a:spcBef>
                <a:spcPts val="0"/>
              </a:spcBef>
              <a:spcAft>
                <a:spcPts val="0"/>
              </a:spcAft>
              <a:buNone/>
            </a:pPr>
            <a:r>
              <a:rPr lang="en" sz="3000">
                <a:solidFill>
                  <a:srgbClr val="EE3224"/>
                </a:solidFill>
                <a:latin typeface="Arial"/>
                <a:ea typeface="Arial"/>
                <a:cs typeface="Arial"/>
                <a:sym typeface="Arial"/>
              </a:rPr>
              <a:t>Are we Data Ready?</a:t>
            </a:r>
            <a:endParaRPr sz="3000">
              <a:solidFill>
                <a:srgbClr val="EE322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Shape 159"/>
          <p:cNvSpPr txBox="1"/>
          <p:nvPr/>
        </p:nvSpPr>
        <p:spPr>
          <a:xfrm>
            <a:off x="726928" y="663634"/>
            <a:ext cx="9144000" cy="12405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3600"/>
              <a:buFont typeface="Arvo"/>
              <a:buNone/>
            </a:pPr>
            <a:r>
              <a:rPr lang="en" sz="3600">
                <a:solidFill>
                  <a:schemeClr val="dk1"/>
                </a:solidFill>
                <a:latin typeface="Arvo"/>
                <a:ea typeface="Arvo"/>
                <a:cs typeface="Arvo"/>
                <a:sym typeface="Arvo"/>
              </a:rPr>
              <a:t>Data can lead to:</a:t>
            </a:r>
            <a:r>
              <a:rPr b="1" lang="en" sz="3000">
                <a:solidFill>
                  <a:schemeClr val="dk1"/>
                </a:solidFill>
                <a:latin typeface="Calibri"/>
                <a:ea typeface="Calibri"/>
                <a:cs typeface="Calibri"/>
                <a:sym typeface="Calibri"/>
              </a:rPr>
              <a:t> </a:t>
            </a:r>
            <a:endParaRPr sz="3000">
              <a:solidFill>
                <a:schemeClr val="dk1"/>
              </a:solidFill>
              <a:latin typeface="Calibri"/>
              <a:ea typeface="Calibri"/>
              <a:cs typeface="Calibri"/>
              <a:sym typeface="Calibri"/>
            </a:endParaRPr>
          </a:p>
        </p:txBody>
      </p:sp>
      <p:sp>
        <p:nvSpPr>
          <p:cNvPr id="160" name="Shape 160"/>
          <p:cNvSpPr/>
          <p:nvPr/>
        </p:nvSpPr>
        <p:spPr>
          <a:xfrm>
            <a:off x="2377815" y="2103914"/>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rgbClr val="FF0000"/>
              </a:solidFill>
              <a:latin typeface="Calibri"/>
              <a:ea typeface="Calibri"/>
              <a:cs typeface="Calibri"/>
              <a:sym typeface="Calibri"/>
            </a:endParaRPr>
          </a:p>
        </p:txBody>
      </p:sp>
      <p:sp>
        <p:nvSpPr>
          <p:cNvPr id="161" name="Shape 161"/>
          <p:cNvSpPr txBox="1"/>
          <p:nvPr/>
        </p:nvSpPr>
        <p:spPr>
          <a:xfrm flipH="1">
            <a:off x="2377814" y="2859398"/>
            <a:ext cx="2026701" cy="4603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
        <p:nvSpPr>
          <p:cNvPr id="162" name="Shape 162"/>
          <p:cNvSpPr/>
          <p:nvPr/>
        </p:nvSpPr>
        <p:spPr>
          <a:xfrm>
            <a:off x="5078193" y="2103914"/>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rgbClr val="FF0000"/>
              </a:solidFill>
              <a:latin typeface="Calibri"/>
              <a:ea typeface="Calibri"/>
              <a:cs typeface="Calibri"/>
              <a:sym typeface="Calibri"/>
            </a:endParaRPr>
          </a:p>
        </p:txBody>
      </p:sp>
      <p:sp>
        <p:nvSpPr>
          <p:cNvPr id="163" name="Shape 163"/>
          <p:cNvSpPr txBox="1"/>
          <p:nvPr/>
        </p:nvSpPr>
        <p:spPr>
          <a:xfrm flipH="1">
            <a:off x="5078193" y="2829169"/>
            <a:ext cx="2026701" cy="4603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2400">
                <a:solidFill>
                  <a:schemeClr val="lt1"/>
                </a:solidFill>
                <a:latin typeface="Arial"/>
                <a:ea typeface="Arial"/>
                <a:cs typeface="Arial"/>
                <a:sym typeface="Arial"/>
              </a:rPr>
              <a:t>Knowledge</a:t>
            </a:r>
            <a:endParaRPr sz="2400">
              <a:solidFill>
                <a:schemeClr val="lt1"/>
              </a:solidFill>
              <a:latin typeface="Arial"/>
              <a:ea typeface="Arial"/>
              <a:cs typeface="Arial"/>
              <a:sym typeface="Arial"/>
            </a:endParaRPr>
          </a:p>
        </p:txBody>
      </p:sp>
      <p:sp>
        <p:nvSpPr>
          <p:cNvPr id="164" name="Shape 164"/>
          <p:cNvSpPr/>
          <p:nvPr/>
        </p:nvSpPr>
        <p:spPr>
          <a:xfrm>
            <a:off x="6395659" y="4131850"/>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rgbClr val="FF0000"/>
              </a:solidFill>
              <a:latin typeface="Calibri"/>
              <a:ea typeface="Calibri"/>
              <a:cs typeface="Calibri"/>
              <a:sym typeface="Calibri"/>
            </a:endParaRPr>
          </a:p>
        </p:txBody>
      </p:sp>
      <p:sp>
        <p:nvSpPr>
          <p:cNvPr id="165" name="Shape 165"/>
          <p:cNvSpPr txBox="1"/>
          <p:nvPr/>
        </p:nvSpPr>
        <p:spPr>
          <a:xfrm flipH="1">
            <a:off x="6395659" y="4857105"/>
            <a:ext cx="2026701" cy="4603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2400">
                <a:solidFill>
                  <a:schemeClr val="lt1"/>
                </a:solidFill>
                <a:latin typeface="Arial"/>
                <a:ea typeface="Arial"/>
                <a:cs typeface="Arial"/>
                <a:sym typeface="Arial"/>
              </a:rPr>
              <a:t>Evidence</a:t>
            </a:r>
            <a:endParaRPr sz="2400">
              <a:solidFill>
                <a:schemeClr val="lt1"/>
              </a:solidFill>
              <a:latin typeface="Arial"/>
              <a:ea typeface="Arial"/>
              <a:cs typeface="Arial"/>
              <a:sym typeface="Arial"/>
            </a:endParaRPr>
          </a:p>
        </p:txBody>
      </p:sp>
      <p:sp>
        <p:nvSpPr>
          <p:cNvPr id="166" name="Shape 166"/>
          <p:cNvSpPr/>
          <p:nvPr/>
        </p:nvSpPr>
        <p:spPr>
          <a:xfrm>
            <a:off x="3637011" y="4131850"/>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100">
              <a:solidFill>
                <a:srgbClr val="FF0000"/>
              </a:solidFill>
              <a:latin typeface="Calibri"/>
              <a:ea typeface="Calibri"/>
              <a:cs typeface="Calibri"/>
              <a:sym typeface="Calibri"/>
            </a:endParaRPr>
          </a:p>
        </p:txBody>
      </p:sp>
      <p:sp>
        <p:nvSpPr>
          <p:cNvPr id="167" name="Shape 167"/>
          <p:cNvSpPr txBox="1"/>
          <p:nvPr/>
        </p:nvSpPr>
        <p:spPr>
          <a:xfrm flipH="1">
            <a:off x="3637011" y="4857105"/>
            <a:ext cx="2026701" cy="4603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2400">
                <a:solidFill>
                  <a:schemeClr val="lt1"/>
                </a:solidFill>
                <a:latin typeface="Arial"/>
                <a:ea typeface="Arial"/>
                <a:cs typeface="Arial"/>
                <a:sym typeface="Arial"/>
              </a:rPr>
              <a:t>Decisions</a:t>
            </a:r>
            <a:endParaRPr sz="2400">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pic>
        <p:nvPicPr>
          <p:cNvPr descr="Screenshot 2017-08-31 11.17.16.png" id="172" name="Shape 172"/>
          <p:cNvPicPr preferRelativeResize="0"/>
          <p:nvPr/>
        </p:nvPicPr>
        <p:blipFill rotWithShape="1">
          <a:blip r:embed="rId3">
            <a:alphaModFix/>
          </a:blip>
          <a:srcRect b="0" l="0" r="0" t="0"/>
          <a:stretch/>
        </p:blipFill>
        <p:spPr>
          <a:xfrm>
            <a:off x="0" y="864992"/>
            <a:ext cx="10688640" cy="492922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Shape 177"/>
          <p:cNvSpPr txBox="1"/>
          <p:nvPr/>
        </p:nvSpPr>
        <p:spPr>
          <a:xfrm>
            <a:off x="1955675" y="588619"/>
            <a:ext cx="6820319" cy="913163"/>
          </a:xfrm>
          <a:prstGeom prst="rect">
            <a:avLst/>
          </a:prstGeom>
          <a:noFill/>
          <a:ln>
            <a:noFill/>
          </a:ln>
        </p:spPr>
        <p:txBody>
          <a:bodyPr anchorCtr="0" anchor="ctr" bIns="106850" lIns="106850" spcFirstLastPara="1" rIns="106850" wrap="square" tIns="106850">
            <a:noAutofit/>
          </a:bodyPr>
          <a:lstStyle/>
          <a:p>
            <a:pPr indent="0" lvl="0" marL="0" marR="0" rtl="0" algn="ctr">
              <a:lnSpc>
                <a:spcPct val="115000"/>
              </a:lnSpc>
              <a:spcBef>
                <a:spcPts val="1636"/>
              </a:spcBef>
              <a:spcAft>
                <a:spcPts val="468"/>
              </a:spcAft>
              <a:buNone/>
            </a:pPr>
            <a:r>
              <a:rPr b="1" lang="en" sz="3000">
                <a:solidFill>
                  <a:srgbClr val="EE3224"/>
                </a:solidFill>
                <a:latin typeface="Arial"/>
                <a:ea typeface="Arial"/>
                <a:cs typeface="Arial"/>
                <a:sym typeface="Arial"/>
              </a:rPr>
              <a:t>Data is part of our Leadership</a:t>
            </a:r>
            <a:endParaRPr b="1" sz="3000">
              <a:solidFill>
                <a:srgbClr val="EE3224"/>
              </a:solidFill>
              <a:latin typeface="Arial"/>
              <a:ea typeface="Arial"/>
              <a:cs typeface="Arial"/>
              <a:sym typeface="Arial"/>
            </a:endParaRPr>
          </a:p>
        </p:txBody>
      </p:sp>
      <p:pic>
        <p:nvPicPr>
          <p:cNvPr descr="Community Bruno Castro noun_22441_cc.png" id="178" name="Shape 178"/>
          <p:cNvPicPr preferRelativeResize="0"/>
          <p:nvPr/>
        </p:nvPicPr>
        <p:blipFill rotWithShape="1">
          <a:blip r:embed="rId3">
            <a:alphaModFix/>
          </a:blip>
          <a:srcRect b="0" l="0" r="0" t="0"/>
          <a:stretch/>
        </p:blipFill>
        <p:spPr>
          <a:xfrm>
            <a:off x="1171084" y="2182225"/>
            <a:ext cx="3167177" cy="3135445"/>
          </a:xfrm>
          <a:prstGeom prst="rect">
            <a:avLst/>
          </a:prstGeom>
          <a:noFill/>
          <a:ln>
            <a:noFill/>
          </a:ln>
        </p:spPr>
      </p:pic>
      <p:sp>
        <p:nvSpPr>
          <p:cNvPr id="179" name="Shape 179"/>
          <p:cNvSpPr txBox="1"/>
          <p:nvPr/>
        </p:nvSpPr>
        <p:spPr>
          <a:xfrm>
            <a:off x="5728580" y="2182224"/>
            <a:ext cx="3904037" cy="3439969"/>
          </a:xfrm>
          <a:prstGeom prst="rect">
            <a:avLst/>
          </a:prstGeom>
          <a:noFill/>
          <a:ln>
            <a:noFill/>
          </a:ln>
        </p:spPr>
        <p:txBody>
          <a:bodyPr anchorCtr="0" anchor="ctr" bIns="106850" lIns="106850" spcFirstLastPara="1" rIns="106850" wrap="square" tIns="106850">
            <a:noAutofit/>
          </a:bodyPr>
          <a:lstStyle/>
          <a:p>
            <a:pPr indent="0" lvl="0" marL="0" marR="0" rtl="0" algn="l">
              <a:spcBef>
                <a:spcPts val="584"/>
              </a:spcBef>
              <a:spcAft>
                <a:spcPts val="0"/>
              </a:spcAft>
              <a:buNone/>
            </a:pPr>
            <a:r>
              <a:rPr lang="en" sz="2400">
                <a:solidFill>
                  <a:schemeClr val="dk1"/>
                </a:solidFill>
                <a:latin typeface="Arial"/>
                <a:ea typeface="Arial"/>
                <a:cs typeface="Arial"/>
                <a:sym typeface="Arial"/>
              </a:rPr>
              <a:t>IFRC is the Secretariat, National Societies, and volunteers. </a:t>
            </a:r>
            <a:endParaRPr sz="2400">
              <a:solidFill>
                <a:schemeClr val="dk1"/>
              </a:solidFill>
              <a:latin typeface="Arial"/>
              <a:ea typeface="Arial"/>
              <a:cs typeface="Arial"/>
              <a:sym typeface="Arial"/>
            </a:endParaRPr>
          </a:p>
          <a:p>
            <a:pPr indent="0" lvl="0" marL="133605" marR="0" rtl="0" algn="l">
              <a:spcBef>
                <a:spcPts val="584"/>
              </a:spcBef>
              <a:spcAft>
                <a:spcPts val="0"/>
              </a:spcAft>
              <a:buNone/>
            </a:pPr>
            <a:r>
              <a:t/>
            </a:r>
            <a:endParaRPr sz="2400">
              <a:solidFill>
                <a:schemeClr val="dk1"/>
              </a:solidFill>
              <a:latin typeface="Arial"/>
              <a:ea typeface="Arial"/>
              <a:cs typeface="Arial"/>
              <a:sym typeface="Arial"/>
            </a:endParaRPr>
          </a:p>
          <a:p>
            <a:pPr indent="0" lvl="0" marL="0" marR="0" rtl="0" algn="l">
              <a:spcBef>
                <a:spcPts val="584"/>
              </a:spcBef>
              <a:spcAft>
                <a:spcPts val="0"/>
              </a:spcAft>
              <a:buNone/>
            </a:pPr>
            <a:r>
              <a:rPr lang="en" sz="2400">
                <a:solidFill>
                  <a:schemeClr val="dk1"/>
                </a:solidFill>
                <a:latin typeface="Arial"/>
                <a:ea typeface="Arial"/>
                <a:cs typeface="Arial"/>
                <a:sym typeface="Arial"/>
              </a:rPr>
              <a:t>We aim to be a data-driven organization making evidence-based decisions. It is cited in our 2020 strategy. </a:t>
            </a:r>
            <a:endParaRPr sz="24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Shape 184"/>
          <p:cNvSpPr txBox="1"/>
          <p:nvPr>
            <p:ph idx="4294967295" type="title"/>
          </p:nvPr>
        </p:nvSpPr>
        <p:spPr>
          <a:xfrm>
            <a:off x="1327161" y="1117639"/>
            <a:ext cx="8091398" cy="1002235"/>
          </a:xfrm>
          <a:prstGeom prst="rect">
            <a:avLst/>
          </a:prstGeom>
          <a:noFill/>
          <a:ln>
            <a:noFill/>
          </a:ln>
        </p:spPr>
        <p:txBody>
          <a:bodyPr anchorCtr="0" anchor="t" bIns="106850" lIns="106850" spcFirstLastPara="1" rIns="106850" wrap="square" tIns="106850">
            <a:noAutofit/>
          </a:bodyPr>
          <a:lstStyle/>
          <a:p>
            <a:pPr indent="0" lvl="0" marL="0" marR="0" rtl="0" algn="ctr">
              <a:lnSpc>
                <a:spcPct val="115000"/>
              </a:lnSpc>
              <a:spcBef>
                <a:spcPts val="1636"/>
              </a:spcBef>
              <a:spcAft>
                <a:spcPts val="468"/>
              </a:spcAft>
              <a:buClr>
                <a:schemeClr val="dk1"/>
              </a:buClr>
              <a:buSzPts val="1100"/>
              <a:buFont typeface="Arial"/>
              <a:buNone/>
            </a:pPr>
            <a:r>
              <a:rPr b="1" i="0" lang="en" sz="3000" u="none" cap="none" strike="noStrike">
                <a:solidFill>
                  <a:srgbClr val="EE3224"/>
                </a:solidFill>
                <a:latin typeface="Arial"/>
                <a:ea typeface="Arial"/>
                <a:cs typeface="Arial"/>
                <a:sym typeface="Arial"/>
              </a:rPr>
              <a:t>Data-literate is not the same as data-skilled</a:t>
            </a:r>
            <a:endParaRPr b="1" i="0" sz="3000" u="none" cap="none" strike="noStrike">
              <a:solidFill>
                <a:srgbClr val="EE3224"/>
              </a:solidFill>
              <a:latin typeface="Arial"/>
              <a:ea typeface="Arial"/>
              <a:cs typeface="Arial"/>
              <a:sym typeface="Arial"/>
            </a:endParaRPr>
          </a:p>
        </p:txBody>
      </p:sp>
      <p:sp>
        <p:nvSpPr>
          <p:cNvPr id="185" name="Shape 185"/>
          <p:cNvSpPr txBox="1"/>
          <p:nvPr>
            <p:ph idx="1" type="body"/>
          </p:nvPr>
        </p:nvSpPr>
        <p:spPr>
          <a:xfrm>
            <a:off x="4628675" y="2414007"/>
            <a:ext cx="5074125" cy="3635820"/>
          </a:xfrm>
          <a:prstGeom prst="rect">
            <a:avLst/>
          </a:prstGeom>
          <a:noFill/>
          <a:ln>
            <a:noFill/>
          </a:ln>
        </p:spPr>
        <p:txBody>
          <a:bodyPr anchorCtr="0" anchor="t" bIns="106850" lIns="106850" spcFirstLastPara="1" rIns="106850" wrap="square" tIns="106850">
            <a:noAutofit/>
          </a:bodyPr>
          <a:lstStyle/>
          <a:p>
            <a:pPr indent="0" lvl="0" marL="0" marR="0" rtl="0" algn="l">
              <a:lnSpc>
                <a:spcPct val="115000"/>
              </a:lnSpc>
              <a:spcBef>
                <a:spcPts val="1636"/>
              </a:spcBef>
              <a:spcAft>
                <a:spcPts val="0"/>
              </a:spcAft>
              <a:buClr>
                <a:schemeClr val="dk1"/>
              </a:buClr>
              <a:buSzPts val="1100"/>
              <a:buFont typeface="Noto Sans Symbols"/>
              <a:buNone/>
            </a:pPr>
            <a:r>
              <a:rPr b="1" i="0" lang="en" sz="1520" u="none" cap="none" strike="noStrike">
                <a:solidFill>
                  <a:schemeClr val="dk1"/>
                </a:solidFill>
                <a:latin typeface="Arial"/>
                <a:ea typeface="Arial"/>
                <a:cs typeface="Arial"/>
                <a:sym typeface="Arial"/>
              </a:rPr>
              <a:t> </a:t>
            </a:r>
            <a:endParaRPr b="1" i="0" sz="1520" u="none" cap="none" strike="noStrike">
              <a:solidFill>
                <a:schemeClr val="dk1"/>
              </a:solidFill>
              <a:latin typeface="Arial"/>
              <a:ea typeface="Arial"/>
              <a:cs typeface="Arial"/>
              <a:sym typeface="Arial"/>
            </a:endParaRPr>
          </a:p>
          <a:p>
            <a:pPr indent="0" lvl="0" marL="0" marR="0" rtl="0" algn="l">
              <a:lnSpc>
                <a:spcPct val="115000"/>
              </a:lnSpc>
              <a:spcBef>
                <a:spcPts val="1636"/>
              </a:spcBef>
              <a:spcAft>
                <a:spcPts val="0"/>
              </a:spcAft>
              <a:buClr>
                <a:schemeClr val="dk1"/>
              </a:buClr>
              <a:buSzPts val="1100"/>
              <a:buFont typeface="Noto Sans Symbols"/>
              <a:buNone/>
            </a:pPr>
            <a:r>
              <a:rPr b="1" i="0" lang="en" sz="2400" u="none" cap="none" strike="noStrike">
                <a:solidFill>
                  <a:schemeClr val="dk1"/>
                </a:solidFill>
                <a:latin typeface="Arial"/>
                <a:ea typeface="Arial"/>
                <a:cs typeface="Arial"/>
                <a:sym typeface="Arial"/>
              </a:rPr>
              <a:t>“</a:t>
            </a:r>
            <a:r>
              <a:rPr b="0" i="1" lang="en" sz="2400" u="none" cap="none" strike="noStrike">
                <a:solidFill>
                  <a:schemeClr val="dk1"/>
                </a:solidFill>
                <a:latin typeface="Arial"/>
                <a:ea typeface="Arial"/>
                <a:cs typeface="Arial"/>
                <a:sym typeface="Arial"/>
              </a:rPr>
              <a:t>A data-literate organisation is one that shares a culture of data and a strong vision of the future. Most people invested in this vision will have no analytic interaction with data and may never need to.</a:t>
            </a:r>
            <a:r>
              <a:rPr b="0" i="0" lang="en" sz="2400" u="none" cap="none" strike="noStrike">
                <a:solidFill>
                  <a:schemeClr val="dk1"/>
                </a:solidFill>
                <a:latin typeface="Arial"/>
                <a:ea typeface="Arial"/>
                <a:cs typeface="Arial"/>
                <a:sym typeface="Arial"/>
              </a:rPr>
              <a:t>”*</a:t>
            </a:r>
            <a:endParaRPr b="0" i="0" sz="2400" u="none" cap="none" strike="noStrike">
              <a:solidFill>
                <a:schemeClr val="dk1"/>
              </a:solidFill>
              <a:latin typeface="Arial"/>
              <a:ea typeface="Arial"/>
              <a:cs typeface="Arial"/>
              <a:sym typeface="Arial"/>
            </a:endParaRPr>
          </a:p>
          <a:p>
            <a:pPr indent="0" lvl="0" marL="0" marR="0" rtl="0" algn="l">
              <a:spcBef>
                <a:spcPts val="514"/>
              </a:spcBef>
              <a:spcAft>
                <a:spcPts val="0"/>
              </a:spcAft>
              <a:buClr>
                <a:srgbClr val="CF1C21"/>
              </a:buClr>
              <a:buSzPts val="176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spcBef>
                <a:spcPts val="0"/>
              </a:spcBef>
              <a:spcAft>
                <a:spcPts val="0"/>
              </a:spcAft>
              <a:buClr>
                <a:srgbClr val="CF1C21"/>
              </a:buClr>
              <a:buSzPts val="1760"/>
              <a:buFont typeface="Noto Sans Symbols"/>
              <a:buNone/>
            </a:pPr>
            <a:r>
              <a:rPr b="0" i="0" lang="en" sz="1200" u="none" cap="none" strike="noStrike">
                <a:solidFill>
                  <a:schemeClr val="dk1"/>
                </a:solidFill>
                <a:latin typeface="Arial"/>
                <a:ea typeface="Arial"/>
                <a:cs typeface="Arial"/>
                <a:sym typeface="Arial"/>
              </a:rPr>
              <a:t>*Source: Open Data Institute</a:t>
            </a:r>
            <a:endParaRPr b="0" i="0" sz="1200" u="none" cap="none" strike="noStrike">
              <a:solidFill>
                <a:srgbClr val="FF0000"/>
              </a:solidFill>
              <a:latin typeface="Arial"/>
              <a:ea typeface="Arial"/>
              <a:cs typeface="Arial"/>
              <a:sym typeface="Arial"/>
            </a:endParaRPr>
          </a:p>
        </p:txBody>
      </p:sp>
      <p:pic>
        <p:nvPicPr>
          <p:cNvPr descr="Education by Tuktuk Design (Noun Project).png" id="186" name="Shape 186"/>
          <p:cNvPicPr preferRelativeResize="0"/>
          <p:nvPr/>
        </p:nvPicPr>
        <p:blipFill rotWithShape="1">
          <a:blip r:embed="rId3">
            <a:alphaModFix/>
          </a:blip>
          <a:srcRect b="0" l="0" r="0" t="0"/>
          <a:stretch/>
        </p:blipFill>
        <p:spPr>
          <a:xfrm>
            <a:off x="1152546" y="2753475"/>
            <a:ext cx="2957387" cy="3011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ph idx="4294967295" type="title"/>
          </p:nvPr>
        </p:nvSpPr>
        <p:spPr>
          <a:xfrm>
            <a:off x="1141644" y="813364"/>
            <a:ext cx="8405350" cy="1306942"/>
          </a:xfrm>
          <a:prstGeom prst="rect">
            <a:avLst/>
          </a:prstGeom>
          <a:noFill/>
          <a:ln>
            <a:noFill/>
          </a:ln>
        </p:spPr>
        <p:txBody>
          <a:bodyPr anchorCtr="0" anchor="t" bIns="106850" lIns="106850" spcFirstLastPara="1" rIns="106850" wrap="square" tIns="106850">
            <a:noAutofit/>
          </a:bodyPr>
          <a:lstStyle/>
          <a:p>
            <a:pPr indent="0" lvl="0" marL="0" marR="0" rtl="0" algn="ctr">
              <a:spcBef>
                <a:spcPts val="0"/>
              </a:spcBef>
              <a:spcAft>
                <a:spcPts val="0"/>
              </a:spcAft>
              <a:buClr>
                <a:srgbClr val="EE3224"/>
              </a:buClr>
              <a:buSzPts val="3000"/>
              <a:buFont typeface="Arial"/>
              <a:buNone/>
            </a:pPr>
            <a:r>
              <a:rPr b="1" i="0" lang="en" sz="3000" u="none" cap="none" strike="noStrike">
                <a:solidFill>
                  <a:srgbClr val="EE3224"/>
                </a:solidFill>
                <a:latin typeface="Arial"/>
                <a:ea typeface="Arial"/>
                <a:cs typeface="Arial"/>
                <a:sym typeface="Arial"/>
              </a:rPr>
              <a:t>What is Data Literacy?</a:t>
            </a:r>
            <a:endParaRPr b="1" i="0" sz="3000" u="none" cap="none" strike="noStrike">
              <a:solidFill>
                <a:srgbClr val="EE3224"/>
              </a:solidFill>
              <a:latin typeface="Arial"/>
              <a:ea typeface="Arial"/>
              <a:cs typeface="Arial"/>
              <a:sym typeface="Arial"/>
            </a:endParaRPr>
          </a:p>
        </p:txBody>
      </p:sp>
      <p:sp>
        <p:nvSpPr>
          <p:cNvPr id="192" name="Shape 192"/>
          <p:cNvSpPr txBox="1"/>
          <p:nvPr>
            <p:ph idx="1" type="body"/>
          </p:nvPr>
        </p:nvSpPr>
        <p:spPr>
          <a:xfrm>
            <a:off x="4596402" y="1917701"/>
            <a:ext cx="5197053" cy="4279900"/>
          </a:xfrm>
          <a:prstGeom prst="rect">
            <a:avLst/>
          </a:prstGeom>
          <a:noFill/>
          <a:ln>
            <a:noFill/>
          </a:ln>
        </p:spPr>
        <p:txBody>
          <a:bodyPr anchorCtr="0" anchor="t" bIns="106850" lIns="106850" spcFirstLastPara="1" rIns="106850" wrap="square" tIns="106850">
            <a:noAutofit/>
          </a:bodyPr>
          <a:lstStyle/>
          <a:p>
            <a:pPr indent="0" lvl="0" marL="0" marR="0" rtl="0" algn="l">
              <a:lnSpc>
                <a:spcPct val="115000"/>
              </a:lnSpc>
              <a:spcBef>
                <a:spcPts val="0"/>
              </a:spcBef>
              <a:spcAft>
                <a:spcPts val="0"/>
              </a:spcAft>
              <a:buClr>
                <a:schemeClr val="dk1"/>
              </a:buClr>
              <a:buSzPts val="1100"/>
              <a:buFont typeface="Noto Sans Symbols"/>
              <a:buNone/>
            </a:pPr>
            <a:r>
              <a:rPr b="0" i="0" lang="en" sz="2400" u="none" cap="none" strike="noStrike">
                <a:solidFill>
                  <a:schemeClr val="dk1"/>
                </a:solidFill>
                <a:latin typeface="Arial"/>
                <a:ea typeface="Arial"/>
                <a:cs typeface="Arial"/>
                <a:sym typeface="Arial"/>
              </a:rPr>
              <a:t>“</a:t>
            </a:r>
            <a:r>
              <a:rPr b="0" i="1" lang="en" sz="2400" u="none" cap="none" strike="noStrike">
                <a:solidFill>
                  <a:schemeClr val="dk1"/>
                </a:solidFill>
                <a:latin typeface="Arial"/>
                <a:ea typeface="Arial"/>
                <a:cs typeface="Arial"/>
                <a:sym typeface="Arial"/>
              </a:rPr>
              <a:t>Data Literacy includes the skills, knowledge, attitudes, and social structures required for different populations to use data.</a:t>
            </a:r>
            <a:r>
              <a:rPr b="0" i="0" lang="en" sz="2400" u="none" cap="none" strike="noStrike">
                <a:solidFill>
                  <a:schemeClr val="dk1"/>
                </a:solidFill>
                <a:latin typeface="Arial"/>
                <a:ea typeface="Arial"/>
                <a:cs typeface="Arial"/>
                <a:sym typeface="Arial"/>
              </a:rPr>
              <a:t>”*</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none" cap="none" strike="noStrike">
                <a:solidFill>
                  <a:schemeClr val="dk1"/>
                </a:solidFill>
                <a:latin typeface="Arial"/>
                <a:ea typeface="Arial"/>
                <a:cs typeface="Arial"/>
                <a:sym typeface="Arial"/>
              </a:rPr>
              <a:t>Humanitarian Information Managers (IMs) are often very data-skilled.  How can we build an ecosystem of data ready colleagues?</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ts val="1100"/>
              <a:buFont typeface="Noto Sans Symbols"/>
              <a:buNone/>
            </a:pPr>
            <a:r>
              <a:rPr b="0" i="0" lang="en" sz="1200" u="none" cap="none" strike="noStrike">
                <a:solidFill>
                  <a:schemeClr val="dk1"/>
                </a:solidFill>
                <a:latin typeface="Arial"/>
                <a:ea typeface="Arial"/>
                <a:cs typeface="Arial"/>
                <a:sym typeface="Arial"/>
              </a:rPr>
              <a:t>*Source: School of Data</a:t>
            </a:r>
            <a:endParaRPr b="0" i="0" sz="1200" u="none" cap="none" strike="noStrike">
              <a:solidFill>
                <a:srgbClr val="FF0000"/>
              </a:solidFill>
              <a:latin typeface="Arial"/>
              <a:ea typeface="Arial"/>
              <a:cs typeface="Arial"/>
              <a:sym typeface="Arial"/>
            </a:endParaRPr>
          </a:p>
        </p:txBody>
      </p:sp>
      <p:pic>
        <p:nvPicPr>
          <p:cNvPr descr="Yarn by Eugen Belyakoff noun_86863_cc.png" id="193" name="Shape 193"/>
          <p:cNvPicPr preferRelativeResize="0"/>
          <p:nvPr/>
        </p:nvPicPr>
        <p:blipFill rotWithShape="1">
          <a:blip r:embed="rId3">
            <a:alphaModFix/>
          </a:blip>
          <a:srcRect b="0" l="0" r="0" t="0"/>
          <a:stretch/>
        </p:blipFill>
        <p:spPr>
          <a:xfrm>
            <a:off x="1243244" y="1928362"/>
            <a:ext cx="4272381" cy="29012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Shape 198"/>
          <p:cNvSpPr txBox="1"/>
          <p:nvPr>
            <p:ph idx="4294967295" type="title"/>
          </p:nvPr>
        </p:nvSpPr>
        <p:spPr>
          <a:xfrm>
            <a:off x="1132368" y="657973"/>
            <a:ext cx="8630482" cy="734479"/>
          </a:xfrm>
          <a:prstGeom prst="rect">
            <a:avLst/>
          </a:prstGeom>
          <a:noFill/>
          <a:ln>
            <a:noFill/>
          </a:ln>
        </p:spPr>
        <p:txBody>
          <a:bodyPr anchorCtr="0" anchor="t" bIns="106850" lIns="106850" spcFirstLastPara="1" rIns="106850" wrap="square" tIns="106850">
            <a:noAutofit/>
          </a:bodyPr>
          <a:lstStyle/>
          <a:p>
            <a:pPr indent="0" lvl="0" marL="0" marR="0" rtl="0" algn="ctr">
              <a:spcBef>
                <a:spcPts val="0"/>
              </a:spcBef>
              <a:spcAft>
                <a:spcPts val="0"/>
              </a:spcAft>
              <a:buClr>
                <a:schemeClr val="dk1"/>
              </a:buClr>
              <a:buSzPts val="2400"/>
              <a:buFont typeface="Arial"/>
              <a:buNone/>
            </a:pPr>
            <a:r>
              <a:rPr b="1" i="0" lang="en" sz="2400" u="none" cap="none" strike="noStrike">
                <a:solidFill>
                  <a:srgbClr val="EE3224"/>
                </a:solidFill>
                <a:latin typeface="Arial"/>
                <a:ea typeface="Arial"/>
                <a:cs typeface="Arial"/>
                <a:sym typeface="Arial"/>
              </a:rPr>
              <a:t>What does data literacy mean for me?</a:t>
            </a:r>
            <a:endParaRPr b="1" i="0" sz="2400" u="none" cap="none" strike="noStrike">
              <a:solidFill>
                <a:srgbClr val="EE3224"/>
              </a:solidFill>
              <a:latin typeface="Arial"/>
              <a:ea typeface="Arial"/>
              <a:cs typeface="Arial"/>
              <a:sym typeface="Arial"/>
            </a:endParaRPr>
          </a:p>
        </p:txBody>
      </p:sp>
      <p:graphicFrame>
        <p:nvGraphicFramePr>
          <p:cNvPr id="199" name="Shape 199"/>
          <p:cNvGraphicFramePr/>
          <p:nvPr/>
        </p:nvGraphicFramePr>
        <p:xfrm>
          <a:off x="1117065" y="1423056"/>
          <a:ext cx="3000000" cy="3000000"/>
        </p:xfrm>
        <a:graphic>
          <a:graphicData uri="http://schemas.openxmlformats.org/drawingml/2006/table">
            <a:tbl>
              <a:tblPr>
                <a:noFill/>
                <a:tableStyleId>{686B95F3-8342-4680-89AA-D7B64C562506}</a:tableStyleId>
              </a:tblPr>
              <a:tblGrid>
                <a:gridCol w="2866950"/>
                <a:gridCol w="5629875"/>
              </a:tblGrid>
              <a:tr h="673275">
                <a:tc>
                  <a:txBody>
                    <a:bodyPr>
                      <a:noAutofit/>
                    </a:bodyPr>
                    <a:lstStyle/>
                    <a:p>
                      <a:pPr indent="92075" lvl="0" marL="0" marR="0" rtl="0" algn="l">
                        <a:lnSpc>
                          <a:spcPct val="100000"/>
                        </a:lnSpc>
                        <a:spcBef>
                          <a:spcPts val="0"/>
                        </a:spcBef>
                        <a:spcAft>
                          <a:spcPts val="0"/>
                        </a:spcAft>
                        <a:buClr>
                          <a:srgbClr val="000000"/>
                        </a:buClr>
                        <a:buSzPts val="1800"/>
                        <a:buFont typeface="Arial"/>
                        <a:buNone/>
                      </a:pPr>
                      <a:r>
                        <a:rPr b="1" lang="en" sz="1800" u="none" cap="none" strike="noStrike">
                          <a:latin typeface="Arial"/>
                          <a:ea typeface="Arial"/>
                          <a:cs typeface="Arial"/>
                          <a:sym typeface="Arial"/>
                        </a:rPr>
                        <a:t>Role</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b="1" lang="en" sz="1800" u="none" cap="none" strike="noStrike">
                          <a:latin typeface="Arial"/>
                          <a:ea typeface="Arial"/>
                          <a:cs typeface="Arial"/>
                          <a:sym typeface="Arial"/>
                        </a:rPr>
                        <a:t>Task</a:t>
                      </a:r>
                      <a:endParaRPr sz="1800" u="none" cap="none" strike="noStrike">
                        <a:latin typeface="Arial"/>
                        <a:ea typeface="Arial"/>
                        <a:cs typeface="Arial"/>
                        <a:sym typeface="Arial"/>
                      </a:endParaRPr>
                    </a:p>
                  </a:txBody>
                  <a:tcPr marT="106875" marB="106875" marR="106875" marL="106875">
                    <a:solidFill>
                      <a:schemeClr val="lt1"/>
                    </a:solidFill>
                  </a:tcPr>
                </a:tc>
              </a:tr>
              <a:tr h="7125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IM/Operations/</a:t>
                      </a:r>
                      <a:r>
                        <a:rPr lang="en" sz="1800" u="none" cap="none" strike="noStrike">
                          <a:solidFill>
                            <a:schemeClr val="dk1"/>
                          </a:solidFill>
                          <a:latin typeface="Arial"/>
                          <a:ea typeface="Arial"/>
                          <a:cs typeface="Arial"/>
                          <a:sym typeface="Arial"/>
                        </a:rPr>
                        <a:t>PMER/Health</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Deliver projects with information products/</a:t>
                      </a:r>
                      <a:r>
                        <a:rPr lang="en" sz="1800" u="none" cap="none" strike="noStrike">
                          <a:solidFill>
                            <a:schemeClr val="dk1"/>
                          </a:solidFill>
                          <a:latin typeface="Arial"/>
                          <a:ea typeface="Arial"/>
                          <a:cs typeface="Arial"/>
                          <a:sym typeface="Arial"/>
                        </a:rPr>
                        <a:t>Assess project and programme delivery</a:t>
                      </a:r>
                      <a:endParaRPr sz="1800" u="none" cap="none" strike="noStrike">
                        <a:latin typeface="Arial"/>
                        <a:ea typeface="Arial"/>
                        <a:cs typeface="Arial"/>
                        <a:sym typeface="Arial"/>
                      </a:endParaRPr>
                    </a:p>
                  </a:txBody>
                  <a:tcPr marT="106875" marB="106875" marR="106875" marL="106875">
                    <a:solidFill>
                      <a:schemeClr val="lt1"/>
                    </a:solidFill>
                  </a:tcPr>
                </a:tc>
              </a:tr>
              <a:tr h="7125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Marketing</a:t>
                      </a:r>
                      <a:endParaRPr sz="18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Communications</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Excellent data/analysis, narrative for storytelling, </a:t>
                      </a:r>
                      <a:endParaRPr sz="18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Brand and fundraising</a:t>
                      </a:r>
                      <a:endParaRPr sz="1800" u="none" cap="none" strike="noStrike">
                        <a:latin typeface="Arial"/>
                        <a:ea typeface="Arial"/>
                        <a:cs typeface="Arial"/>
                        <a:sym typeface="Arial"/>
                      </a:endParaRPr>
                    </a:p>
                  </a:txBody>
                  <a:tcPr marT="106875" marB="106875" marR="106875" marL="106875">
                    <a:solidFill>
                      <a:schemeClr val="lt1"/>
                    </a:solidFill>
                  </a:tcPr>
                </a:tc>
              </a:tr>
              <a:tr h="4631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IT</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Assess and support data products/tools, provide</a:t>
                      </a:r>
                      <a:endParaRPr sz="18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infrastructure</a:t>
                      </a:r>
                      <a:endParaRPr sz="1800" u="none" cap="none" strike="noStrike">
                        <a:latin typeface="Arial"/>
                        <a:ea typeface="Arial"/>
                        <a:cs typeface="Arial"/>
                        <a:sym typeface="Arial"/>
                      </a:endParaRPr>
                    </a:p>
                  </a:txBody>
                  <a:tcPr marT="106875" marB="106875" marR="106875" marL="106875">
                    <a:solidFill>
                      <a:schemeClr val="lt1"/>
                    </a:solidFill>
                  </a:tcPr>
                </a:tc>
              </a:tr>
              <a:tr h="4631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Training</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Provide e-learning, workshops and technical training</a:t>
                      </a:r>
                      <a:endParaRPr sz="1800" u="none" cap="none" strike="noStrike">
                        <a:latin typeface="Arial"/>
                        <a:ea typeface="Arial"/>
                        <a:cs typeface="Arial"/>
                        <a:sym typeface="Arial"/>
                      </a:endParaRPr>
                    </a:p>
                  </a:txBody>
                  <a:tcPr marT="106875" marB="106875" marR="106875" marL="106875">
                    <a:solidFill>
                      <a:schemeClr val="lt1"/>
                    </a:solidFill>
                  </a:tcPr>
                </a:tc>
              </a:tr>
              <a:tr h="7125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Manager</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Strategic planning, staff development, organization development</a:t>
                      </a:r>
                      <a:endParaRPr sz="1800" u="none" cap="none" strike="noStrike">
                        <a:latin typeface="Arial"/>
                        <a:ea typeface="Arial"/>
                        <a:cs typeface="Arial"/>
                        <a:sym typeface="Arial"/>
                      </a:endParaRPr>
                    </a:p>
                  </a:txBody>
                  <a:tcPr marT="106875" marB="106875" marR="106875" marL="106875">
                    <a:solidFill>
                      <a:schemeClr val="lt1"/>
                    </a:solidFill>
                  </a:tcPr>
                </a:tc>
              </a:tr>
              <a:tr h="463150">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Community served</a:t>
                      </a:r>
                      <a:endParaRPr sz="1800" u="none" cap="none" strike="noStrike">
                        <a:latin typeface="Arial"/>
                        <a:ea typeface="Arial"/>
                        <a:cs typeface="Arial"/>
                        <a:sym typeface="Arial"/>
                      </a:endParaRPr>
                    </a:p>
                  </a:txBody>
                  <a:tcPr marT="106875" marB="106875" marR="106875" marL="106875">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800"/>
                        <a:buFont typeface="Arial"/>
                        <a:buNone/>
                      </a:pPr>
                      <a:r>
                        <a:rPr lang="en" sz="1800" u="none" cap="none" strike="noStrike">
                          <a:latin typeface="Arial"/>
                          <a:ea typeface="Arial"/>
                          <a:cs typeface="Arial"/>
                          <a:sym typeface="Arial"/>
                        </a:rPr>
                        <a:t>Provide data, obtain help/services, get feedback</a:t>
                      </a:r>
                      <a:endParaRPr sz="1800" u="none" cap="none" strike="noStrike">
                        <a:latin typeface="Arial"/>
                        <a:ea typeface="Arial"/>
                        <a:cs typeface="Arial"/>
                        <a:sym typeface="Arial"/>
                      </a:endParaRPr>
                    </a:p>
                  </a:txBody>
                  <a:tcPr marT="106875" marB="106875" marR="106875" marL="106875">
                    <a:solidFill>
                      <a:schemeClr val="lt1"/>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Shape 204"/>
          <p:cNvSpPr txBox="1"/>
          <p:nvPr/>
        </p:nvSpPr>
        <p:spPr>
          <a:xfrm>
            <a:off x="2070778" y="4655312"/>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1636">
              <a:solidFill>
                <a:srgbClr val="000000"/>
              </a:solidFill>
              <a:latin typeface="Arial"/>
              <a:ea typeface="Arial"/>
              <a:cs typeface="Arial"/>
              <a:sym typeface="Arial"/>
            </a:endParaRPr>
          </a:p>
        </p:txBody>
      </p:sp>
      <p:sp>
        <p:nvSpPr>
          <p:cNvPr id="205" name="Shape 205"/>
          <p:cNvSpPr txBox="1"/>
          <p:nvPr/>
        </p:nvSpPr>
        <p:spPr>
          <a:xfrm>
            <a:off x="8461108" y="4688627"/>
            <a:ext cx="1071669" cy="246175"/>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1636">
              <a:solidFill>
                <a:srgbClr val="000000"/>
              </a:solidFill>
              <a:latin typeface="Arial"/>
              <a:ea typeface="Arial"/>
              <a:cs typeface="Arial"/>
              <a:sym typeface="Arial"/>
            </a:endParaRPr>
          </a:p>
        </p:txBody>
      </p:sp>
      <p:pic>
        <p:nvPicPr>
          <p:cNvPr descr="Thinking by Yamini Ahluwalia, noun_60299_cc.png" id="206" name="Shape 206"/>
          <p:cNvPicPr preferRelativeResize="0"/>
          <p:nvPr/>
        </p:nvPicPr>
        <p:blipFill rotWithShape="1">
          <a:blip r:embed="rId3">
            <a:alphaModFix/>
          </a:blip>
          <a:srcRect b="0" l="0" r="0" t="0"/>
          <a:stretch/>
        </p:blipFill>
        <p:spPr>
          <a:xfrm>
            <a:off x="1075464" y="2128695"/>
            <a:ext cx="3714372" cy="2924998"/>
          </a:xfrm>
          <a:prstGeom prst="rect">
            <a:avLst/>
          </a:prstGeom>
          <a:noFill/>
          <a:ln>
            <a:noFill/>
          </a:ln>
        </p:spPr>
      </p:pic>
      <p:sp>
        <p:nvSpPr>
          <p:cNvPr id="207" name="Shape 207"/>
          <p:cNvSpPr txBox="1"/>
          <p:nvPr/>
        </p:nvSpPr>
        <p:spPr>
          <a:xfrm>
            <a:off x="5627165" y="2247900"/>
            <a:ext cx="4288430" cy="3134757"/>
          </a:xfrm>
          <a:prstGeom prst="rect">
            <a:avLst/>
          </a:prstGeom>
          <a:noFill/>
          <a:ln>
            <a:noFill/>
          </a:ln>
        </p:spPr>
        <p:txBody>
          <a:bodyPr anchorCtr="0" anchor="t" bIns="106850" lIns="106850" spcFirstLastPara="1" rIns="106850" wrap="square" tIns="10685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a:p>
            <a:pPr indent="-400816" lvl="0" marL="534421" marR="0" rtl="0" algn="l">
              <a:spcBef>
                <a:spcPts val="0"/>
              </a:spcBef>
              <a:spcAft>
                <a:spcPts val="0"/>
              </a:spcAft>
              <a:buClr>
                <a:schemeClr val="dk1"/>
              </a:buClr>
              <a:buSzPts val="1800"/>
              <a:buFont typeface="Trebuchet MS"/>
              <a:buChar char="●"/>
            </a:pPr>
            <a:r>
              <a:rPr lang="en" sz="1800">
                <a:solidFill>
                  <a:schemeClr val="dk1"/>
                </a:solidFill>
                <a:latin typeface="Arial"/>
                <a:ea typeface="Arial"/>
                <a:cs typeface="Arial"/>
                <a:sym typeface="Arial"/>
              </a:rPr>
              <a:t>Teamwork / Collaboration</a:t>
            </a:r>
            <a:endParaRPr sz="1800">
              <a:solidFill>
                <a:schemeClr val="dk1"/>
              </a:solidFill>
              <a:latin typeface="Arial"/>
              <a:ea typeface="Arial"/>
              <a:cs typeface="Arial"/>
              <a:sym typeface="Arial"/>
            </a:endParaRPr>
          </a:p>
          <a:p>
            <a:pPr indent="-400816" lvl="0" marL="534421" marR="0" rtl="0" algn="l">
              <a:spcBef>
                <a:spcPts val="0"/>
              </a:spcBef>
              <a:spcAft>
                <a:spcPts val="0"/>
              </a:spcAft>
              <a:buClr>
                <a:srgbClr val="000000"/>
              </a:buClr>
              <a:buSzPts val="1800"/>
              <a:buFont typeface="Trebuchet MS"/>
              <a:buChar char="●"/>
            </a:pPr>
            <a:r>
              <a:rPr lang="en" sz="1800">
                <a:solidFill>
                  <a:srgbClr val="000000"/>
                </a:solidFill>
                <a:latin typeface="Arial"/>
                <a:ea typeface="Arial"/>
                <a:cs typeface="Arial"/>
                <a:sym typeface="Arial"/>
              </a:rPr>
              <a:t>Increased Accountability/Transparency</a:t>
            </a:r>
            <a:endParaRPr sz="1800">
              <a:solidFill>
                <a:schemeClr val="dk1"/>
              </a:solidFill>
              <a:latin typeface="Arial"/>
              <a:ea typeface="Arial"/>
              <a:cs typeface="Arial"/>
              <a:sym typeface="Arial"/>
            </a:endParaRPr>
          </a:p>
          <a:p>
            <a:pPr indent="-400816" lvl="0" marL="534421" marR="0" rtl="0" algn="l">
              <a:spcBef>
                <a:spcPts val="0"/>
              </a:spcBef>
              <a:spcAft>
                <a:spcPts val="0"/>
              </a:spcAft>
              <a:buClr>
                <a:srgbClr val="000000"/>
              </a:buClr>
              <a:buSzPts val="1800"/>
              <a:buFont typeface="Trebuchet MS"/>
              <a:buChar char="●"/>
            </a:pPr>
            <a:r>
              <a:rPr lang="en" sz="1800">
                <a:solidFill>
                  <a:srgbClr val="000000"/>
                </a:solidFill>
                <a:latin typeface="Arial"/>
                <a:ea typeface="Arial"/>
                <a:cs typeface="Arial"/>
                <a:sym typeface="Arial"/>
              </a:rPr>
              <a:t>Organizational Effectiveness (reuse, decrease of duplication)</a:t>
            </a:r>
            <a:endParaRPr sz="1800">
              <a:solidFill>
                <a:schemeClr val="dk1"/>
              </a:solidFill>
              <a:latin typeface="Arial"/>
              <a:ea typeface="Arial"/>
              <a:cs typeface="Arial"/>
              <a:sym typeface="Arial"/>
            </a:endParaRPr>
          </a:p>
          <a:p>
            <a:pPr indent="-400816" lvl="0" marL="534421" marR="0" rtl="0" algn="l">
              <a:spcBef>
                <a:spcPts val="0"/>
              </a:spcBef>
              <a:spcAft>
                <a:spcPts val="0"/>
              </a:spcAft>
              <a:buClr>
                <a:srgbClr val="000000"/>
              </a:buClr>
              <a:buSzPts val="1800"/>
              <a:buFont typeface="Trebuchet MS"/>
              <a:buChar char="●"/>
            </a:pPr>
            <a:r>
              <a:rPr lang="en" sz="1800">
                <a:solidFill>
                  <a:srgbClr val="000000"/>
                </a:solidFill>
                <a:latin typeface="Arial"/>
                <a:ea typeface="Arial"/>
                <a:cs typeface="Arial"/>
                <a:sym typeface="Arial"/>
              </a:rPr>
              <a:t>Financial improvements</a:t>
            </a:r>
            <a:endParaRPr sz="1800">
              <a:solidFill>
                <a:schemeClr val="dk1"/>
              </a:solidFill>
              <a:latin typeface="Arial"/>
              <a:ea typeface="Arial"/>
              <a:cs typeface="Arial"/>
              <a:sym typeface="Arial"/>
            </a:endParaRPr>
          </a:p>
          <a:p>
            <a:pPr indent="-400816" lvl="0" marL="534421" marR="0" rtl="0" algn="l">
              <a:spcBef>
                <a:spcPts val="0"/>
              </a:spcBef>
              <a:spcAft>
                <a:spcPts val="0"/>
              </a:spcAft>
              <a:buClr>
                <a:srgbClr val="000000"/>
              </a:buClr>
              <a:buSzPts val="1800"/>
              <a:buFont typeface="Trebuchet MS"/>
              <a:buChar char="●"/>
            </a:pPr>
            <a:r>
              <a:rPr lang="en" sz="1800">
                <a:solidFill>
                  <a:srgbClr val="000000"/>
                </a:solidFill>
                <a:latin typeface="Arial"/>
                <a:ea typeface="Arial"/>
                <a:cs typeface="Arial"/>
                <a:sym typeface="Arial"/>
              </a:rPr>
              <a:t>Competencies / Skills</a:t>
            </a:r>
            <a:endParaRPr sz="18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208" name="Shape 208"/>
          <p:cNvSpPr txBox="1"/>
          <p:nvPr>
            <p:ph idx="4294967295" type="title"/>
          </p:nvPr>
        </p:nvSpPr>
        <p:spPr>
          <a:xfrm>
            <a:off x="863601" y="1022458"/>
            <a:ext cx="9271000" cy="669443"/>
          </a:xfrm>
          <a:prstGeom prst="rect">
            <a:avLst/>
          </a:prstGeom>
          <a:noFill/>
          <a:ln>
            <a:noFill/>
          </a:ln>
        </p:spPr>
        <p:txBody>
          <a:bodyPr anchorCtr="0" anchor="t" bIns="106850" lIns="106850" spcFirstLastPara="1" rIns="106850" wrap="square" tIns="106850">
            <a:noAutofit/>
          </a:bodyPr>
          <a:lstStyle/>
          <a:p>
            <a:pPr indent="0" lvl="0" marL="0" marR="0" rtl="0" algn="ctr">
              <a:spcBef>
                <a:spcPts val="0"/>
              </a:spcBef>
              <a:spcAft>
                <a:spcPts val="0"/>
              </a:spcAft>
              <a:buClr>
                <a:schemeClr val="dk1"/>
              </a:buClr>
              <a:buSzPts val="3000"/>
              <a:buFont typeface="Arial"/>
              <a:buNone/>
            </a:pPr>
            <a:r>
              <a:rPr b="1" i="0" lang="en" sz="3000" u="none" cap="none" strike="noStrike">
                <a:solidFill>
                  <a:srgbClr val="EE3224"/>
                </a:solidFill>
                <a:latin typeface="Arial"/>
                <a:ea typeface="Arial"/>
                <a:cs typeface="Arial"/>
                <a:sym typeface="Arial"/>
              </a:rPr>
              <a:t>Potential benefits of focusing on Data literacy</a:t>
            </a:r>
            <a:br>
              <a:rPr b="1" i="0" lang="en" sz="3000" u="none" cap="none" strike="noStrike">
                <a:solidFill>
                  <a:srgbClr val="EE3224"/>
                </a:solidFill>
                <a:latin typeface="Arial"/>
                <a:ea typeface="Arial"/>
                <a:cs typeface="Arial"/>
                <a:sym typeface="Arial"/>
              </a:rPr>
            </a:br>
            <a:endParaRPr b="1" i="0" sz="3000" u="none" cap="none" strike="noStrike">
              <a:solidFill>
                <a:srgbClr val="EE322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