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688638" cy="7562850"/>
  <p:notesSz cx="9144000" cy="6858000"/>
  <p:defaultTextStyle>
    <a:defPPr>
      <a:defRPr lang="en-US"/>
    </a:defPPr>
    <a:lvl1pPr marL="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74" autoAdjust="0"/>
  </p:normalViewPr>
  <p:slideViewPr>
    <p:cSldViewPr snapToGrid="0" snapToObjects="1">
      <p:cViewPr varScale="1">
        <p:scale>
          <a:sx n="112" d="100"/>
          <a:sy n="112" d="100"/>
        </p:scale>
        <p:origin x="1648" y="192"/>
      </p:cViewPr>
      <p:guideLst>
        <p:guide orient="horz" pos="2382"/>
        <p:guide pos="3367"/>
      </p:guideLst>
    </p:cSldViewPr>
  </p:slideViewPr>
  <p:outlineViewPr>
    <p:cViewPr>
      <p:scale>
        <a:sx n="33" d="100"/>
        <a:sy n="33" d="100"/>
      </p:scale>
      <p:origin x="0" y="6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3E1853-E1E6-D14B-B3CF-EADAAA424D18}" type="datetimeFigureOut">
              <a:rPr lang="en-US" smtClean="0"/>
              <a:t>6/7/18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057E2-EFC4-1C41-AD53-B8B961B36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757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06919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10423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654324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34029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531974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49244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67740" y="1067763"/>
            <a:ext cx="8598115" cy="741814"/>
          </a:xfrm>
        </p:spPr>
        <p:txBody>
          <a:bodyPr/>
          <a:lstStyle>
            <a:lvl1pPr algn="ctr">
              <a:defRPr sz="2400" baseline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dirty="0"/>
              <a:t>25 litres of water received by XY HH on 1st  March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 userDrawn="1"/>
        </p:nvSpPr>
        <p:spPr>
          <a:xfrm>
            <a:off x="237339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 userDrawn="1"/>
        </p:nvSpPr>
        <p:spPr>
          <a:xfrm>
            <a:off x="595382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 flipH="1">
            <a:off x="2373395" y="3034694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5921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361" y="1946734"/>
            <a:ext cx="5531741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5245" y="1946734"/>
            <a:ext cx="5533597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072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6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6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6/7/18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0277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8243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6/7/18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8564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048" y="5293995"/>
            <a:ext cx="6413183" cy="62498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048" y="675755"/>
            <a:ext cx="6413183" cy="4537710"/>
          </a:xfrm>
        </p:spPr>
        <p:txBody>
          <a:bodyPr/>
          <a:lstStyle>
            <a:lvl1pPr marL="0" indent="0">
              <a:buNone/>
              <a:defRPr sz="3600"/>
            </a:lvl1pPr>
            <a:lvl2pPr marL="521437" indent="0">
              <a:buNone/>
              <a:defRPr sz="3200"/>
            </a:lvl2pPr>
            <a:lvl3pPr marL="1042873" indent="0">
              <a:buNone/>
              <a:defRPr sz="2700"/>
            </a:lvl3pPr>
            <a:lvl4pPr marL="1564310" indent="0">
              <a:buNone/>
              <a:defRPr sz="2300"/>
            </a:lvl4pPr>
            <a:lvl5pPr marL="2085746" indent="0">
              <a:buNone/>
              <a:defRPr sz="2300"/>
            </a:lvl5pPr>
            <a:lvl6pPr marL="2607183" indent="0">
              <a:buNone/>
              <a:defRPr sz="2300"/>
            </a:lvl6pPr>
            <a:lvl7pPr marL="3128620" indent="0">
              <a:buNone/>
              <a:defRPr sz="2300"/>
            </a:lvl7pPr>
            <a:lvl8pPr marL="3650056" indent="0">
              <a:buNone/>
              <a:defRPr sz="2300"/>
            </a:lvl8pPr>
            <a:lvl9pPr marL="4171493" indent="0">
              <a:buNone/>
              <a:defRPr sz="23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048" y="5918981"/>
            <a:ext cx="6413183" cy="887584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92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2535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59363" y="334377"/>
            <a:ext cx="2809479" cy="711643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361" y="334377"/>
            <a:ext cx="8255859" cy="711643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3023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64354" y="654352"/>
            <a:ext cx="9959931" cy="842081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64354" y="1694565"/>
            <a:ext cx="9959931" cy="5023373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534421" lvl="0" indent="-400816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068842" lvl="1" indent="-371126">
              <a:spcBef>
                <a:spcPts val="1870"/>
              </a:spcBef>
              <a:spcAft>
                <a:spcPts val="0"/>
              </a:spcAft>
              <a:buSzPts val="1400"/>
              <a:buChar char="○"/>
              <a:defRPr/>
            </a:lvl2pPr>
            <a:lvl3pPr marL="1603263" lvl="2" indent="-371126">
              <a:spcBef>
                <a:spcPts val="1870"/>
              </a:spcBef>
              <a:spcAft>
                <a:spcPts val="0"/>
              </a:spcAft>
              <a:buSzPts val="1400"/>
              <a:buChar char="■"/>
              <a:defRPr/>
            </a:lvl3pPr>
            <a:lvl4pPr marL="2137684" lvl="3" indent="-371126">
              <a:spcBef>
                <a:spcPts val="1870"/>
              </a:spcBef>
              <a:spcAft>
                <a:spcPts val="0"/>
              </a:spcAft>
              <a:buSzPts val="1400"/>
              <a:buChar char="●"/>
              <a:defRPr/>
            </a:lvl4pPr>
            <a:lvl5pPr marL="2672105" lvl="4" indent="-371126">
              <a:spcBef>
                <a:spcPts val="1870"/>
              </a:spcBef>
              <a:spcAft>
                <a:spcPts val="0"/>
              </a:spcAft>
              <a:buSzPts val="1400"/>
              <a:buChar char="○"/>
              <a:defRPr/>
            </a:lvl5pPr>
            <a:lvl6pPr marL="3206526" lvl="5" indent="-371126">
              <a:spcBef>
                <a:spcPts val="1870"/>
              </a:spcBef>
              <a:spcAft>
                <a:spcPts val="0"/>
              </a:spcAft>
              <a:buSzPts val="1400"/>
              <a:buChar char="■"/>
              <a:defRPr/>
            </a:lvl6pPr>
            <a:lvl7pPr marL="3740948" lvl="6" indent="-371126">
              <a:spcBef>
                <a:spcPts val="1870"/>
              </a:spcBef>
              <a:spcAft>
                <a:spcPts val="0"/>
              </a:spcAft>
              <a:buSzPts val="1400"/>
              <a:buChar char="●"/>
              <a:defRPr/>
            </a:lvl7pPr>
            <a:lvl8pPr marL="4275369" lvl="7" indent="-371126">
              <a:spcBef>
                <a:spcPts val="1870"/>
              </a:spcBef>
              <a:spcAft>
                <a:spcPts val="0"/>
              </a:spcAft>
              <a:buSzPts val="1400"/>
              <a:buChar char="○"/>
              <a:defRPr/>
            </a:lvl8pPr>
            <a:lvl9pPr marL="4809790" lvl="8" indent="-371126">
              <a:spcBef>
                <a:spcPts val="1870"/>
              </a:spcBef>
              <a:spcAft>
                <a:spcPts val="187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9903657" y="6856656"/>
            <a:ext cx="641388" cy="57873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63544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67740" y="1067763"/>
            <a:ext cx="8598115" cy="741814"/>
          </a:xfrm>
        </p:spPr>
        <p:txBody>
          <a:bodyPr/>
          <a:lstStyle>
            <a:lvl1pPr algn="ctr">
              <a:defRPr sz="2400" baseline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dirty="0"/>
              <a:t>25 litres of water received by XY HH on 1st  March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 userDrawn="1"/>
        </p:nvSpPr>
        <p:spPr>
          <a:xfrm>
            <a:off x="237339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 flipH="1">
            <a:off x="2373395" y="3034694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Oval 12"/>
          <p:cNvSpPr/>
          <p:nvPr userDrawn="1"/>
        </p:nvSpPr>
        <p:spPr>
          <a:xfrm>
            <a:off x="5733876" y="2148163"/>
            <a:ext cx="2605621" cy="2605621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 flipH="1">
            <a:off x="5733876" y="2991061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Information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7400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67740" y="1067763"/>
            <a:ext cx="8598115" cy="741814"/>
          </a:xfrm>
        </p:spPr>
        <p:txBody>
          <a:bodyPr/>
          <a:lstStyle>
            <a:lvl1pPr algn="ctr">
              <a:defRPr sz="2400" baseline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dirty="0"/>
              <a:t>Mobile data collection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 flipH="1">
            <a:off x="2373395" y="3034694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348204" y="3252634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 flipH="1">
            <a:off x="3348204" y="3338999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Information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4" name="Rounded Rectangle 13"/>
          <p:cNvSpPr/>
          <p:nvPr userDrawn="1"/>
        </p:nvSpPr>
        <p:spPr>
          <a:xfrm>
            <a:off x="3348205" y="4344773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3348205" y="5463779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8" name="Rounded Rectangle 17"/>
          <p:cNvSpPr/>
          <p:nvPr userDrawn="1"/>
        </p:nvSpPr>
        <p:spPr>
          <a:xfrm>
            <a:off x="3348204" y="2139911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 flipH="1">
            <a:off x="3348204" y="2322480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 flipH="1">
            <a:off x="3348205" y="4559161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Method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 flipH="1">
            <a:off x="3348205" y="5626924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Tool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7572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7740" y="2056848"/>
            <a:ext cx="8598115" cy="4124934"/>
          </a:xfrm>
        </p:spPr>
        <p:txBody>
          <a:bodyPr/>
          <a:lstStyle>
            <a:lvl1pPr algn="l">
              <a:defRPr sz="2000" b="0" i="0" baseline="0">
                <a:latin typeface="Arial"/>
                <a:cs typeface="Arial"/>
              </a:defRPr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1180133" y="1000325"/>
            <a:ext cx="831713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811361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94045" y="4788077"/>
            <a:ext cx="3371810" cy="1663462"/>
          </a:xfrm>
        </p:spPr>
        <p:txBody>
          <a:bodyPr>
            <a:normAutofit/>
          </a:bodyPr>
          <a:lstStyle>
            <a:lvl1pPr algn="l">
              <a:defRPr lang="en-GB" sz="2400" b="0" i="0" u="none" strike="noStrike" baseline="0" smtClean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1180133" y="2191765"/>
            <a:ext cx="49228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400" b="1" dirty="0">
                <a:solidFill>
                  <a:srgbClr val="FF0000"/>
                </a:solidFill>
                <a:latin typeface="Arial"/>
                <a:cs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644999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513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71393" y="1079003"/>
            <a:ext cx="8583223" cy="651896"/>
          </a:xfrm>
        </p:spPr>
        <p:txBody>
          <a:bodyPr/>
          <a:lstStyle>
            <a:lvl1pPr algn="ctr">
              <a:defRPr lang="en-GB" sz="3200" b="1" i="1" u="none" strike="noStrike" baseline="30000" smtClean="0"/>
            </a:lvl1pPr>
          </a:lstStyle>
          <a:p>
            <a:r>
              <a:rPr lang="en-GB" sz="3000" b="0" i="0" u="none" strike="noStrike" baseline="30000" dirty="0">
                <a:solidFill>
                  <a:srgbClr val="000000"/>
                </a:solidFill>
                <a:latin typeface="ArialMT"/>
              </a:rPr>
              <a:t>25 litres of water received by XY HH on 1st March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73396" y="3034694"/>
            <a:ext cx="2605621" cy="1157679"/>
          </a:xfrm>
        </p:spPr>
        <p:txBody>
          <a:bodyPr/>
          <a:lstStyle>
            <a:lvl1pPr marL="0" indent="0" algn="ctr">
              <a:buNone/>
              <a:defRPr b="0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  <a:lvl2pPr marL="521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Data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72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71393" y="1079003"/>
            <a:ext cx="8583223" cy="651896"/>
          </a:xfrm>
        </p:spPr>
        <p:txBody>
          <a:bodyPr/>
          <a:lstStyle>
            <a:lvl1pPr algn="ctr">
              <a:defRPr lang="en-GB" sz="3200" b="1" i="1" u="none" strike="noStrike" baseline="30000" smtClean="0"/>
            </a:lvl1pPr>
          </a:lstStyle>
          <a:p>
            <a:r>
              <a:rPr lang="en-GB" sz="3000" b="0" i="0" u="none" strike="noStrike" baseline="30000" dirty="0">
                <a:solidFill>
                  <a:srgbClr val="000000"/>
                </a:solidFill>
                <a:latin typeface="ArialMT"/>
              </a:rPr>
              <a:t>25 litres of water received by XY HH on 1st March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223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329" y="4859832"/>
            <a:ext cx="9085342" cy="150206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143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7740" y="1843294"/>
            <a:ext cx="8631833" cy="1820818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7740" y="3990060"/>
            <a:ext cx="8631833" cy="2765737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7740" y="7009642"/>
            <a:ext cx="2584212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3492C-64B5-A745-A21C-4402B7E07F82}" type="datetimeFigureOut">
              <a:rPr lang="en-US" smtClean="0"/>
              <a:t>6/7/18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1952" y="7009642"/>
            <a:ext cx="3384735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0190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300dpiifrc_logo_fourlanguages-transparent copy.jpg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740" y="6778467"/>
            <a:ext cx="3652794" cy="430897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7316677" y="6855753"/>
            <a:ext cx="25927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b="0" i="0" u="none" strike="noStrike" kern="12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rPr>
              <a:t>DATA PLAYBOOK: SLIDEDECK 11</a:t>
            </a:r>
          </a:p>
        </p:txBody>
      </p:sp>
    </p:spTree>
    <p:extLst>
      <p:ext uri="{BB962C8B-B14F-4D97-AF65-F5344CB8AC3E}">
        <p14:creationId xmlns:p14="http://schemas.microsoft.com/office/powerpoint/2010/main" val="196701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1" r:id="rId2"/>
    <p:sldLayoutId id="2147483662" r:id="rId3"/>
    <p:sldLayoutId id="2147483663" r:id="rId4"/>
    <p:sldLayoutId id="2147483664" r:id="rId5"/>
    <p:sldLayoutId id="2147483650" r:id="rId6"/>
    <p:sldLayoutId id="2147483649" r:id="rId7"/>
    <p:sldLayoutId id="2147483660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7" r:id="rId14"/>
    <p:sldLayoutId id="2147483658" r:id="rId15"/>
    <p:sldLayoutId id="2147483659" r:id="rId16"/>
    <p:sldLayoutId id="2147483665" r:id="rId17"/>
  </p:sldLayoutIdLst>
  <p:txStyles>
    <p:titleStyle>
      <a:lvl1pPr algn="l" defTabSz="521437" rtl="0" eaLnBrk="1" latinLnBrk="0" hangingPunct="1">
        <a:spcBef>
          <a:spcPct val="0"/>
        </a:spcBef>
        <a:buNone/>
        <a:defRPr sz="6000" b="1" kern="1200">
          <a:solidFill>
            <a:srgbClr val="FF0000"/>
          </a:solidFill>
          <a:latin typeface="Arial"/>
          <a:ea typeface="+mj-ea"/>
          <a:cs typeface="Arial"/>
        </a:defRPr>
      </a:lvl1pPr>
    </p:titleStyle>
    <p:bodyStyle>
      <a:lvl1pPr marL="0" indent="0" algn="l" defTabSz="521437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847334" indent="-325898" algn="l" defTabSz="521437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592" indent="-260718" algn="l" defTabSz="521437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028" indent="-260718" algn="l" defTabSz="521437" rtl="0" eaLnBrk="1" latinLnBrk="0" hangingPunct="1">
        <a:spcBef>
          <a:spcPct val="20000"/>
        </a:spcBef>
        <a:buFont typeface="Arial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465" indent="-260718" algn="l" defTabSz="521437" rtl="0" eaLnBrk="1" latinLnBrk="0" hangingPunct="1">
        <a:spcBef>
          <a:spcPct val="20000"/>
        </a:spcBef>
        <a:buFont typeface="Arial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901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8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5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11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guipizzini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albertocairo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1051560" y="1840231"/>
            <a:ext cx="9295594" cy="2444204"/>
          </a:xfrm>
          <a:prstGeom prst="rect">
            <a:avLst/>
          </a:prstGeom>
        </p:spPr>
        <p:txBody>
          <a:bodyPr spcFirstLastPara="1" vert="horz" wrap="square" lIns="106869" tIns="106869" rIns="106869" bIns="106869" rtlCol="0" anchor="b" anchorCtr="0">
            <a:noAutofit/>
          </a:bodyPr>
          <a:lstStyle/>
          <a:p>
            <a:pPr>
              <a:spcBef>
                <a:spcPts val="0"/>
              </a:spcBef>
            </a:pPr>
            <a:endParaRPr dirty="0">
              <a:solidFill>
                <a:srgbClr val="CF1C21"/>
              </a:solidFill>
            </a:endParaRPr>
          </a:p>
          <a:p>
            <a:pPr>
              <a:spcBef>
                <a:spcPts val="0"/>
              </a:spcBef>
            </a:pPr>
            <a:endParaRPr dirty="0">
              <a:solidFill>
                <a:srgbClr val="CF1C21"/>
              </a:solidFill>
            </a:endParaRPr>
          </a:p>
          <a:p>
            <a:pPr>
              <a:spcBef>
                <a:spcPts val="0"/>
              </a:spcBef>
            </a:pPr>
            <a:endParaRPr dirty="0">
              <a:solidFill>
                <a:srgbClr val="CF1C21"/>
              </a:solidFill>
            </a:endParaRPr>
          </a:p>
          <a:p>
            <a:pPr>
              <a:spcBef>
                <a:spcPts val="0"/>
              </a:spcBef>
            </a:pPr>
            <a:endParaRPr sz="6000" dirty="0">
              <a:solidFill>
                <a:srgbClr val="CF1C21"/>
              </a:solidFill>
            </a:endParaRPr>
          </a:p>
          <a:p>
            <a:pPr algn="l">
              <a:spcBef>
                <a:spcPts val="0"/>
              </a:spcBef>
            </a:pPr>
            <a:r>
              <a:rPr lang="en-GB" sz="6000" i="0" baseline="0" dirty="0"/>
              <a:t>Data Viz Intro</a:t>
            </a:r>
            <a:endParaRPr sz="6000" i="0" baseline="0" dirty="0"/>
          </a:p>
          <a:p>
            <a:pPr algn="l">
              <a:spcBef>
                <a:spcPts val="0"/>
              </a:spcBef>
            </a:pPr>
            <a:r>
              <a:rPr lang="en" sz="2104" b="0" i="0" dirty="0">
                <a:solidFill>
                  <a:schemeClr val="tx1"/>
                </a:solidFill>
              </a:rPr>
              <a:t>Guido </a:t>
            </a:r>
            <a:r>
              <a:rPr lang="en" sz="2104" b="0" i="0" dirty="0" err="1">
                <a:solidFill>
                  <a:schemeClr val="tx1"/>
                </a:solidFill>
              </a:rPr>
              <a:t>Pizzini</a:t>
            </a:r>
            <a:endParaRPr sz="2104" b="0" i="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en" sz="2104" b="0" i="0" u="sng" dirty="0">
                <a:solidFill>
                  <a:schemeClr val="tx1"/>
                </a:solidFill>
                <a:hlinkClick r:id="rId3"/>
              </a:rPr>
              <a:t>@guipizzini</a:t>
            </a:r>
            <a:endParaRPr sz="2104" b="0" i="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en" sz="2104" b="0" i="0" dirty="0">
                <a:solidFill>
                  <a:schemeClr val="tx1"/>
                </a:solidFill>
              </a:rPr>
              <a:t>Senior Information Management and Data Analyst</a:t>
            </a:r>
            <a:endParaRPr sz="2104" b="0" i="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en" sz="2104" b="0" i="0" dirty="0">
                <a:solidFill>
                  <a:schemeClr val="tx1"/>
                </a:solidFill>
              </a:rPr>
              <a:t>IFRC, Geneva</a:t>
            </a:r>
            <a:endParaRPr sz="2104" b="0" i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378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643668" y="385497"/>
            <a:ext cx="9414628" cy="742734"/>
          </a:xfrm>
          <a:prstGeom prst="rect">
            <a:avLst/>
          </a:prstGeom>
        </p:spPr>
        <p:txBody>
          <a:bodyPr spcFirstLastPara="1" vert="horz" wrap="square" lIns="106869" tIns="106869" rIns="106869" bIns="106869" rtlCol="0" anchor="t" anchorCtr="0">
            <a:noAutofit/>
          </a:bodyPr>
          <a:lstStyle/>
          <a:p>
            <a:pPr algn="ctr"/>
            <a:r>
              <a:rPr lang="en" sz="5400" dirty="0"/>
              <a:t>What is data visualization and why it matters?</a:t>
            </a:r>
            <a:endParaRPr sz="5400" dirty="0"/>
          </a:p>
        </p:txBody>
      </p:sp>
      <p:sp>
        <p:nvSpPr>
          <p:cNvPr id="61" name="Shape 61"/>
          <p:cNvSpPr txBox="1"/>
          <p:nvPr/>
        </p:nvSpPr>
        <p:spPr>
          <a:xfrm>
            <a:off x="506729" y="2438244"/>
            <a:ext cx="9688506" cy="3773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6869" tIns="106869" rIns="106869" bIns="106869" anchor="ctr" anchorCtr="0">
            <a:noAutofit/>
          </a:bodyPr>
          <a:lstStyle/>
          <a:p>
            <a:pPr algn="ctr"/>
            <a:r>
              <a:rPr lang="en" sz="2338" dirty="0">
                <a:solidFill>
                  <a:srgbClr val="8888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representation and presentation of </a:t>
            </a:r>
            <a:r>
              <a:rPr lang="en" sz="2338" b="1" dirty="0">
                <a:solidFill>
                  <a:srgbClr val="8888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r>
              <a:rPr lang="en" sz="2338" dirty="0">
                <a:solidFill>
                  <a:srgbClr val="8888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en" sz="2338" b="1" dirty="0">
                <a:solidFill>
                  <a:srgbClr val="8888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facilitate</a:t>
            </a:r>
            <a:r>
              <a:rPr lang="en" sz="2338" dirty="0">
                <a:solidFill>
                  <a:srgbClr val="8888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understanding.</a:t>
            </a:r>
            <a:endParaRPr sz="2338" dirty="0">
              <a:solidFill>
                <a:srgbClr val="8888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" sz="1403" dirty="0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“Andy Kirk”</a:t>
            </a:r>
            <a:endParaRPr sz="1403" dirty="0"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</a:endParaRPr>
          </a:p>
          <a:p>
            <a:pPr algn="ctr"/>
            <a:endParaRPr sz="2338" dirty="0">
              <a:solidFill>
                <a:srgbClr val="8888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Clr>
                <a:schemeClr val="dk2"/>
              </a:buClr>
              <a:buSzPts val="1100"/>
            </a:pPr>
            <a:r>
              <a:rPr lang="en" sz="2338" dirty="0">
                <a:solidFill>
                  <a:srgbClr val="8888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visualization is the presentation of data in a pictorial or graphical format. It enables decision makers to see analytics presented visually, so they can grasp difficult concepts or identify new patterns in an easy way.</a:t>
            </a:r>
            <a:endParaRPr sz="2338" dirty="0">
              <a:solidFill>
                <a:srgbClr val="8888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" sz="1403" dirty="0">
                <a:solidFill>
                  <a:schemeClr val="dk2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“The web”</a:t>
            </a:r>
          </a:p>
          <a:p>
            <a:pPr algn="r"/>
            <a:endParaRPr sz="2338" dirty="0">
              <a:solidFill>
                <a:srgbClr val="888888"/>
              </a:solidFill>
              <a:highlight>
                <a:srgbClr val="FFFFFF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" sz="2338" dirty="0">
                <a:solidFill>
                  <a:srgbClr val="888888"/>
                </a:solidFill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Data visualization is both an art and a science.</a:t>
            </a:r>
            <a:endParaRPr sz="2338" dirty="0">
              <a:solidFill>
                <a:srgbClr val="8888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buClr>
                <a:schemeClr val="dk2"/>
              </a:buClr>
              <a:buSzPts val="1100"/>
            </a:pPr>
            <a:r>
              <a:rPr lang="en" sz="1403" dirty="0">
                <a:solidFill>
                  <a:schemeClr val="dk2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“Wikipedia”</a:t>
            </a:r>
            <a:endParaRPr sz="1403" dirty="0">
              <a:solidFill>
                <a:schemeClr val="dk2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090804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/>
        </p:nvSpPr>
        <p:spPr>
          <a:xfrm>
            <a:off x="1643361" y="2684040"/>
            <a:ext cx="7512204" cy="876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6869" tIns="106869" rIns="106869" bIns="106869" anchor="t" anchorCtr="0">
            <a:noAutofit/>
          </a:bodyPr>
          <a:lstStyle/>
          <a:p>
            <a:r>
              <a:rPr lang="en" sz="2455" dirty="0">
                <a:latin typeface="Arial" panose="020B0604020202020204" pitchFamily="34" charset="0"/>
                <a:cs typeface="Arial" panose="020B0604020202020204" pitchFamily="34" charset="0"/>
              </a:rPr>
              <a:t>“The key to making information visual is to first have good information and data…”</a:t>
            </a:r>
            <a:endParaRPr sz="2455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sz="2455" dirty="0">
              <a:solidFill>
                <a:srgbClr val="7F7F7F"/>
              </a:solidFill>
            </a:endParaRPr>
          </a:p>
          <a:p>
            <a:pPr algn="r"/>
            <a:r>
              <a:rPr lang="en" sz="1052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Alberto Cairo</a:t>
            </a:r>
            <a:endParaRPr sz="1052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" sz="1052" b="1" u="sng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@</a:t>
            </a:r>
            <a:r>
              <a:rPr lang="en" sz="1052" u="sng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albertocairo</a:t>
            </a:r>
            <a:endParaRPr sz="1052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302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Shape 71" descr="Screen Shot 2017-02-10 at 09.32.55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2243" y="1413571"/>
            <a:ext cx="8783901" cy="42556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4135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Shape 76" descr="noun_2105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29719" y="2589042"/>
            <a:ext cx="2712663" cy="2712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Shape 77" descr="noun_1007403_cc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1450" y="2589042"/>
            <a:ext cx="3143030" cy="3143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Shape 78" descr="noun_1079377_cc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648559" y="2513457"/>
            <a:ext cx="3294203" cy="3294203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Shape 79"/>
          <p:cNvSpPr txBox="1"/>
          <p:nvPr/>
        </p:nvSpPr>
        <p:spPr>
          <a:xfrm>
            <a:off x="3767470" y="1339485"/>
            <a:ext cx="3709462" cy="8745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6869" tIns="106869" rIns="106869" bIns="106869" anchor="t" anchorCtr="0">
            <a:noAutofit/>
          </a:bodyPr>
          <a:lstStyle/>
          <a:p>
            <a:r>
              <a:rPr lang="en" sz="3273" dirty="0"/>
              <a:t>What is needed?</a:t>
            </a:r>
            <a:endParaRPr sz="3273" dirty="0"/>
          </a:p>
        </p:txBody>
      </p:sp>
    </p:spTree>
    <p:extLst>
      <p:ext uri="{BB962C8B-B14F-4D97-AF65-F5344CB8AC3E}">
        <p14:creationId xmlns:p14="http://schemas.microsoft.com/office/powerpoint/2010/main" val="2702141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Shape 84" descr="Screen Shot 2017-02-10 at 09.31.21.png"/>
          <p:cNvPicPr preferRelativeResize="0"/>
          <p:nvPr/>
        </p:nvPicPr>
        <p:blipFill rotWithShape="1">
          <a:blip r:embed="rId3">
            <a:alphaModFix/>
          </a:blip>
          <a:srcRect t="864" b="864"/>
          <a:stretch/>
        </p:blipFill>
        <p:spPr>
          <a:xfrm>
            <a:off x="1425153" y="922615"/>
            <a:ext cx="8783901" cy="53975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2355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C67E305-23AE-194F-9465-EB9B2ACB26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499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lidedeck_WhyDataMatters" id="{FB47BCAC-D2D9-794F-A5EF-C4501DD98648}" vid="{8888D4F4-F1AB-8F4B-AC51-4D8BF9180BE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</TotalTime>
  <Words>119</Words>
  <Application>Microsoft Macintosh PowerPoint</Application>
  <PresentationFormat>Custom</PresentationFormat>
  <Paragraphs>23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ArialMT</vt:lpstr>
      <vt:lpstr>Calibri</vt:lpstr>
      <vt:lpstr>Roboto</vt:lpstr>
      <vt:lpstr>Office Theme</vt:lpstr>
      <vt:lpstr>    Data Viz Intro Guido Pizzini @guipizzini Senior Information Management and Data Analyst IFRC, Geneva</vt:lpstr>
      <vt:lpstr>What is data visualization and why it matters?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Data?</dc:title>
  <dc:creator>Dirk Slater</dc:creator>
  <cp:lastModifiedBy>Dirk Slater</cp:lastModifiedBy>
  <cp:revision>23</cp:revision>
  <cp:lastPrinted>2018-05-23T15:17:30Z</cp:lastPrinted>
  <dcterms:created xsi:type="dcterms:W3CDTF">2018-05-03T16:30:31Z</dcterms:created>
  <dcterms:modified xsi:type="dcterms:W3CDTF">2018-06-07T13:46:40Z</dcterms:modified>
</cp:coreProperties>
</file>