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90" r:id="rId2"/>
    <p:sldId id="257" r:id="rId3"/>
    <p:sldId id="258" r:id="rId4"/>
    <p:sldId id="259" r:id="rId5"/>
    <p:sldId id="260" r:id="rId6"/>
    <p:sldId id="261" r:id="rId7"/>
    <p:sldId id="262" r:id="rId8"/>
    <p:sldId id="263" r:id="rId9"/>
    <p:sldId id="264" r:id="rId10"/>
    <p:sldId id="291"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2" r:id="rId36"/>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6/7/18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45325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135076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253908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41648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215290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919433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197783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47851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55975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80925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909330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86802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149613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68530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574787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Shape 1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19699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16054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564466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Shape 2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3580506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9405111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32925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144940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07790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5" name="Shape 2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4271457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1" name="Shape 2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37821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7" name="Shape 2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1670443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2" name="Shape 2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598154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716124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 name="Shape 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330066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 name="Shape 8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033868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514974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470372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041136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64354" y="654352"/>
            <a:ext cx="9959931" cy="842081"/>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64354" y="1694565"/>
            <a:ext cx="9959931" cy="5023373"/>
          </a:xfrm>
          <a:prstGeom prst="rect">
            <a:avLst/>
          </a:prstGeom>
        </p:spPr>
        <p:txBody>
          <a:bodyPr spcFirstLastPara="1" wrap="square" lIns="91425" tIns="91425" rIns="91425" bIns="91425" anchor="t" anchorCtr="0"/>
          <a:lstStyle>
            <a:lvl1pPr marL="534421" lvl="0" indent="-400816">
              <a:spcBef>
                <a:spcPts val="0"/>
              </a:spcBef>
              <a:spcAft>
                <a:spcPts val="0"/>
              </a:spcAft>
              <a:buSzPts val="1800"/>
              <a:buChar char="●"/>
              <a:defRPr/>
            </a:lvl1pPr>
            <a:lvl2pPr marL="1068842" lvl="1" indent="-371126">
              <a:spcBef>
                <a:spcPts val="1870"/>
              </a:spcBef>
              <a:spcAft>
                <a:spcPts val="0"/>
              </a:spcAft>
              <a:buSzPts val="1400"/>
              <a:buChar char="○"/>
              <a:defRPr/>
            </a:lvl2pPr>
            <a:lvl3pPr marL="1603263" lvl="2" indent="-371126">
              <a:spcBef>
                <a:spcPts val="1870"/>
              </a:spcBef>
              <a:spcAft>
                <a:spcPts val="0"/>
              </a:spcAft>
              <a:buSzPts val="1400"/>
              <a:buChar char="■"/>
              <a:defRPr/>
            </a:lvl3pPr>
            <a:lvl4pPr marL="2137684" lvl="3" indent="-371126">
              <a:spcBef>
                <a:spcPts val="1870"/>
              </a:spcBef>
              <a:spcAft>
                <a:spcPts val="0"/>
              </a:spcAft>
              <a:buSzPts val="1400"/>
              <a:buChar char="●"/>
              <a:defRPr/>
            </a:lvl4pPr>
            <a:lvl5pPr marL="2672105" lvl="4" indent="-371126">
              <a:spcBef>
                <a:spcPts val="1870"/>
              </a:spcBef>
              <a:spcAft>
                <a:spcPts val="0"/>
              </a:spcAft>
              <a:buSzPts val="1400"/>
              <a:buChar char="○"/>
              <a:defRPr/>
            </a:lvl5pPr>
            <a:lvl6pPr marL="3206526" lvl="5" indent="-371126">
              <a:spcBef>
                <a:spcPts val="1870"/>
              </a:spcBef>
              <a:spcAft>
                <a:spcPts val="0"/>
              </a:spcAft>
              <a:buSzPts val="1400"/>
              <a:buChar char="■"/>
              <a:defRPr/>
            </a:lvl6pPr>
            <a:lvl7pPr marL="3740948" lvl="6" indent="-371126">
              <a:spcBef>
                <a:spcPts val="1870"/>
              </a:spcBef>
              <a:spcAft>
                <a:spcPts val="0"/>
              </a:spcAft>
              <a:buSzPts val="1400"/>
              <a:buChar char="●"/>
              <a:defRPr/>
            </a:lvl7pPr>
            <a:lvl8pPr marL="4275369" lvl="7" indent="-371126">
              <a:spcBef>
                <a:spcPts val="1870"/>
              </a:spcBef>
              <a:spcAft>
                <a:spcPts val="0"/>
              </a:spcAft>
              <a:buSzPts val="1400"/>
              <a:buChar char="○"/>
              <a:defRPr/>
            </a:lvl8pPr>
            <a:lvl9pPr marL="4809790" lvl="8" indent="-371126">
              <a:spcBef>
                <a:spcPts val="1870"/>
              </a:spcBef>
              <a:spcAft>
                <a:spcPts val="1870"/>
              </a:spcAft>
              <a:buSzPts val="1400"/>
              <a:buChar char="■"/>
              <a:defRPr/>
            </a:lvl9pPr>
          </a:lstStyle>
          <a:p>
            <a:endParaRPr/>
          </a:p>
        </p:txBody>
      </p:sp>
      <p:sp>
        <p:nvSpPr>
          <p:cNvPr id="19" name="Shape 19"/>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71735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64354" y="654352"/>
            <a:ext cx="9959931" cy="842081"/>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64353" y="1694565"/>
            <a:ext cx="4675578" cy="5023373"/>
          </a:xfrm>
          <a:prstGeom prst="rect">
            <a:avLst/>
          </a:prstGeom>
        </p:spPr>
        <p:txBody>
          <a:bodyPr spcFirstLastPara="1" wrap="square" lIns="91425" tIns="91425" rIns="91425" bIns="91425" anchor="t" anchorCtr="0"/>
          <a:lstStyle>
            <a:lvl1pPr marL="534421" lvl="0" indent="-371126">
              <a:spcBef>
                <a:spcPts val="0"/>
              </a:spcBef>
              <a:spcAft>
                <a:spcPts val="0"/>
              </a:spcAft>
              <a:buSzPts val="1400"/>
              <a:buChar char="●"/>
              <a:defRPr sz="1636"/>
            </a:lvl1pPr>
            <a:lvl2pPr marL="1068842" lvl="1" indent="-356281">
              <a:spcBef>
                <a:spcPts val="1870"/>
              </a:spcBef>
              <a:spcAft>
                <a:spcPts val="0"/>
              </a:spcAft>
              <a:buSzPts val="1200"/>
              <a:buChar char="○"/>
              <a:defRPr sz="1403"/>
            </a:lvl2pPr>
            <a:lvl3pPr marL="1603263" lvl="2" indent="-356281">
              <a:spcBef>
                <a:spcPts val="1870"/>
              </a:spcBef>
              <a:spcAft>
                <a:spcPts val="0"/>
              </a:spcAft>
              <a:buSzPts val="1200"/>
              <a:buChar char="■"/>
              <a:defRPr sz="1403"/>
            </a:lvl3pPr>
            <a:lvl4pPr marL="2137684" lvl="3" indent="-356281">
              <a:spcBef>
                <a:spcPts val="1870"/>
              </a:spcBef>
              <a:spcAft>
                <a:spcPts val="0"/>
              </a:spcAft>
              <a:buSzPts val="1200"/>
              <a:buChar char="●"/>
              <a:defRPr sz="1403"/>
            </a:lvl4pPr>
            <a:lvl5pPr marL="2672105" lvl="4" indent="-356281">
              <a:spcBef>
                <a:spcPts val="1870"/>
              </a:spcBef>
              <a:spcAft>
                <a:spcPts val="0"/>
              </a:spcAft>
              <a:buSzPts val="1200"/>
              <a:buChar char="○"/>
              <a:defRPr sz="1403"/>
            </a:lvl5pPr>
            <a:lvl6pPr marL="3206526" lvl="5" indent="-356281">
              <a:spcBef>
                <a:spcPts val="1870"/>
              </a:spcBef>
              <a:spcAft>
                <a:spcPts val="0"/>
              </a:spcAft>
              <a:buSzPts val="1200"/>
              <a:buChar char="■"/>
              <a:defRPr sz="1403"/>
            </a:lvl6pPr>
            <a:lvl7pPr marL="3740948" lvl="6" indent="-356281">
              <a:spcBef>
                <a:spcPts val="1870"/>
              </a:spcBef>
              <a:spcAft>
                <a:spcPts val="0"/>
              </a:spcAft>
              <a:buSzPts val="1200"/>
              <a:buChar char="●"/>
              <a:defRPr sz="1403"/>
            </a:lvl7pPr>
            <a:lvl8pPr marL="4275369" lvl="7" indent="-356281">
              <a:spcBef>
                <a:spcPts val="1870"/>
              </a:spcBef>
              <a:spcAft>
                <a:spcPts val="0"/>
              </a:spcAft>
              <a:buSzPts val="1200"/>
              <a:buChar char="○"/>
              <a:defRPr sz="1403"/>
            </a:lvl8pPr>
            <a:lvl9pPr marL="4809790" lvl="8" indent="-356281">
              <a:spcBef>
                <a:spcPts val="1870"/>
              </a:spcBef>
              <a:spcAft>
                <a:spcPts val="1870"/>
              </a:spcAft>
              <a:buSzPts val="1200"/>
              <a:buChar char="■"/>
              <a:defRPr sz="1403"/>
            </a:lvl9pPr>
          </a:lstStyle>
          <a:p>
            <a:endParaRPr/>
          </a:p>
        </p:txBody>
      </p:sp>
      <p:sp>
        <p:nvSpPr>
          <p:cNvPr id="23" name="Shape 23"/>
          <p:cNvSpPr txBox="1">
            <a:spLocks noGrp="1"/>
          </p:cNvSpPr>
          <p:nvPr>
            <p:ph type="body" idx="2"/>
          </p:nvPr>
        </p:nvSpPr>
        <p:spPr>
          <a:xfrm>
            <a:off x="5648707" y="1694565"/>
            <a:ext cx="4675578" cy="5023373"/>
          </a:xfrm>
          <a:prstGeom prst="rect">
            <a:avLst/>
          </a:prstGeom>
        </p:spPr>
        <p:txBody>
          <a:bodyPr spcFirstLastPara="1" wrap="square" lIns="91425" tIns="91425" rIns="91425" bIns="91425" anchor="t" anchorCtr="0"/>
          <a:lstStyle>
            <a:lvl1pPr marL="534421" lvl="0" indent="-371126">
              <a:spcBef>
                <a:spcPts val="0"/>
              </a:spcBef>
              <a:spcAft>
                <a:spcPts val="0"/>
              </a:spcAft>
              <a:buSzPts val="1400"/>
              <a:buChar char="●"/>
              <a:defRPr sz="1636"/>
            </a:lvl1pPr>
            <a:lvl2pPr marL="1068842" lvl="1" indent="-356281">
              <a:spcBef>
                <a:spcPts val="1870"/>
              </a:spcBef>
              <a:spcAft>
                <a:spcPts val="0"/>
              </a:spcAft>
              <a:buSzPts val="1200"/>
              <a:buChar char="○"/>
              <a:defRPr sz="1403"/>
            </a:lvl2pPr>
            <a:lvl3pPr marL="1603263" lvl="2" indent="-356281">
              <a:spcBef>
                <a:spcPts val="1870"/>
              </a:spcBef>
              <a:spcAft>
                <a:spcPts val="0"/>
              </a:spcAft>
              <a:buSzPts val="1200"/>
              <a:buChar char="■"/>
              <a:defRPr sz="1403"/>
            </a:lvl3pPr>
            <a:lvl4pPr marL="2137684" lvl="3" indent="-356281">
              <a:spcBef>
                <a:spcPts val="1870"/>
              </a:spcBef>
              <a:spcAft>
                <a:spcPts val="0"/>
              </a:spcAft>
              <a:buSzPts val="1200"/>
              <a:buChar char="●"/>
              <a:defRPr sz="1403"/>
            </a:lvl4pPr>
            <a:lvl5pPr marL="2672105" lvl="4" indent="-356281">
              <a:spcBef>
                <a:spcPts val="1870"/>
              </a:spcBef>
              <a:spcAft>
                <a:spcPts val="0"/>
              </a:spcAft>
              <a:buSzPts val="1200"/>
              <a:buChar char="○"/>
              <a:defRPr sz="1403"/>
            </a:lvl5pPr>
            <a:lvl6pPr marL="3206526" lvl="5" indent="-356281">
              <a:spcBef>
                <a:spcPts val="1870"/>
              </a:spcBef>
              <a:spcAft>
                <a:spcPts val="0"/>
              </a:spcAft>
              <a:buSzPts val="1200"/>
              <a:buChar char="■"/>
              <a:defRPr sz="1403"/>
            </a:lvl6pPr>
            <a:lvl7pPr marL="3740948" lvl="6" indent="-356281">
              <a:spcBef>
                <a:spcPts val="1870"/>
              </a:spcBef>
              <a:spcAft>
                <a:spcPts val="0"/>
              </a:spcAft>
              <a:buSzPts val="1200"/>
              <a:buChar char="●"/>
              <a:defRPr sz="1403"/>
            </a:lvl7pPr>
            <a:lvl8pPr marL="4275369" lvl="7" indent="-356281">
              <a:spcBef>
                <a:spcPts val="1870"/>
              </a:spcBef>
              <a:spcAft>
                <a:spcPts val="0"/>
              </a:spcAft>
              <a:buSzPts val="1200"/>
              <a:buChar char="○"/>
              <a:defRPr sz="1403"/>
            </a:lvl8pPr>
            <a:lvl9pPr marL="4809790" lvl="8" indent="-356281">
              <a:spcBef>
                <a:spcPts val="1870"/>
              </a:spcBef>
              <a:spcAft>
                <a:spcPts val="1870"/>
              </a:spcAft>
              <a:buSzPts val="1200"/>
              <a:buChar char="■"/>
              <a:defRPr sz="1403"/>
            </a:lvl9pPr>
          </a:lstStyle>
          <a:p>
            <a:endParaRPr/>
          </a:p>
        </p:txBody>
      </p:sp>
      <p:sp>
        <p:nvSpPr>
          <p:cNvPr id="24" name="Shape 24"/>
          <p:cNvSpPr txBox="1">
            <a:spLocks noGrp="1"/>
          </p:cNvSpPr>
          <p:nvPr>
            <p:ph type="sldNum" idx="12"/>
          </p:nvPr>
        </p:nvSpPr>
        <p:spPr>
          <a:xfrm>
            <a:off x="9903657" y="6856656"/>
            <a:ext cx="641388" cy="578738"/>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12465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6/7/18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12</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twitter.com/guipizzini"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8" Type="http://schemas.openxmlformats.org/officeDocument/2006/relationships/hyperlink" Target="https://en.wikipedia.org/wiki/South_Africa" TargetMode="External"/><Relationship Id="rId13" Type="http://schemas.openxmlformats.org/officeDocument/2006/relationships/hyperlink" Target="https://en.wikipedia.org/wiki/UN_member_states" TargetMode="External"/><Relationship Id="rId3" Type="http://schemas.openxmlformats.org/officeDocument/2006/relationships/hyperlink" Target="https://en.wikipedia.org/wiki/Continental_union" TargetMode="External"/><Relationship Id="rId7" Type="http://schemas.openxmlformats.org/officeDocument/2006/relationships/hyperlink" Target="https://en.wikipedia.org/wiki/Ethiopia" TargetMode="External"/><Relationship Id="rId12" Type="http://schemas.openxmlformats.org/officeDocument/2006/relationships/hyperlink" Target="https://en.wikipedia.org/wiki/African_Union_Commission" TargetMode="External"/><Relationship Id="rId2" Type="http://schemas.openxmlformats.org/officeDocument/2006/relationships/notesSlide" Target="../notesSlides/notesSlide23.xml"/><Relationship Id="rId16" Type="http://schemas.openxmlformats.org/officeDocument/2006/relationships/hyperlink" Target="https://en.wikipedia.org/wiki/Morocco" TargetMode="External"/><Relationship Id="rId1" Type="http://schemas.openxmlformats.org/officeDocument/2006/relationships/slideLayout" Target="../slideLayouts/slideLayout17.xml"/><Relationship Id="rId6" Type="http://schemas.openxmlformats.org/officeDocument/2006/relationships/hyperlink" Target="https://en.wikipedia.org/wiki/Addis_Ababa" TargetMode="External"/><Relationship Id="rId11" Type="http://schemas.openxmlformats.org/officeDocument/2006/relationships/hyperlink" Target="https://en.wikipedia.org/wiki/Assembly_of_the_African_Union" TargetMode="External"/><Relationship Id="rId5" Type="http://schemas.openxmlformats.org/officeDocument/2006/relationships/hyperlink" Target="https://en.wikipedia.org/wiki/Africa" TargetMode="External"/><Relationship Id="rId15" Type="http://schemas.openxmlformats.org/officeDocument/2006/relationships/hyperlink" Target="https://en.wikipedia.org/wiki/Sahrawi_Arab_Democratic_Republic" TargetMode="External"/><Relationship Id="rId10" Type="http://schemas.openxmlformats.org/officeDocument/2006/relationships/hyperlink" Target="https://en.wikipedia.org/wiki/Organisation_of_African_Unity" TargetMode="External"/><Relationship Id="rId4" Type="http://schemas.openxmlformats.org/officeDocument/2006/relationships/hyperlink" Target="https://en.wikipedia.org/wiki/Sovereign_state" TargetMode="External"/><Relationship Id="rId9" Type="http://schemas.openxmlformats.org/officeDocument/2006/relationships/hyperlink" Target="https://en.wikipedia.org/wiki/African_Union#cite_note-African_Union_2002-4" TargetMode="External"/><Relationship Id="rId14" Type="http://schemas.openxmlformats.org/officeDocument/2006/relationships/hyperlink" Target="https://en.wikipedia.org/wiki/International_recognition_of_the_Sahrawi_Arab_Democratic_Republic"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17.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B31AB1-193E-7647-B344-12B9E2B2DA85}"/>
              </a:ext>
            </a:extLst>
          </p:cNvPr>
          <p:cNvSpPr>
            <a:spLocks noGrp="1"/>
          </p:cNvSpPr>
          <p:nvPr>
            <p:ph type="title"/>
          </p:nvPr>
        </p:nvSpPr>
        <p:spPr>
          <a:xfrm>
            <a:off x="1067740" y="2209057"/>
            <a:ext cx="8631833" cy="1820818"/>
          </a:xfrm>
        </p:spPr>
        <p:txBody>
          <a:bodyPr/>
          <a:lstStyle/>
          <a:p>
            <a:pPr>
              <a:spcBef>
                <a:spcPts val="0"/>
              </a:spcBef>
            </a:pPr>
            <a:r>
              <a:rPr lang="en-GB" dirty="0"/>
              <a:t>Building a Data Viz</a:t>
            </a:r>
            <a:br>
              <a:rPr lang="en-GB" b="0" dirty="0">
                <a:solidFill>
                  <a:srgbClr val="CF1C21"/>
                </a:solidFill>
              </a:rPr>
            </a:br>
            <a:r>
              <a:rPr lang="en-GB" sz="1400" b="0" dirty="0">
                <a:solidFill>
                  <a:schemeClr val="tx1"/>
                </a:solidFill>
              </a:rPr>
              <a:t>Guido </a:t>
            </a:r>
            <a:r>
              <a:rPr lang="en-GB" sz="1400" b="0" dirty="0" err="1">
                <a:solidFill>
                  <a:schemeClr val="tx1"/>
                </a:solidFill>
              </a:rPr>
              <a:t>Pizzini</a:t>
            </a:r>
            <a:br>
              <a:rPr lang="en-GB" sz="1400" b="0" dirty="0">
                <a:solidFill>
                  <a:schemeClr val="tx1"/>
                </a:solidFill>
              </a:rPr>
            </a:br>
            <a:r>
              <a:rPr lang="en-GB" sz="1400" b="0" u="sng" dirty="0">
                <a:solidFill>
                  <a:schemeClr val="tx1"/>
                </a:solidFill>
                <a:hlinkClick r:id="rId2"/>
              </a:rPr>
              <a:t>@guipizzini</a:t>
            </a:r>
            <a:br>
              <a:rPr lang="en-GB" sz="1400" b="0" dirty="0">
                <a:solidFill>
                  <a:schemeClr val="tx1"/>
                </a:solidFill>
              </a:rPr>
            </a:br>
            <a:r>
              <a:rPr lang="en-GB" sz="1400" b="0" dirty="0">
                <a:solidFill>
                  <a:schemeClr val="tx1"/>
                </a:solidFill>
              </a:rPr>
              <a:t>Senior Information Management and Data Analyst</a:t>
            </a:r>
            <a:br>
              <a:rPr lang="en-GB" sz="1400" b="0" dirty="0">
                <a:solidFill>
                  <a:schemeClr val="tx1"/>
                </a:solidFill>
              </a:rPr>
            </a:br>
            <a:r>
              <a:rPr lang="en-GB" sz="1400" b="0" dirty="0">
                <a:solidFill>
                  <a:schemeClr val="tx1"/>
                </a:solidFill>
              </a:rPr>
              <a:t>IFRC, Geneva</a:t>
            </a:r>
            <a:br>
              <a:rPr lang="en-GB" b="0" dirty="0">
                <a:solidFill>
                  <a:schemeClr val="tx1"/>
                </a:solidFill>
              </a:rPr>
            </a:br>
            <a:endParaRPr lang="en-US" dirty="0"/>
          </a:p>
        </p:txBody>
      </p:sp>
    </p:spTree>
    <p:extLst>
      <p:ext uri="{BB962C8B-B14F-4D97-AF65-F5344CB8AC3E}">
        <p14:creationId xmlns:p14="http://schemas.microsoft.com/office/powerpoint/2010/main" val="3898491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7" name="Shape 107"/>
          <p:cNvSpPr txBox="1">
            <a:spLocks noGrp="1"/>
          </p:cNvSpPr>
          <p:nvPr>
            <p:ph type="title"/>
          </p:nvPr>
        </p:nvSpPr>
        <p:spPr>
          <a:xfrm>
            <a:off x="301214" y="527009"/>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Simplification</a:t>
            </a:r>
            <a:endParaRPr sz="3507" dirty="0"/>
          </a:p>
        </p:txBody>
      </p:sp>
      <p:pic>
        <p:nvPicPr>
          <p:cNvPr id="4" name="Shape 112" descr="Screen Shot 2017-02-10 at 09.35.21.png">
            <a:extLst>
              <a:ext uri="{FF2B5EF4-FFF2-40B4-BE49-F238E27FC236}">
                <a16:creationId xmlns:a16="http://schemas.microsoft.com/office/drawing/2014/main" id="{53E6200A-7A87-DE4C-A7E3-932BD707D389}"/>
              </a:ext>
            </a:extLst>
          </p:cNvPr>
          <p:cNvPicPr preferRelativeResize="0"/>
          <p:nvPr/>
        </p:nvPicPr>
        <p:blipFill>
          <a:blip r:embed="rId3">
            <a:alphaModFix/>
          </a:blip>
          <a:stretch>
            <a:fillRect/>
          </a:stretch>
        </p:blipFill>
        <p:spPr>
          <a:xfrm>
            <a:off x="3607811" y="2011540"/>
            <a:ext cx="6008120" cy="4658571"/>
          </a:xfrm>
          <a:prstGeom prst="rect">
            <a:avLst/>
          </a:prstGeom>
          <a:noFill/>
          <a:ln>
            <a:noFill/>
          </a:ln>
        </p:spPr>
      </p:pic>
    </p:spTree>
    <p:extLst>
      <p:ext uri="{BB962C8B-B14F-4D97-AF65-F5344CB8AC3E}">
        <p14:creationId xmlns:p14="http://schemas.microsoft.com/office/powerpoint/2010/main" val="1628196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279698" y="807756"/>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Visual </a:t>
            </a:r>
            <a:br>
              <a:rPr lang="en" dirty="0"/>
            </a:br>
            <a:r>
              <a:rPr lang="en" dirty="0"/>
              <a:t>hierarchy</a:t>
            </a:r>
            <a:endParaRPr sz="3507" dirty="0"/>
          </a:p>
        </p:txBody>
      </p:sp>
      <p:pic>
        <p:nvPicPr>
          <p:cNvPr id="119" name="Shape 119" descr="Screen Shot 2017-02-10 at 09.38.23.png"/>
          <p:cNvPicPr preferRelativeResize="0"/>
          <p:nvPr/>
        </p:nvPicPr>
        <p:blipFill>
          <a:blip r:embed="rId3">
            <a:alphaModFix/>
          </a:blip>
          <a:stretch>
            <a:fillRect/>
          </a:stretch>
        </p:blipFill>
        <p:spPr>
          <a:xfrm>
            <a:off x="4228392" y="3492017"/>
            <a:ext cx="4208493" cy="2278524"/>
          </a:xfrm>
          <a:prstGeom prst="rect">
            <a:avLst/>
          </a:prstGeom>
          <a:noFill/>
          <a:ln>
            <a:noFill/>
          </a:ln>
        </p:spPr>
      </p:pic>
    </p:spTree>
    <p:extLst>
      <p:ext uri="{BB962C8B-B14F-4D97-AF65-F5344CB8AC3E}">
        <p14:creationId xmlns:p14="http://schemas.microsoft.com/office/powerpoint/2010/main" val="2207941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173118" y="375293"/>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Visual </a:t>
            </a:r>
            <a:br>
              <a:rPr lang="en" dirty="0"/>
            </a:br>
            <a:r>
              <a:rPr lang="en" dirty="0"/>
              <a:t>hierarchy</a:t>
            </a:r>
            <a:endParaRPr sz="3507" dirty="0"/>
          </a:p>
        </p:txBody>
      </p:sp>
      <p:pic>
        <p:nvPicPr>
          <p:cNvPr id="125" name="Shape 125" descr="Screen Shot 2017-02-10 at 09.38.41.png"/>
          <p:cNvPicPr preferRelativeResize="0"/>
          <p:nvPr/>
        </p:nvPicPr>
        <p:blipFill>
          <a:blip r:embed="rId3">
            <a:alphaModFix/>
          </a:blip>
          <a:stretch>
            <a:fillRect/>
          </a:stretch>
        </p:blipFill>
        <p:spPr>
          <a:xfrm>
            <a:off x="5196358" y="838328"/>
            <a:ext cx="4148394" cy="1110185"/>
          </a:xfrm>
          <a:prstGeom prst="rect">
            <a:avLst/>
          </a:prstGeom>
          <a:noFill/>
          <a:ln>
            <a:noFill/>
          </a:ln>
        </p:spPr>
      </p:pic>
      <p:pic>
        <p:nvPicPr>
          <p:cNvPr id="126" name="Shape 126" descr="Screen Shot 2017-02-10 at 09.38.51.png"/>
          <p:cNvPicPr preferRelativeResize="0"/>
          <p:nvPr/>
        </p:nvPicPr>
        <p:blipFill>
          <a:blip r:embed="rId4">
            <a:alphaModFix/>
          </a:blip>
          <a:stretch>
            <a:fillRect/>
          </a:stretch>
        </p:blipFill>
        <p:spPr>
          <a:xfrm>
            <a:off x="474332" y="2554732"/>
            <a:ext cx="4521599" cy="1326553"/>
          </a:xfrm>
          <a:prstGeom prst="rect">
            <a:avLst/>
          </a:prstGeom>
          <a:noFill/>
          <a:ln>
            <a:noFill/>
          </a:ln>
        </p:spPr>
      </p:pic>
      <p:pic>
        <p:nvPicPr>
          <p:cNvPr id="127" name="Shape 127" descr="Screen Shot 2017-02-10 at 09.39.00.png"/>
          <p:cNvPicPr preferRelativeResize="0"/>
          <p:nvPr/>
        </p:nvPicPr>
        <p:blipFill>
          <a:blip r:embed="rId5">
            <a:alphaModFix/>
          </a:blip>
          <a:stretch>
            <a:fillRect/>
          </a:stretch>
        </p:blipFill>
        <p:spPr>
          <a:xfrm>
            <a:off x="5957425" y="2542234"/>
            <a:ext cx="4382469" cy="1471938"/>
          </a:xfrm>
          <a:prstGeom prst="rect">
            <a:avLst/>
          </a:prstGeom>
          <a:noFill/>
          <a:ln>
            <a:noFill/>
          </a:ln>
        </p:spPr>
      </p:pic>
      <p:pic>
        <p:nvPicPr>
          <p:cNvPr id="128" name="Shape 128" descr="Screen Shot 2017-02-10 at 09.41.50.png"/>
          <p:cNvPicPr preferRelativeResize="0"/>
          <p:nvPr/>
        </p:nvPicPr>
        <p:blipFill>
          <a:blip r:embed="rId6">
            <a:alphaModFix/>
          </a:blip>
          <a:stretch>
            <a:fillRect/>
          </a:stretch>
        </p:blipFill>
        <p:spPr>
          <a:xfrm>
            <a:off x="3634092" y="4197576"/>
            <a:ext cx="1562266" cy="2240827"/>
          </a:xfrm>
          <a:prstGeom prst="rect">
            <a:avLst/>
          </a:prstGeom>
          <a:noFill/>
          <a:ln>
            <a:noFill/>
          </a:ln>
        </p:spPr>
      </p:pic>
    </p:spTree>
    <p:extLst>
      <p:ext uri="{BB962C8B-B14F-4D97-AF65-F5344CB8AC3E}">
        <p14:creationId xmlns:p14="http://schemas.microsoft.com/office/powerpoint/2010/main" val="2193472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Shape 133" descr="Screen Shot 2017-02-10 at 09.44.37.png"/>
          <p:cNvPicPr preferRelativeResize="0"/>
          <p:nvPr/>
        </p:nvPicPr>
        <p:blipFill>
          <a:blip r:embed="rId3">
            <a:alphaModFix/>
          </a:blip>
          <a:stretch>
            <a:fillRect/>
          </a:stretch>
        </p:blipFill>
        <p:spPr>
          <a:xfrm>
            <a:off x="3504945" y="3008894"/>
            <a:ext cx="6659941" cy="2577789"/>
          </a:xfrm>
          <a:prstGeom prst="rect">
            <a:avLst/>
          </a:prstGeom>
          <a:noFill/>
          <a:ln>
            <a:noFill/>
          </a:ln>
        </p:spPr>
      </p:pic>
      <p:sp>
        <p:nvSpPr>
          <p:cNvPr id="134" name="Shape 134"/>
          <p:cNvSpPr txBox="1">
            <a:spLocks noGrp="1"/>
          </p:cNvSpPr>
          <p:nvPr>
            <p:ph type="title"/>
          </p:nvPr>
        </p:nvSpPr>
        <p:spPr>
          <a:xfrm>
            <a:off x="225911" y="1376862"/>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Layout</a:t>
            </a:r>
            <a:endParaRPr sz="3507" dirty="0"/>
          </a:p>
        </p:txBody>
      </p:sp>
    </p:spTree>
    <p:extLst>
      <p:ext uri="{BB962C8B-B14F-4D97-AF65-F5344CB8AC3E}">
        <p14:creationId xmlns:p14="http://schemas.microsoft.com/office/powerpoint/2010/main" val="21468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182880" y="1366105"/>
            <a:ext cx="10353741"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What is the easiest “document” to read and why?</a:t>
            </a:r>
            <a:endParaRPr sz="3507" dirty="0"/>
          </a:p>
        </p:txBody>
      </p:sp>
    </p:spTree>
    <p:extLst>
      <p:ext uri="{BB962C8B-B14F-4D97-AF65-F5344CB8AC3E}">
        <p14:creationId xmlns:p14="http://schemas.microsoft.com/office/powerpoint/2010/main" val="4135503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Shape 144" descr="Screen Shot 2017-02-10 at 09.53.49.png"/>
          <p:cNvPicPr preferRelativeResize="0"/>
          <p:nvPr/>
        </p:nvPicPr>
        <p:blipFill>
          <a:blip r:embed="rId3">
            <a:alphaModFix/>
          </a:blip>
          <a:stretch>
            <a:fillRect/>
          </a:stretch>
        </p:blipFill>
        <p:spPr>
          <a:xfrm>
            <a:off x="2774612" y="1082687"/>
            <a:ext cx="3580968" cy="4779642"/>
          </a:xfrm>
          <a:prstGeom prst="rect">
            <a:avLst/>
          </a:prstGeom>
          <a:noFill/>
          <a:ln>
            <a:noFill/>
          </a:ln>
        </p:spPr>
      </p:pic>
      <p:pic>
        <p:nvPicPr>
          <p:cNvPr id="145" name="Shape 145" descr="Screen Shot 2017-02-10 at 09.54.00.png"/>
          <p:cNvPicPr preferRelativeResize="0"/>
          <p:nvPr/>
        </p:nvPicPr>
        <p:blipFill>
          <a:blip r:embed="rId4">
            <a:alphaModFix/>
          </a:blip>
          <a:stretch>
            <a:fillRect/>
          </a:stretch>
        </p:blipFill>
        <p:spPr>
          <a:xfrm>
            <a:off x="6587640" y="938822"/>
            <a:ext cx="3132160" cy="4889229"/>
          </a:xfrm>
          <a:prstGeom prst="rect">
            <a:avLst/>
          </a:prstGeom>
          <a:noFill/>
          <a:ln>
            <a:noFill/>
          </a:ln>
        </p:spPr>
      </p:pic>
    </p:spTree>
    <p:extLst>
      <p:ext uri="{BB962C8B-B14F-4D97-AF65-F5344CB8AC3E}">
        <p14:creationId xmlns:p14="http://schemas.microsoft.com/office/powerpoint/2010/main" val="1163839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Shape 150" descr="Screen Shot 2017-02-10 at 09.46.17.png"/>
          <p:cNvPicPr preferRelativeResize="0"/>
          <p:nvPr/>
        </p:nvPicPr>
        <p:blipFill>
          <a:blip r:embed="rId3">
            <a:alphaModFix/>
          </a:blip>
          <a:stretch>
            <a:fillRect/>
          </a:stretch>
        </p:blipFill>
        <p:spPr>
          <a:xfrm>
            <a:off x="3547976" y="2435353"/>
            <a:ext cx="6659940" cy="2692140"/>
          </a:xfrm>
          <a:prstGeom prst="rect">
            <a:avLst/>
          </a:prstGeom>
          <a:noFill/>
          <a:ln>
            <a:noFill/>
          </a:ln>
        </p:spPr>
      </p:pic>
      <p:sp>
        <p:nvSpPr>
          <p:cNvPr id="151" name="Shape 151"/>
          <p:cNvSpPr txBox="1">
            <a:spLocks noGrp="1"/>
          </p:cNvSpPr>
          <p:nvPr>
            <p:ph type="title"/>
          </p:nvPr>
        </p:nvSpPr>
        <p:spPr>
          <a:xfrm>
            <a:off x="118334" y="2947479"/>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The grid</a:t>
            </a:r>
            <a:endParaRPr sz="3507" dirty="0"/>
          </a:p>
        </p:txBody>
      </p:sp>
    </p:spTree>
    <p:extLst>
      <p:ext uri="{BB962C8B-B14F-4D97-AF65-F5344CB8AC3E}">
        <p14:creationId xmlns:p14="http://schemas.microsoft.com/office/powerpoint/2010/main" val="362555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Shape 156" descr="Screen Shot 2017-02-10 at 09.47.18.png"/>
          <p:cNvPicPr preferRelativeResize="0"/>
          <p:nvPr/>
        </p:nvPicPr>
        <p:blipFill>
          <a:blip r:embed="rId3">
            <a:alphaModFix/>
          </a:blip>
          <a:stretch>
            <a:fillRect/>
          </a:stretch>
        </p:blipFill>
        <p:spPr>
          <a:xfrm>
            <a:off x="3547976" y="2261500"/>
            <a:ext cx="6659940" cy="3039842"/>
          </a:xfrm>
          <a:prstGeom prst="rect">
            <a:avLst/>
          </a:prstGeom>
          <a:noFill/>
          <a:ln>
            <a:noFill/>
          </a:ln>
        </p:spPr>
      </p:pic>
      <p:sp>
        <p:nvSpPr>
          <p:cNvPr id="157" name="Shape 157"/>
          <p:cNvSpPr txBox="1">
            <a:spLocks noGrp="1"/>
          </p:cNvSpPr>
          <p:nvPr>
            <p:ph type="title"/>
          </p:nvPr>
        </p:nvSpPr>
        <p:spPr>
          <a:xfrm>
            <a:off x="0" y="2839903"/>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Alignment</a:t>
            </a:r>
            <a:endParaRPr sz="3507" dirty="0"/>
          </a:p>
        </p:txBody>
      </p:sp>
    </p:spTree>
    <p:extLst>
      <p:ext uri="{BB962C8B-B14F-4D97-AF65-F5344CB8AC3E}">
        <p14:creationId xmlns:p14="http://schemas.microsoft.com/office/powerpoint/2010/main" val="2953159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Shape 162" descr="Screen Shot 2017-02-10 at 09.48.53.png"/>
          <p:cNvPicPr preferRelativeResize="0"/>
          <p:nvPr/>
        </p:nvPicPr>
        <p:blipFill>
          <a:blip r:embed="rId3">
            <a:alphaModFix/>
          </a:blip>
          <a:stretch>
            <a:fillRect/>
          </a:stretch>
        </p:blipFill>
        <p:spPr>
          <a:xfrm>
            <a:off x="3547976" y="2319605"/>
            <a:ext cx="6659940" cy="2923635"/>
          </a:xfrm>
          <a:prstGeom prst="rect">
            <a:avLst/>
          </a:prstGeom>
          <a:noFill/>
          <a:ln>
            <a:noFill/>
          </a:ln>
        </p:spPr>
      </p:pic>
      <p:sp>
        <p:nvSpPr>
          <p:cNvPr id="163" name="Shape 163"/>
          <p:cNvSpPr txBox="1">
            <a:spLocks noGrp="1"/>
          </p:cNvSpPr>
          <p:nvPr>
            <p:ph type="title"/>
          </p:nvPr>
        </p:nvSpPr>
        <p:spPr>
          <a:xfrm>
            <a:off x="0" y="2818387"/>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Proximity</a:t>
            </a:r>
            <a:endParaRPr sz="3507" dirty="0"/>
          </a:p>
        </p:txBody>
      </p:sp>
    </p:spTree>
    <p:extLst>
      <p:ext uri="{BB962C8B-B14F-4D97-AF65-F5344CB8AC3E}">
        <p14:creationId xmlns:p14="http://schemas.microsoft.com/office/powerpoint/2010/main" val="507409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Shape 168" descr="Screen Shot 2017-02-10 at 09.49.35.png"/>
          <p:cNvPicPr preferRelativeResize="0"/>
          <p:nvPr/>
        </p:nvPicPr>
        <p:blipFill>
          <a:blip r:embed="rId3">
            <a:alphaModFix/>
          </a:blip>
          <a:stretch>
            <a:fillRect/>
          </a:stretch>
        </p:blipFill>
        <p:spPr>
          <a:xfrm>
            <a:off x="3547976" y="2182451"/>
            <a:ext cx="6659940" cy="3197945"/>
          </a:xfrm>
          <a:prstGeom prst="rect">
            <a:avLst/>
          </a:prstGeom>
          <a:noFill/>
          <a:ln>
            <a:noFill/>
          </a:ln>
        </p:spPr>
      </p:pic>
      <p:sp>
        <p:nvSpPr>
          <p:cNvPr id="169" name="Shape 169"/>
          <p:cNvSpPr txBox="1">
            <a:spLocks noGrp="1"/>
          </p:cNvSpPr>
          <p:nvPr>
            <p:ph type="title"/>
          </p:nvPr>
        </p:nvSpPr>
        <p:spPr>
          <a:xfrm>
            <a:off x="0" y="2850660"/>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Enclosure</a:t>
            </a:r>
            <a:endParaRPr sz="3507" dirty="0"/>
          </a:p>
        </p:txBody>
      </p:sp>
    </p:spTree>
    <p:extLst>
      <p:ext uri="{BB962C8B-B14F-4D97-AF65-F5344CB8AC3E}">
        <p14:creationId xmlns:p14="http://schemas.microsoft.com/office/powerpoint/2010/main" val="3618686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pic>
        <p:nvPicPr>
          <p:cNvPr id="56" name="Shape 56" descr="Screen Shot 2017-02-10 at 09.28.21.png"/>
          <p:cNvPicPr preferRelativeResize="0"/>
          <p:nvPr/>
        </p:nvPicPr>
        <p:blipFill>
          <a:blip r:embed="rId3">
            <a:alphaModFix/>
          </a:blip>
          <a:stretch>
            <a:fillRect/>
          </a:stretch>
        </p:blipFill>
        <p:spPr>
          <a:xfrm>
            <a:off x="1048635" y="695206"/>
            <a:ext cx="8783898" cy="5656071"/>
          </a:xfrm>
          <a:prstGeom prst="rect">
            <a:avLst/>
          </a:prstGeom>
          <a:noFill/>
          <a:ln>
            <a:noFill/>
          </a:ln>
        </p:spPr>
      </p:pic>
    </p:spTree>
    <p:extLst>
      <p:ext uri="{BB962C8B-B14F-4D97-AF65-F5344CB8AC3E}">
        <p14:creationId xmlns:p14="http://schemas.microsoft.com/office/powerpoint/2010/main" val="4117212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descr="Screen Shot 2017-02-10 at 09.50.13.png"/>
          <p:cNvPicPr preferRelativeResize="0"/>
          <p:nvPr/>
        </p:nvPicPr>
        <p:blipFill>
          <a:blip r:embed="rId3">
            <a:alphaModFix/>
          </a:blip>
          <a:stretch>
            <a:fillRect/>
          </a:stretch>
        </p:blipFill>
        <p:spPr>
          <a:xfrm>
            <a:off x="3601765" y="1972815"/>
            <a:ext cx="6659940" cy="3617220"/>
          </a:xfrm>
          <a:prstGeom prst="rect">
            <a:avLst/>
          </a:prstGeom>
          <a:noFill/>
          <a:ln>
            <a:noFill/>
          </a:ln>
        </p:spPr>
      </p:pic>
      <p:sp>
        <p:nvSpPr>
          <p:cNvPr id="175" name="Shape 175"/>
          <p:cNvSpPr txBox="1">
            <a:spLocks noGrp="1"/>
          </p:cNvSpPr>
          <p:nvPr>
            <p:ph type="title"/>
          </p:nvPr>
        </p:nvSpPr>
        <p:spPr>
          <a:xfrm>
            <a:off x="0" y="3194905"/>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Connection</a:t>
            </a:r>
            <a:endParaRPr sz="3507" dirty="0"/>
          </a:p>
        </p:txBody>
      </p:sp>
    </p:spTree>
    <p:extLst>
      <p:ext uri="{BB962C8B-B14F-4D97-AF65-F5344CB8AC3E}">
        <p14:creationId xmlns:p14="http://schemas.microsoft.com/office/powerpoint/2010/main" val="14173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Shape 180" descr="Screen Shot 2017-02-10 at 09.50.56.png"/>
          <p:cNvPicPr preferRelativeResize="0"/>
          <p:nvPr/>
        </p:nvPicPr>
        <p:blipFill>
          <a:blip r:embed="rId3">
            <a:alphaModFix/>
          </a:blip>
          <a:stretch>
            <a:fillRect/>
          </a:stretch>
        </p:blipFill>
        <p:spPr>
          <a:xfrm>
            <a:off x="4794282" y="1485293"/>
            <a:ext cx="5399024" cy="4592261"/>
          </a:xfrm>
          <a:prstGeom prst="rect">
            <a:avLst/>
          </a:prstGeom>
          <a:noFill/>
          <a:ln>
            <a:noFill/>
          </a:ln>
        </p:spPr>
      </p:pic>
      <p:sp>
        <p:nvSpPr>
          <p:cNvPr id="181" name="Shape 181"/>
          <p:cNvSpPr txBox="1">
            <a:spLocks noGrp="1"/>
          </p:cNvSpPr>
          <p:nvPr>
            <p:ph type="title"/>
          </p:nvPr>
        </p:nvSpPr>
        <p:spPr>
          <a:xfrm>
            <a:off x="104326" y="2866567"/>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Separation</a:t>
            </a:r>
            <a:endParaRPr sz="3507" dirty="0"/>
          </a:p>
        </p:txBody>
      </p:sp>
    </p:spTree>
    <p:extLst>
      <p:ext uri="{BB962C8B-B14F-4D97-AF65-F5344CB8AC3E}">
        <p14:creationId xmlns:p14="http://schemas.microsoft.com/office/powerpoint/2010/main" val="4269872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Shape 186" descr="Screen Shot 2017-02-10 at 09.52.02.png"/>
          <p:cNvPicPr preferRelativeResize="0"/>
          <p:nvPr/>
        </p:nvPicPr>
        <p:blipFill>
          <a:blip r:embed="rId3">
            <a:alphaModFix/>
          </a:blip>
          <a:stretch>
            <a:fillRect/>
          </a:stretch>
        </p:blipFill>
        <p:spPr>
          <a:xfrm>
            <a:off x="4794282" y="2466635"/>
            <a:ext cx="5399027" cy="2629578"/>
          </a:xfrm>
          <a:prstGeom prst="rect">
            <a:avLst/>
          </a:prstGeom>
          <a:noFill/>
          <a:ln>
            <a:noFill/>
          </a:ln>
        </p:spPr>
      </p:pic>
      <p:sp>
        <p:nvSpPr>
          <p:cNvPr id="187" name="Shape 187"/>
          <p:cNvSpPr txBox="1">
            <a:spLocks noGrp="1"/>
          </p:cNvSpPr>
          <p:nvPr>
            <p:ph type="title"/>
          </p:nvPr>
        </p:nvSpPr>
        <p:spPr>
          <a:xfrm>
            <a:off x="104327" y="3151875"/>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Space</a:t>
            </a:r>
            <a:endParaRPr sz="3507" dirty="0"/>
          </a:p>
        </p:txBody>
      </p:sp>
    </p:spTree>
    <p:extLst>
      <p:ext uri="{BB962C8B-B14F-4D97-AF65-F5344CB8AC3E}">
        <p14:creationId xmlns:p14="http://schemas.microsoft.com/office/powerpoint/2010/main" val="2108919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Shape 192" descr="Screen Shot 2017-02-10 at 09.52.42.png"/>
          <p:cNvPicPr preferRelativeResize="0"/>
          <p:nvPr/>
        </p:nvPicPr>
        <p:blipFill>
          <a:blip r:embed="rId3">
            <a:alphaModFix/>
          </a:blip>
          <a:stretch>
            <a:fillRect/>
          </a:stretch>
        </p:blipFill>
        <p:spPr>
          <a:xfrm>
            <a:off x="2898316" y="1870908"/>
            <a:ext cx="7322399" cy="856879"/>
          </a:xfrm>
          <a:prstGeom prst="rect">
            <a:avLst/>
          </a:prstGeom>
          <a:noFill/>
          <a:ln>
            <a:noFill/>
          </a:ln>
        </p:spPr>
      </p:pic>
      <p:sp>
        <p:nvSpPr>
          <p:cNvPr id="193" name="Shape 193"/>
          <p:cNvSpPr txBox="1">
            <a:spLocks noGrp="1"/>
          </p:cNvSpPr>
          <p:nvPr>
            <p:ph type="title"/>
          </p:nvPr>
        </p:nvSpPr>
        <p:spPr>
          <a:xfrm>
            <a:off x="107577" y="2968995"/>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Consistency</a:t>
            </a:r>
            <a:endParaRPr sz="3507" dirty="0"/>
          </a:p>
        </p:txBody>
      </p:sp>
    </p:spTree>
    <p:extLst>
      <p:ext uri="{BB962C8B-B14F-4D97-AF65-F5344CB8AC3E}">
        <p14:creationId xmlns:p14="http://schemas.microsoft.com/office/powerpoint/2010/main" val="3996870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627372" y="501601"/>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Exercise</a:t>
            </a:r>
            <a:endParaRPr sz="3507" dirty="0"/>
          </a:p>
        </p:txBody>
      </p:sp>
      <p:sp>
        <p:nvSpPr>
          <p:cNvPr id="199" name="Shape 199"/>
          <p:cNvSpPr txBox="1"/>
          <p:nvPr/>
        </p:nvSpPr>
        <p:spPr>
          <a:xfrm>
            <a:off x="454536" y="1567066"/>
            <a:ext cx="5731116" cy="895980"/>
          </a:xfrm>
          <a:prstGeom prst="rect">
            <a:avLst/>
          </a:prstGeom>
          <a:noFill/>
          <a:ln>
            <a:noFill/>
          </a:ln>
        </p:spPr>
        <p:txBody>
          <a:bodyPr spcFirstLastPara="1" wrap="square" lIns="106869" tIns="106869" rIns="106869" bIns="106869" anchor="t" anchorCtr="0">
            <a:noAutofit/>
          </a:bodyPr>
          <a:lstStyle/>
          <a:p>
            <a:r>
              <a:rPr lang="en" sz="1600" dirty="0">
                <a:latin typeface="Arial" panose="020B0604020202020204" pitchFamily="34" charset="0"/>
                <a:cs typeface="Arial" panose="020B0604020202020204" pitchFamily="34" charset="0"/>
              </a:rPr>
              <a:t>The African Union (AU) is a </a:t>
            </a:r>
            <a:r>
              <a:rPr lang="en" sz="1600" dirty="0">
                <a:uFill>
                  <a:noFill/>
                </a:uFill>
                <a:latin typeface="Arial" panose="020B0604020202020204" pitchFamily="34" charset="0"/>
                <a:cs typeface="Arial" panose="020B0604020202020204" pitchFamily="34" charset="0"/>
                <a:hlinkClick r:id="rId3"/>
              </a:rPr>
              <a:t>continental union</a:t>
            </a:r>
            <a:r>
              <a:rPr lang="en" sz="1600" dirty="0">
                <a:latin typeface="Arial" panose="020B0604020202020204" pitchFamily="34" charset="0"/>
                <a:cs typeface="Arial" panose="020B0604020202020204" pitchFamily="34" charset="0"/>
              </a:rPr>
              <a:t> consisting of all 55 </a:t>
            </a:r>
            <a:r>
              <a:rPr lang="en" sz="1600" dirty="0">
                <a:uFill>
                  <a:noFill/>
                </a:uFill>
                <a:latin typeface="Arial" panose="020B0604020202020204" pitchFamily="34" charset="0"/>
                <a:cs typeface="Arial" panose="020B0604020202020204" pitchFamily="34" charset="0"/>
                <a:hlinkClick r:id="rId4"/>
              </a:rPr>
              <a:t>countries</a:t>
            </a:r>
            <a:r>
              <a:rPr lang="en" sz="1600" dirty="0">
                <a:latin typeface="Arial" panose="020B0604020202020204" pitchFamily="34" charset="0"/>
                <a:cs typeface="Arial" panose="020B0604020202020204" pitchFamily="34" charset="0"/>
              </a:rPr>
              <a:t> on the </a:t>
            </a:r>
            <a:r>
              <a:rPr lang="en" sz="1600" dirty="0">
                <a:uFill>
                  <a:noFill/>
                </a:uFill>
                <a:latin typeface="Arial" panose="020B0604020202020204" pitchFamily="34" charset="0"/>
                <a:cs typeface="Arial" panose="020B0604020202020204" pitchFamily="34" charset="0"/>
                <a:hlinkClick r:id="rId5"/>
              </a:rPr>
              <a:t>African</a:t>
            </a:r>
            <a:r>
              <a:rPr lang="en" sz="1600" dirty="0">
                <a:latin typeface="Arial" panose="020B0604020202020204" pitchFamily="34" charset="0"/>
                <a:cs typeface="Arial" panose="020B0604020202020204" pitchFamily="34" charset="0"/>
              </a:rPr>
              <a:t> continent. It was established on 26 May 2001 in </a:t>
            </a:r>
            <a:r>
              <a:rPr lang="en" sz="1600" dirty="0">
                <a:uFill>
                  <a:noFill/>
                </a:uFill>
                <a:latin typeface="Arial" panose="020B0604020202020204" pitchFamily="34" charset="0"/>
                <a:cs typeface="Arial" panose="020B0604020202020204" pitchFamily="34" charset="0"/>
                <a:hlinkClick r:id="rId6"/>
              </a:rPr>
              <a:t>Addis Ababa</a:t>
            </a:r>
            <a:r>
              <a:rPr lang="en" sz="1600" dirty="0">
                <a:latin typeface="Arial" panose="020B0604020202020204" pitchFamily="34" charset="0"/>
                <a:cs typeface="Arial" panose="020B0604020202020204" pitchFamily="34" charset="0"/>
              </a:rPr>
              <a:t>, </a:t>
            </a:r>
            <a:r>
              <a:rPr lang="en" sz="1600" dirty="0">
                <a:uFill>
                  <a:noFill/>
                </a:uFill>
                <a:latin typeface="Arial" panose="020B0604020202020204" pitchFamily="34" charset="0"/>
                <a:cs typeface="Arial" panose="020B0604020202020204" pitchFamily="34" charset="0"/>
                <a:hlinkClick r:id="rId7"/>
              </a:rPr>
              <a:t>Ethiopia</a:t>
            </a:r>
            <a:r>
              <a:rPr lang="en" sz="1600" dirty="0">
                <a:latin typeface="Arial" panose="020B0604020202020204" pitchFamily="34" charset="0"/>
                <a:cs typeface="Arial" panose="020B0604020202020204" pitchFamily="34" charset="0"/>
              </a:rPr>
              <a:t>, and launched on 9 July 2002 in </a:t>
            </a:r>
            <a:r>
              <a:rPr lang="en" sz="1600" dirty="0">
                <a:uFill>
                  <a:noFill/>
                </a:uFill>
                <a:latin typeface="Arial" panose="020B0604020202020204" pitchFamily="34" charset="0"/>
                <a:cs typeface="Arial" panose="020B0604020202020204" pitchFamily="34" charset="0"/>
                <a:hlinkClick r:id="rId8"/>
              </a:rPr>
              <a:t>South Africa</a:t>
            </a:r>
            <a:r>
              <a:rPr lang="en" sz="1600" dirty="0">
                <a:latin typeface="Arial" panose="020B0604020202020204" pitchFamily="34" charset="0"/>
                <a:cs typeface="Arial" panose="020B0604020202020204" pitchFamily="34" charset="0"/>
              </a:rPr>
              <a:t>,</a:t>
            </a:r>
            <a:r>
              <a:rPr lang="en" sz="1600" baseline="30000" dirty="0">
                <a:uFill>
                  <a:noFill/>
                </a:uFill>
                <a:latin typeface="Arial" panose="020B0604020202020204" pitchFamily="34" charset="0"/>
                <a:cs typeface="Arial" panose="020B0604020202020204" pitchFamily="34" charset="0"/>
                <a:hlinkClick r:id="rId9"/>
              </a:rPr>
              <a:t>[4]</a:t>
            </a:r>
            <a:r>
              <a:rPr lang="en" sz="1600" dirty="0">
                <a:latin typeface="Arial" panose="020B0604020202020204" pitchFamily="34" charset="0"/>
                <a:cs typeface="Arial" panose="020B0604020202020204" pitchFamily="34" charset="0"/>
              </a:rPr>
              <a:t> with the aim of replacing the </a:t>
            </a:r>
            <a:r>
              <a:rPr lang="en" sz="1600" dirty="0">
                <a:uFill>
                  <a:noFill/>
                </a:uFill>
                <a:latin typeface="Arial" panose="020B0604020202020204" pitchFamily="34" charset="0"/>
                <a:cs typeface="Arial" panose="020B0604020202020204" pitchFamily="34" charset="0"/>
                <a:hlinkClick r:id="rId10"/>
              </a:rPr>
              <a:t>Organisation of African Unity</a:t>
            </a:r>
            <a:r>
              <a:rPr lang="en" sz="1600" dirty="0">
                <a:latin typeface="Arial" panose="020B0604020202020204" pitchFamily="34" charset="0"/>
                <a:cs typeface="Arial" panose="020B0604020202020204" pitchFamily="34" charset="0"/>
              </a:rPr>
              <a:t> (OAU). The most important decisions of the AU are made by the </a:t>
            </a:r>
            <a:r>
              <a:rPr lang="en" sz="1600" dirty="0">
                <a:uFill>
                  <a:noFill/>
                </a:uFill>
                <a:latin typeface="Arial" panose="020B0604020202020204" pitchFamily="34" charset="0"/>
                <a:cs typeface="Arial" panose="020B0604020202020204" pitchFamily="34" charset="0"/>
                <a:hlinkClick r:id="rId11"/>
              </a:rPr>
              <a:t>Assembly of the African Union</a:t>
            </a:r>
            <a:r>
              <a:rPr lang="en" sz="1600" dirty="0">
                <a:latin typeface="Arial" panose="020B0604020202020204" pitchFamily="34" charset="0"/>
                <a:cs typeface="Arial" panose="020B0604020202020204" pitchFamily="34" charset="0"/>
              </a:rPr>
              <a:t>, a semi-annual meeting of the heads of state and government of its member states. The AU's secretariat, the </a:t>
            </a:r>
            <a:r>
              <a:rPr lang="en" sz="1600" dirty="0">
                <a:uFill>
                  <a:noFill/>
                </a:uFill>
                <a:latin typeface="Arial" panose="020B0604020202020204" pitchFamily="34" charset="0"/>
                <a:cs typeface="Arial" panose="020B0604020202020204" pitchFamily="34" charset="0"/>
                <a:hlinkClick r:id="rId12"/>
              </a:rPr>
              <a:t>African Union Commission</a:t>
            </a:r>
            <a:r>
              <a:rPr lang="en" sz="1600" dirty="0">
                <a:latin typeface="Arial" panose="020B0604020202020204" pitchFamily="34" charset="0"/>
                <a:cs typeface="Arial" panose="020B0604020202020204" pitchFamily="34" charset="0"/>
              </a:rPr>
              <a:t>, is based in Addis Ababa.</a:t>
            </a:r>
            <a:endParaRPr sz="1600" dirty="0">
              <a:latin typeface="Arial" panose="020B0604020202020204" pitchFamily="34" charset="0"/>
              <a:cs typeface="Arial" panose="020B0604020202020204" pitchFamily="34" charset="0"/>
            </a:endParaRPr>
          </a:p>
          <a:p>
            <a:endParaRPr sz="1600" dirty="0">
              <a:latin typeface="Arial" panose="020B0604020202020204" pitchFamily="34" charset="0"/>
              <a:cs typeface="Arial" panose="020B0604020202020204" pitchFamily="34" charset="0"/>
            </a:endParaRPr>
          </a:p>
          <a:p>
            <a:r>
              <a:rPr lang="en" sz="1600" dirty="0">
                <a:latin typeface="Arial" panose="020B0604020202020204" pitchFamily="34" charset="0"/>
                <a:cs typeface="Arial" panose="020B0604020202020204" pitchFamily="34" charset="0"/>
              </a:rPr>
              <a:t>All </a:t>
            </a:r>
            <a:r>
              <a:rPr lang="en" sz="1600" dirty="0">
                <a:uFill>
                  <a:noFill/>
                </a:uFill>
                <a:latin typeface="Arial" panose="020B0604020202020204" pitchFamily="34" charset="0"/>
                <a:cs typeface="Arial" panose="020B0604020202020204" pitchFamily="34" charset="0"/>
                <a:hlinkClick r:id="rId13"/>
              </a:rPr>
              <a:t>UN member states</a:t>
            </a:r>
            <a:r>
              <a:rPr lang="en" sz="1600" dirty="0">
                <a:latin typeface="Arial" panose="020B0604020202020204" pitchFamily="34" charset="0"/>
                <a:cs typeface="Arial" panose="020B0604020202020204" pitchFamily="34" charset="0"/>
              </a:rPr>
              <a:t> based in Africa and African waters are members of the AU, as is the </a:t>
            </a:r>
            <a:r>
              <a:rPr lang="en" sz="1600" dirty="0">
                <a:uFill>
                  <a:noFill/>
                </a:uFill>
                <a:latin typeface="Arial" panose="020B0604020202020204" pitchFamily="34" charset="0"/>
                <a:cs typeface="Arial" panose="020B0604020202020204" pitchFamily="34" charset="0"/>
                <a:hlinkClick r:id="rId14"/>
              </a:rPr>
              <a:t>disputed</a:t>
            </a:r>
            <a:r>
              <a:rPr lang="en" sz="1600" dirty="0">
                <a:latin typeface="Arial" panose="020B0604020202020204" pitchFamily="34" charset="0"/>
                <a:cs typeface="Arial" panose="020B0604020202020204" pitchFamily="34" charset="0"/>
              </a:rPr>
              <a:t> </a:t>
            </a:r>
            <a:r>
              <a:rPr lang="en" sz="1600" dirty="0">
                <a:uFill>
                  <a:noFill/>
                </a:uFill>
                <a:latin typeface="Arial" panose="020B0604020202020204" pitchFamily="34" charset="0"/>
                <a:cs typeface="Arial" panose="020B0604020202020204" pitchFamily="34" charset="0"/>
                <a:hlinkClick r:id="rId15"/>
              </a:rPr>
              <a:t>Sahrawi Arab Democratic Republic</a:t>
            </a:r>
            <a:r>
              <a:rPr lang="en" sz="1600" dirty="0">
                <a:latin typeface="Arial" panose="020B0604020202020204" pitchFamily="34" charset="0"/>
                <a:cs typeface="Arial" panose="020B0604020202020204" pitchFamily="34" charset="0"/>
              </a:rPr>
              <a:t> (SADR). </a:t>
            </a:r>
            <a:r>
              <a:rPr lang="en" sz="1600" dirty="0">
                <a:uFill>
                  <a:noFill/>
                </a:uFill>
                <a:latin typeface="Arial" panose="020B0604020202020204" pitchFamily="34" charset="0"/>
                <a:cs typeface="Arial" panose="020B0604020202020204" pitchFamily="34" charset="0"/>
                <a:hlinkClick r:id="rId16"/>
              </a:rPr>
              <a:t>Morocco</a:t>
            </a:r>
            <a:r>
              <a:rPr lang="en" sz="1600" dirty="0">
                <a:latin typeface="Arial" panose="020B0604020202020204" pitchFamily="34" charset="0"/>
                <a:cs typeface="Arial" panose="020B0604020202020204" pitchFamily="34" charset="0"/>
              </a:rPr>
              <a:t>, which claims sovereignty over the SADR's territory, withdrew from the </a:t>
            </a:r>
            <a:r>
              <a:rPr lang="en" sz="1600" dirty="0" err="1">
                <a:latin typeface="Arial" panose="020B0604020202020204" pitchFamily="34" charset="0"/>
                <a:cs typeface="Arial" panose="020B0604020202020204" pitchFamily="34" charset="0"/>
              </a:rPr>
              <a:t>Organisation</a:t>
            </a:r>
            <a:r>
              <a:rPr lang="en" sz="1600" dirty="0">
                <a:latin typeface="Arial" panose="020B0604020202020204" pitchFamily="34" charset="0"/>
                <a:cs typeface="Arial" panose="020B0604020202020204" pitchFamily="34" charset="0"/>
              </a:rPr>
              <a:t> of African Unity, the AU's predecessor, in 1984 due to the admission of the SADR as a member. However, on 30 January 2017 the AU admitted Morocco as a member state.</a:t>
            </a:r>
            <a:endParaRPr sz="1600" dirty="0">
              <a:latin typeface="Arial" panose="020B0604020202020204" pitchFamily="34" charset="0"/>
              <a:cs typeface="Arial" panose="020B0604020202020204" pitchFamily="34" charset="0"/>
            </a:endParaRPr>
          </a:p>
        </p:txBody>
      </p:sp>
      <p:sp>
        <p:nvSpPr>
          <p:cNvPr id="200" name="Shape 200"/>
          <p:cNvSpPr txBox="1"/>
          <p:nvPr/>
        </p:nvSpPr>
        <p:spPr>
          <a:xfrm>
            <a:off x="6340085" y="1567066"/>
            <a:ext cx="4199358" cy="895980"/>
          </a:xfrm>
          <a:prstGeom prst="rect">
            <a:avLst/>
          </a:prstGeom>
          <a:noFill/>
          <a:ln>
            <a:noFill/>
          </a:ln>
        </p:spPr>
        <p:txBody>
          <a:bodyPr spcFirstLastPara="1" wrap="square" lIns="106869" tIns="106869" rIns="106869" bIns="106869" anchor="t" anchorCtr="0">
            <a:noAutofit/>
          </a:bodyPr>
          <a:lstStyle/>
          <a:p>
            <a:r>
              <a:rPr lang="en" sz="2000" b="1" dirty="0">
                <a:latin typeface="Arial" panose="020B0604020202020204" pitchFamily="34" charset="0"/>
                <a:cs typeface="Arial" panose="020B0604020202020204" pitchFamily="34" charset="0"/>
              </a:rPr>
              <a:t>Top 10 Populated countries in Africa</a:t>
            </a:r>
            <a:endParaRPr sz="2000" b="1"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pPr marL="534421" indent="-371126">
              <a:buSzPts val="1400"/>
              <a:buAutoNum type="arabicPeriod"/>
            </a:pPr>
            <a:r>
              <a:rPr lang="en" sz="2000" dirty="0">
                <a:latin typeface="Arial" panose="020B0604020202020204" pitchFamily="34" charset="0"/>
                <a:cs typeface="Arial" panose="020B0604020202020204" pitchFamily="34" charset="0"/>
              </a:rPr>
              <a:t>Nigeria: 182.2M</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pPr marL="534421" indent="-371126">
              <a:buSzPts val="1400"/>
              <a:buAutoNum type="arabicPeriod"/>
            </a:pPr>
            <a:r>
              <a:rPr lang="en" sz="2000" dirty="0">
                <a:latin typeface="Arial" panose="020B0604020202020204" pitchFamily="34" charset="0"/>
                <a:cs typeface="Arial" panose="020B0604020202020204" pitchFamily="34" charset="0"/>
              </a:rPr>
              <a:t>Ethiopia 99.39M</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pPr marL="534421" indent="-371126">
              <a:buSzPts val="1400"/>
              <a:buAutoNum type="arabicPeriod"/>
            </a:pPr>
            <a:r>
              <a:rPr lang="en" sz="2000" dirty="0">
                <a:latin typeface="Arial" panose="020B0604020202020204" pitchFamily="34" charset="0"/>
                <a:cs typeface="Arial" panose="020B0604020202020204" pitchFamily="34" charset="0"/>
              </a:rPr>
              <a:t>D.R. Congo 77.27M</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pPr marL="534421" indent="-371126">
              <a:buSzPts val="1400"/>
              <a:buAutoNum type="arabicPeriod"/>
            </a:pPr>
            <a:r>
              <a:rPr lang="en" sz="2000" dirty="0">
                <a:latin typeface="Arial" panose="020B0604020202020204" pitchFamily="34" charset="0"/>
                <a:cs typeface="Arial" panose="020B0604020202020204" pitchFamily="34" charset="0"/>
              </a:rPr>
              <a:t>Algeria 39.67M</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pPr marL="534421" indent="-371126">
              <a:buSzPts val="1400"/>
              <a:buAutoNum type="arabicPeriod"/>
            </a:pPr>
            <a:r>
              <a:rPr lang="en" sz="2000" dirty="0">
                <a:latin typeface="Arial" panose="020B0604020202020204" pitchFamily="34" charset="0"/>
                <a:cs typeface="Arial" panose="020B0604020202020204" pitchFamily="34" charset="0"/>
              </a:rPr>
              <a:t>Uganda 39.03M</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a:p>
            <a:r>
              <a:rPr lang="en" sz="2000" b="1" dirty="0">
                <a:latin typeface="Arial" panose="020B0604020202020204" pitchFamily="34" charset="0"/>
                <a:cs typeface="Arial" panose="020B0604020202020204" pitchFamily="34" charset="0"/>
              </a:rPr>
              <a:t>Please find the other missing countries and other data that you might find interesting...</a:t>
            </a:r>
            <a:endParaRPr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0549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3000316" y="2366566"/>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Examples</a:t>
            </a:r>
            <a:endParaRPr sz="3507" dirty="0"/>
          </a:p>
        </p:txBody>
      </p:sp>
    </p:spTree>
    <p:extLst>
      <p:ext uri="{BB962C8B-B14F-4D97-AF65-F5344CB8AC3E}">
        <p14:creationId xmlns:p14="http://schemas.microsoft.com/office/powerpoint/2010/main" val="2622455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Shape 210" descr="Screen Shot 2017-02-10 at 09.56.39.png"/>
          <p:cNvPicPr preferRelativeResize="0"/>
          <p:nvPr/>
        </p:nvPicPr>
        <p:blipFill>
          <a:blip r:embed="rId3">
            <a:alphaModFix/>
          </a:blip>
          <a:stretch>
            <a:fillRect/>
          </a:stretch>
        </p:blipFill>
        <p:spPr>
          <a:xfrm>
            <a:off x="356201" y="2355353"/>
            <a:ext cx="4642702" cy="2852146"/>
          </a:xfrm>
          <a:prstGeom prst="rect">
            <a:avLst/>
          </a:prstGeom>
          <a:noFill/>
          <a:ln>
            <a:noFill/>
          </a:ln>
        </p:spPr>
      </p:pic>
      <p:pic>
        <p:nvPicPr>
          <p:cNvPr id="211" name="Shape 211" descr="Screen Shot 2017-02-10 at 09.56.46.png"/>
          <p:cNvPicPr preferRelativeResize="0"/>
          <p:nvPr/>
        </p:nvPicPr>
        <p:blipFill>
          <a:blip r:embed="rId4">
            <a:alphaModFix/>
          </a:blip>
          <a:stretch>
            <a:fillRect/>
          </a:stretch>
        </p:blipFill>
        <p:spPr>
          <a:xfrm>
            <a:off x="5492042" y="1638175"/>
            <a:ext cx="4908019" cy="4163356"/>
          </a:xfrm>
          <a:prstGeom prst="rect">
            <a:avLst/>
          </a:prstGeom>
          <a:noFill/>
          <a:ln>
            <a:noFill/>
          </a:ln>
        </p:spPr>
      </p:pic>
    </p:spTree>
    <p:extLst>
      <p:ext uri="{BB962C8B-B14F-4D97-AF65-F5344CB8AC3E}">
        <p14:creationId xmlns:p14="http://schemas.microsoft.com/office/powerpoint/2010/main" val="8065267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215153" y="258068"/>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Best Practices</a:t>
            </a:r>
            <a:endParaRPr dirty="0"/>
          </a:p>
          <a:p>
            <a:pPr>
              <a:buClr>
                <a:schemeClr val="dk1"/>
              </a:buClr>
              <a:buSzPts val="1100"/>
            </a:pPr>
            <a:r>
              <a:rPr lang="en" dirty="0"/>
              <a:t>for bar charts</a:t>
            </a:r>
            <a:endParaRPr dirty="0"/>
          </a:p>
        </p:txBody>
      </p:sp>
      <p:pic>
        <p:nvPicPr>
          <p:cNvPr id="217" name="Shape 217" descr="Screen Shot 2017-02-10 at 09.58.03.png"/>
          <p:cNvPicPr preferRelativeResize="0"/>
          <p:nvPr/>
        </p:nvPicPr>
        <p:blipFill>
          <a:blip r:embed="rId3">
            <a:alphaModFix/>
          </a:blip>
          <a:stretch>
            <a:fillRect/>
          </a:stretch>
        </p:blipFill>
        <p:spPr>
          <a:xfrm>
            <a:off x="3450359" y="2585565"/>
            <a:ext cx="6888787" cy="4026882"/>
          </a:xfrm>
          <a:prstGeom prst="rect">
            <a:avLst/>
          </a:prstGeom>
          <a:noFill/>
          <a:ln>
            <a:noFill/>
          </a:ln>
        </p:spPr>
      </p:pic>
    </p:spTree>
    <p:extLst>
      <p:ext uri="{BB962C8B-B14F-4D97-AF65-F5344CB8AC3E}">
        <p14:creationId xmlns:p14="http://schemas.microsoft.com/office/powerpoint/2010/main" val="44837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Shape 222" descr="Screen Shot 2017-02-10 at 10.29.46.png"/>
          <p:cNvPicPr preferRelativeResize="0"/>
          <p:nvPr/>
        </p:nvPicPr>
        <p:blipFill>
          <a:blip r:embed="rId3">
            <a:alphaModFix/>
          </a:blip>
          <a:stretch>
            <a:fillRect/>
          </a:stretch>
        </p:blipFill>
        <p:spPr>
          <a:xfrm>
            <a:off x="3236327" y="2032759"/>
            <a:ext cx="4215987" cy="2894361"/>
          </a:xfrm>
          <a:prstGeom prst="rect">
            <a:avLst/>
          </a:prstGeom>
          <a:noFill/>
          <a:ln>
            <a:noFill/>
          </a:ln>
        </p:spPr>
      </p:pic>
    </p:spTree>
    <p:extLst>
      <p:ext uri="{BB962C8B-B14F-4D97-AF65-F5344CB8AC3E}">
        <p14:creationId xmlns:p14="http://schemas.microsoft.com/office/powerpoint/2010/main" val="2742239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Shape 227" descr="Screen Shot 2017-02-10 at 10.29.53.png"/>
          <p:cNvPicPr preferRelativeResize="0"/>
          <p:nvPr/>
        </p:nvPicPr>
        <p:blipFill>
          <a:blip r:embed="rId3">
            <a:alphaModFix/>
          </a:blip>
          <a:stretch>
            <a:fillRect/>
          </a:stretch>
        </p:blipFill>
        <p:spPr>
          <a:xfrm>
            <a:off x="3236327" y="1295936"/>
            <a:ext cx="4215987" cy="4368006"/>
          </a:xfrm>
          <a:prstGeom prst="rect">
            <a:avLst/>
          </a:prstGeom>
          <a:noFill/>
          <a:ln>
            <a:noFill/>
          </a:ln>
        </p:spPr>
      </p:pic>
    </p:spTree>
    <p:extLst>
      <p:ext uri="{BB962C8B-B14F-4D97-AF65-F5344CB8AC3E}">
        <p14:creationId xmlns:p14="http://schemas.microsoft.com/office/powerpoint/2010/main" val="1063870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Shape 61" descr="Screen Shot 2017-02-10 at 09.27.58.png"/>
          <p:cNvPicPr preferRelativeResize="0"/>
          <p:nvPr/>
        </p:nvPicPr>
        <p:blipFill>
          <a:blip r:embed="rId3">
            <a:alphaModFix/>
          </a:blip>
          <a:stretch>
            <a:fillRect/>
          </a:stretch>
        </p:blipFill>
        <p:spPr>
          <a:xfrm>
            <a:off x="1425152" y="1082635"/>
            <a:ext cx="8783900" cy="5397583"/>
          </a:xfrm>
          <a:prstGeom prst="rect">
            <a:avLst/>
          </a:prstGeom>
          <a:noFill/>
          <a:ln>
            <a:noFill/>
          </a:ln>
        </p:spPr>
      </p:pic>
    </p:spTree>
    <p:extLst>
      <p:ext uri="{BB962C8B-B14F-4D97-AF65-F5344CB8AC3E}">
        <p14:creationId xmlns:p14="http://schemas.microsoft.com/office/powerpoint/2010/main" val="209200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Shape 232" descr="Screen Shot 2017-02-10 at 10.30.00.png"/>
          <p:cNvPicPr preferRelativeResize="0"/>
          <p:nvPr/>
        </p:nvPicPr>
        <p:blipFill>
          <a:blip r:embed="rId3">
            <a:alphaModFix/>
          </a:blip>
          <a:stretch>
            <a:fillRect/>
          </a:stretch>
        </p:blipFill>
        <p:spPr>
          <a:xfrm>
            <a:off x="2318742" y="1700442"/>
            <a:ext cx="6405351" cy="4408507"/>
          </a:xfrm>
          <a:prstGeom prst="rect">
            <a:avLst/>
          </a:prstGeom>
          <a:noFill/>
          <a:ln>
            <a:noFill/>
          </a:ln>
        </p:spPr>
      </p:pic>
    </p:spTree>
    <p:extLst>
      <p:ext uri="{BB962C8B-B14F-4D97-AF65-F5344CB8AC3E}">
        <p14:creationId xmlns:p14="http://schemas.microsoft.com/office/powerpoint/2010/main" val="13876920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Shape 237" descr="Screen Shot 2017-02-10 at 10.29.32.png"/>
          <p:cNvPicPr preferRelativeResize="0"/>
          <p:nvPr/>
        </p:nvPicPr>
        <p:blipFill>
          <a:blip r:embed="rId3">
            <a:alphaModFix/>
          </a:blip>
          <a:stretch>
            <a:fillRect/>
          </a:stretch>
        </p:blipFill>
        <p:spPr>
          <a:xfrm>
            <a:off x="400595" y="1676240"/>
            <a:ext cx="4215986" cy="2593943"/>
          </a:xfrm>
          <a:prstGeom prst="rect">
            <a:avLst/>
          </a:prstGeom>
          <a:noFill/>
          <a:ln>
            <a:noFill/>
          </a:ln>
        </p:spPr>
      </p:pic>
      <p:pic>
        <p:nvPicPr>
          <p:cNvPr id="238" name="Shape 238" descr="Screen Shot 2017-02-10 at 10.29.40.png"/>
          <p:cNvPicPr preferRelativeResize="0"/>
          <p:nvPr/>
        </p:nvPicPr>
        <p:blipFill>
          <a:blip r:embed="rId4">
            <a:alphaModFix/>
          </a:blip>
          <a:stretch>
            <a:fillRect/>
          </a:stretch>
        </p:blipFill>
        <p:spPr>
          <a:xfrm>
            <a:off x="6040571" y="1609273"/>
            <a:ext cx="4299645" cy="2727888"/>
          </a:xfrm>
          <a:prstGeom prst="rect">
            <a:avLst/>
          </a:prstGeom>
          <a:noFill/>
          <a:ln>
            <a:noFill/>
          </a:ln>
        </p:spPr>
      </p:pic>
    </p:spTree>
    <p:extLst>
      <p:ext uri="{BB962C8B-B14F-4D97-AF65-F5344CB8AC3E}">
        <p14:creationId xmlns:p14="http://schemas.microsoft.com/office/powerpoint/2010/main" val="1674102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Shape 243" descr="Screen Shot 2017-02-10 at 10.30.23.png"/>
          <p:cNvPicPr preferRelativeResize="0"/>
          <p:nvPr/>
        </p:nvPicPr>
        <p:blipFill>
          <a:blip r:embed="rId3">
            <a:alphaModFix/>
          </a:blip>
          <a:stretch>
            <a:fillRect/>
          </a:stretch>
        </p:blipFill>
        <p:spPr>
          <a:xfrm>
            <a:off x="5208609" y="1187229"/>
            <a:ext cx="4215987" cy="4628997"/>
          </a:xfrm>
          <a:prstGeom prst="rect">
            <a:avLst/>
          </a:prstGeom>
          <a:noFill/>
          <a:ln>
            <a:noFill/>
          </a:ln>
        </p:spPr>
      </p:pic>
      <p:pic>
        <p:nvPicPr>
          <p:cNvPr id="244" name="Shape 244" descr="Screen Shot 2017-02-10 at 10.30.11.png"/>
          <p:cNvPicPr preferRelativeResize="0"/>
          <p:nvPr/>
        </p:nvPicPr>
        <p:blipFill>
          <a:blip r:embed="rId4">
            <a:alphaModFix/>
          </a:blip>
          <a:stretch>
            <a:fillRect/>
          </a:stretch>
        </p:blipFill>
        <p:spPr>
          <a:xfrm>
            <a:off x="1880597" y="1296814"/>
            <a:ext cx="2033940" cy="4628995"/>
          </a:xfrm>
          <a:prstGeom prst="rect">
            <a:avLst/>
          </a:prstGeom>
          <a:noFill/>
          <a:ln>
            <a:noFill/>
          </a:ln>
        </p:spPr>
      </p:pic>
    </p:spTree>
    <p:extLst>
      <p:ext uri="{BB962C8B-B14F-4D97-AF65-F5344CB8AC3E}">
        <p14:creationId xmlns:p14="http://schemas.microsoft.com/office/powerpoint/2010/main" val="7866902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Shape 249" descr="Screen Shot 2017-07-12 at 08.31.25.png"/>
          <p:cNvPicPr preferRelativeResize="0"/>
          <p:nvPr/>
        </p:nvPicPr>
        <p:blipFill>
          <a:blip r:embed="rId3">
            <a:alphaModFix/>
          </a:blip>
          <a:stretch>
            <a:fillRect/>
          </a:stretch>
        </p:blipFill>
        <p:spPr>
          <a:xfrm>
            <a:off x="1670100" y="934242"/>
            <a:ext cx="7348438" cy="5277515"/>
          </a:xfrm>
          <a:prstGeom prst="rect">
            <a:avLst/>
          </a:prstGeom>
          <a:noFill/>
          <a:ln>
            <a:noFill/>
          </a:ln>
        </p:spPr>
      </p:pic>
    </p:spTree>
    <p:extLst>
      <p:ext uri="{BB962C8B-B14F-4D97-AF65-F5344CB8AC3E}">
        <p14:creationId xmlns:p14="http://schemas.microsoft.com/office/powerpoint/2010/main" val="11209493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105115" y="344129"/>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Best Practices</a:t>
            </a:r>
            <a:endParaRPr dirty="0"/>
          </a:p>
          <a:p>
            <a:pPr>
              <a:buClr>
                <a:schemeClr val="dk1"/>
              </a:buClr>
              <a:buSzPts val="1100"/>
            </a:pPr>
            <a:r>
              <a:rPr lang="en" dirty="0"/>
              <a:t>for pie charts</a:t>
            </a:r>
            <a:endParaRPr dirty="0"/>
          </a:p>
        </p:txBody>
      </p:sp>
      <p:pic>
        <p:nvPicPr>
          <p:cNvPr id="255" name="Shape 255" descr="Screen Shot 2017-02-10 at 10.30.32.png"/>
          <p:cNvPicPr preferRelativeResize="0"/>
          <p:nvPr/>
        </p:nvPicPr>
        <p:blipFill>
          <a:blip r:embed="rId3">
            <a:alphaModFix/>
          </a:blip>
          <a:stretch>
            <a:fillRect/>
          </a:stretch>
        </p:blipFill>
        <p:spPr>
          <a:xfrm>
            <a:off x="3122117" y="2546632"/>
            <a:ext cx="6888789" cy="3652928"/>
          </a:xfrm>
          <a:prstGeom prst="rect">
            <a:avLst/>
          </a:prstGeom>
          <a:noFill/>
          <a:ln>
            <a:noFill/>
          </a:ln>
        </p:spPr>
      </p:pic>
    </p:spTree>
    <p:extLst>
      <p:ext uri="{BB962C8B-B14F-4D97-AF65-F5344CB8AC3E}">
        <p14:creationId xmlns:p14="http://schemas.microsoft.com/office/powerpoint/2010/main" val="8188277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87E373-690A-C144-BA0D-DD1249392C0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766733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53596" y="606957"/>
            <a:ext cx="9959931" cy="669443"/>
          </a:xfrm>
          <a:prstGeom prst="rect">
            <a:avLst/>
          </a:prstGeom>
        </p:spPr>
        <p:txBody>
          <a:bodyPr spcFirstLastPara="1" vert="horz" wrap="square" lIns="106869" tIns="106869" rIns="106869" bIns="106869" rtlCol="0" anchor="t" anchorCtr="0">
            <a:noAutofit/>
          </a:bodyPr>
          <a:lstStyle/>
          <a:p>
            <a:r>
              <a:rPr lang="en" dirty="0"/>
              <a:t>8 Steps for success...</a:t>
            </a:r>
            <a:endParaRPr dirty="0"/>
          </a:p>
          <a:p>
            <a:endParaRPr sz="2104" dirty="0">
              <a:solidFill>
                <a:srgbClr val="7F7F7F"/>
              </a:solidFill>
            </a:endParaRPr>
          </a:p>
          <a:p>
            <a:endParaRPr sz="2104" dirty="0">
              <a:solidFill>
                <a:srgbClr val="7F7F7F"/>
              </a:solidFill>
            </a:endParaRPr>
          </a:p>
          <a:p>
            <a:r>
              <a:rPr lang="en" sz="2104" dirty="0">
                <a:solidFill>
                  <a:srgbClr val="7F7F7F"/>
                </a:solidFill>
              </a:rPr>
              <a:t>1. Define your audience</a:t>
            </a:r>
            <a:endParaRPr sz="2104" dirty="0">
              <a:solidFill>
                <a:srgbClr val="7F7F7F"/>
              </a:solidFill>
            </a:endParaRPr>
          </a:p>
          <a:p>
            <a:endParaRPr sz="2104" dirty="0">
              <a:solidFill>
                <a:srgbClr val="7F7F7F"/>
              </a:solidFill>
            </a:endParaRPr>
          </a:p>
          <a:p>
            <a:pPr>
              <a:buClr>
                <a:schemeClr val="dk1"/>
              </a:buClr>
              <a:buSzPts val="1100"/>
            </a:pPr>
            <a:r>
              <a:rPr lang="en" sz="2104" dirty="0">
                <a:solidFill>
                  <a:srgbClr val="7F7F7F"/>
                </a:solidFill>
              </a:rPr>
              <a:t>2. Set clear goals</a:t>
            </a:r>
            <a:endParaRPr sz="2104" dirty="0">
              <a:solidFill>
                <a:srgbClr val="7F7F7F"/>
              </a:solidFill>
            </a:endParaRPr>
          </a:p>
          <a:p>
            <a:pPr>
              <a:buClr>
                <a:schemeClr val="dk1"/>
              </a:buClr>
              <a:buSzPts val="1100"/>
            </a:pPr>
            <a:endParaRPr sz="2104" dirty="0">
              <a:solidFill>
                <a:srgbClr val="7F7F7F"/>
              </a:solidFill>
            </a:endParaRPr>
          </a:p>
          <a:p>
            <a:pPr>
              <a:buClr>
                <a:schemeClr val="dk1"/>
              </a:buClr>
              <a:buSzPts val="1100"/>
            </a:pPr>
            <a:r>
              <a:rPr lang="en" sz="2104" dirty="0">
                <a:solidFill>
                  <a:srgbClr val="7F7F7F"/>
                </a:solidFill>
              </a:rPr>
              <a:t>3. Define your layout</a:t>
            </a:r>
            <a:endParaRPr sz="2104" dirty="0">
              <a:solidFill>
                <a:srgbClr val="7F7F7F"/>
              </a:solidFill>
            </a:endParaRPr>
          </a:p>
          <a:p>
            <a:pPr>
              <a:buClr>
                <a:schemeClr val="dk1"/>
              </a:buClr>
              <a:buSzPts val="1100"/>
            </a:pPr>
            <a:endParaRPr sz="2104" dirty="0">
              <a:solidFill>
                <a:srgbClr val="7F7F7F"/>
              </a:solidFill>
            </a:endParaRPr>
          </a:p>
          <a:p>
            <a:pPr>
              <a:buClr>
                <a:schemeClr val="dk1"/>
              </a:buClr>
              <a:buSzPts val="1100"/>
            </a:pPr>
            <a:r>
              <a:rPr lang="en" sz="2104" dirty="0">
                <a:solidFill>
                  <a:srgbClr val="7F7F7F"/>
                </a:solidFill>
              </a:rPr>
              <a:t>4. Choose your topic and your story</a:t>
            </a:r>
            <a:endParaRPr sz="2104" dirty="0">
              <a:solidFill>
                <a:srgbClr val="7F7F7F"/>
              </a:solidFill>
            </a:endParaRPr>
          </a:p>
          <a:p>
            <a:pPr>
              <a:buClr>
                <a:schemeClr val="dk1"/>
              </a:buClr>
              <a:buSzPts val="1100"/>
            </a:pPr>
            <a:endParaRPr sz="2104" dirty="0">
              <a:solidFill>
                <a:srgbClr val="7F7F7F"/>
              </a:solidFill>
            </a:endParaRPr>
          </a:p>
          <a:p>
            <a:pPr>
              <a:buClr>
                <a:schemeClr val="dk1"/>
              </a:buClr>
              <a:buSzPts val="1100"/>
            </a:pPr>
            <a:r>
              <a:rPr lang="en" sz="2104" dirty="0">
                <a:solidFill>
                  <a:srgbClr val="7F7F7F"/>
                </a:solidFill>
              </a:rPr>
              <a:t>5. Collect your data</a:t>
            </a:r>
            <a:endParaRPr sz="2104" dirty="0">
              <a:solidFill>
                <a:srgbClr val="7F7F7F"/>
              </a:solidFill>
            </a:endParaRPr>
          </a:p>
          <a:p>
            <a:pPr>
              <a:buClr>
                <a:schemeClr val="dk1"/>
              </a:buClr>
              <a:buSzPts val="1100"/>
            </a:pPr>
            <a:endParaRPr sz="2104" dirty="0">
              <a:solidFill>
                <a:srgbClr val="7F7F7F"/>
              </a:solidFill>
            </a:endParaRPr>
          </a:p>
          <a:p>
            <a:pPr>
              <a:buClr>
                <a:schemeClr val="dk1"/>
              </a:buClr>
              <a:buSzPts val="1100"/>
            </a:pPr>
            <a:r>
              <a:rPr lang="en" sz="2104" dirty="0">
                <a:solidFill>
                  <a:srgbClr val="7F7F7F"/>
                </a:solidFill>
              </a:rPr>
              <a:t>6. Process your data</a:t>
            </a:r>
            <a:endParaRPr sz="2104" dirty="0">
              <a:solidFill>
                <a:srgbClr val="7F7F7F"/>
              </a:solidFill>
            </a:endParaRPr>
          </a:p>
          <a:p>
            <a:pPr>
              <a:buClr>
                <a:schemeClr val="dk1"/>
              </a:buClr>
              <a:buSzPts val="1100"/>
            </a:pPr>
            <a:endParaRPr sz="2104" dirty="0">
              <a:solidFill>
                <a:srgbClr val="7F7F7F"/>
              </a:solidFill>
            </a:endParaRPr>
          </a:p>
          <a:p>
            <a:pPr>
              <a:buClr>
                <a:schemeClr val="dk1"/>
              </a:buClr>
              <a:buSzPts val="1100"/>
            </a:pPr>
            <a:r>
              <a:rPr lang="en" sz="2104" dirty="0">
                <a:solidFill>
                  <a:srgbClr val="7F7F7F"/>
                </a:solidFill>
              </a:rPr>
              <a:t>7. Find the story in the data..</a:t>
            </a:r>
            <a:endParaRPr sz="2104" dirty="0">
              <a:solidFill>
                <a:srgbClr val="7F7F7F"/>
              </a:solidFill>
            </a:endParaRPr>
          </a:p>
        </p:txBody>
      </p:sp>
    </p:spTree>
    <p:extLst>
      <p:ext uri="{BB962C8B-B14F-4D97-AF65-F5344CB8AC3E}">
        <p14:creationId xmlns:p14="http://schemas.microsoft.com/office/powerpoint/2010/main" val="197009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Shape 71" descr="Screen Shot 2017-07-12 at 07.51.08.png"/>
          <p:cNvPicPr preferRelativeResize="0"/>
          <p:nvPr/>
        </p:nvPicPr>
        <p:blipFill>
          <a:blip r:embed="rId3">
            <a:alphaModFix/>
          </a:blip>
          <a:stretch>
            <a:fillRect/>
          </a:stretch>
        </p:blipFill>
        <p:spPr>
          <a:xfrm>
            <a:off x="1" y="1706739"/>
            <a:ext cx="10688639" cy="4364415"/>
          </a:xfrm>
          <a:prstGeom prst="rect">
            <a:avLst/>
          </a:prstGeom>
          <a:noFill/>
          <a:ln>
            <a:noFill/>
          </a:ln>
        </p:spPr>
      </p:pic>
      <p:sp>
        <p:nvSpPr>
          <p:cNvPr id="72" name="Shape 72"/>
          <p:cNvSpPr txBox="1">
            <a:spLocks noGrp="1"/>
          </p:cNvSpPr>
          <p:nvPr>
            <p:ph type="title"/>
          </p:nvPr>
        </p:nvSpPr>
        <p:spPr>
          <a:xfrm>
            <a:off x="364354" y="714531"/>
            <a:ext cx="9959931" cy="669443"/>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sz="2104">
                <a:solidFill>
                  <a:srgbClr val="7F7F7F"/>
                </a:solidFill>
              </a:rPr>
              <a:t>8. Identify Patterns</a:t>
            </a:r>
            <a:endParaRPr sz="2104">
              <a:solidFill>
                <a:srgbClr val="7F7F7F"/>
              </a:solidFill>
            </a:endParaRPr>
          </a:p>
        </p:txBody>
      </p:sp>
    </p:spTree>
    <p:extLst>
      <p:ext uri="{BB962C8B-B14F-4D97-AF65-F5344CB8AC3E}">
        <p14:creationId xmlns:p14="http://schemas.microsoft.com/office/powerpoint/2010/main" val="4213400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39850" y="2162170"/>
            <a:ext cx="476563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Defining your data...</a:t>
            </a:r>
            <a:endParaRPr sz="3507" dirty="0"/>
          </a:p>
        </p:txBody>
      </p:sp>
      <p:pic>
        <p:nvPicPr>
          <p:cNvPr id="78" name="Shape 78" descr="Screen Shot 2017-07-12 at 08.20.04.png"/>
          <p:cNvPicPr preferRelativeResize="0"/>
          <p:nvPr/>
        </p:nvPicPr>
        <p:blipFill>
          <a:blip r:embed="rId3">
            <a:alphaModFix/>
          </a:blip>
          <a:stretch>
            <a:fillRect/>
          </a:stretch>
        </p:blipFill>
        <p:spPr>
          <a:xfrm>
            <a:off x="4622978" y="527266"/>
            <a:ext cx="6065660" cy="5927406"/>
          </a:xfrm>
          <a:prstGeom prst="rect">
            <a:avLst/>
          </a:prstGeom>
          <a:noFill/>
          <a:ln>
            <a:noFill/>
          </a:ln>
        </p:spPr>
      </p:pic>
    </p:spTree>
    <p:extLst>
      <p:ext uri="{BB962C8B-B14F-4D97-AF65-F5344CB8AC3E}">
        <p14:creationId xmlns:p14="http://schemas.microsoft.com/office/powerpoint/2010/main" val="3873341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22656" y="1796823"/>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Data relationships...</a:t>
            </a:r>
            <a:endParaRPr sz="3507" dirty="0"/>
          </a:p>
        </p:txBody>
      </p:sp>
      <p:pic>
        <p:nvPicPr>
          <p:cNvPr id="84" name="Shape 84" descr="Screen Shot 2017-07-12 at 08.23.44.png"/>
          <p:cNvPicPr preferRelativeResize="0"/>
          <p:nvPr/>
        </p:nvPicPr>
        <p:blipFill>
          <a:blip r:embed="rId3">
            <a:alphaModFix/>
          </a:blip>
          <a:stretch>
            <a:fillRect/>
          </a:stretch>
        </p:blipFill>
        <p:spPr>
          <a:xfrm>
            <a:off x="3717390" y="452517"/>
            <a:ext cx="3672078" cy="821549"/>
          </a:xfrm>
          <a:prstGeom prst="rect">
            <a:avLst/>
          </a:prstGeom>
          <a:noFill/>
          <a:ln>
            <a:noFill/>
          </a:ln>
        </p:spPr>
      </p:pic>
      <p:pic>
        <p:nvPicPr>
          <p:cNvPr id="85" name="Shape 85" descr="Screen Shot 2017-07-12 at 08.23.55.png"/>
          <p:cNvPicPr preferRelativeResize="0"/>
          <p:nvPr/>
        </p:nvPicPr>
        <p:blipFill>
          <a:blip r:embed="rId4">
            <a:alphaModFix/>
          </a:blip>
          <a:stretch>
            <a:fillRect/>
          </a:stretch>
        </p:blipFill>
        <p:spPr>
          <a:xfrm>
            <a:off x="6764198" y="1274065"/>
            <a:ext cx="3644900" cy="742734"/>
          </a:xfrm>
          <a:prstGeom prst="rect">
            <a:avLst/>
          </a:prstGeom>
          <a:noFill/>
          <a:ln>
            <a:noFill/>
          </a:ln>
        </p:spPr>
      </p:pic>
      <p:pic>
        <p:nvPicPr>
          <p:cNvPr id="86" name="Shape 86" descr="Screen Shot 2017-07-12 at 08.24.04.png"/>
          <p:cNvPicPr preferRelativeResize="0"/>
          <p:nvPr/>
        </p:nvPicPr>
        <p:blipFill>
          <a:blip r:embed="rId5">
            <a:alphaModFix/>
          </a:blip>
          <a:stretch>
            <a:fillRect/>
          </a:stretch>
        </p:blipFill>
        <p:spPr>
          <a:xfrm>
            <a:off x="3664058" y="2016800"/>
            <a:ext cx="3832453" cy="1010768"/>
          </a:xfrm>
          <a:prstGeom prst="rect">
            <a:avLst/>
          </a:prstGeom>
          <a:noFill/>
          <a:ln>
            <a:noFill/>
          </a:ln>
        </p:spPr>
      </p:pic>
      <p:pic>
        <p:nvPicPr>
          <p:cNvPr id="87" name="Shape 87" descr="Screen Shot 2017-07-12 at 08.24.12.png"/>
          <p:cNvPicPr preferRelativeResize="0"/>
          <p:nvPr/>
        </p:nvPicPr>
        <p:blipFill>
          <a:blip r:embed="rId6">
            <a:alphaModFix/>
          </a:blip>
          <a:stretch>
            <a:fillRect/>
          </a:stretch>
        </p:blipFill>
        <p:spPr>
          <a:xfrm>
            <a:off x="6764189" y="2910924"/>
            <a:ext cx="3644907" cy="913804"/>
          </a:xfrm>
          <a:prstGeom prst="rect">
            <a:avLst/>
          </a:prstGeom>
          <a:noFill/>
          <a:ln>
            <a:noFill/>
          </a:ln>
        </p:spPr>
      </p:pic>
      <p:pic>
        <p:nvPicPr>
          <p:cNvPr id="88" name="Shape 88" descr="Screen Shot 2017-07-12 at 08.24.25.png"/>
          <p:cNvPicPr preferRelativeResize="0"/>
          <p:nvPr/>
        </p:nvPicPr>
        <p:blipFill>
          <a:blip r:embed="rId7">
            <a:alphaModFix/>
          </a:blip>
          <a:stretch>
            <a:fillRect/>
          </a:stretch>
        </p:blipFill>
        <p:spPr>
          <a:xfrm>
            <a:off x="3717390" y="3802652"/>
            <a:ext cx="3907513" cy="1010768"/>
          </a:xfrm>
          <a:prstGeom prst="rect">
            <a:avLst/>
          </a:prstGeom>
          <a:noFill/>
          <a:ln>
            <a:noFill/>
          </a:ln>
        </p:spPr>
      </p:pic>
      <p:pic>
        <p:nvPicPr>
          <p:cNvPr id="89" name="Shape 89" descr="Screen Shot 2017-07-12 at 08.24.31.png"/>
          <p:cNvPicPr preferRelativeResize="0"/>
          <p:nvPr/>
        </p:nvPicPr>
        <p:blipFill>
          <a:blip r:embed="rId8">
            <a:alphaModFix/>
          </a:blip>
          <a:stretch>
            <a:fillRect/>
          </a:stretch>
        </p:blipFill>
        <p:spPr>
          <a:xfrm>
            <a:off x="6195754" y="4807926"/>
            <a:ext cx="4213343" cy="742734"/>
          </a:xfrm>
          <a:prstGeom prst="rect">
            <a:avLst/>
          </a:prstGeom>
          <a:noFill/>
          <a:ln>
            <a:noFill/>
          </a:ln>
        </p:spPr>
      </p:pic>
      <p:pic>
        <p:nvPicPr>
          <p:cNvPr id="90" name="Shape 90" descr="Screen Shot 2017-07-12 at 08.24.38.png"/>
          <p:cNvPicPr preferRelativeResize="0"/>
          <p:nvPr/>
        </p:nvPicPr>
        <p:blipFill>
          <a:blip r:embed="rId9">
            <a:alphaModFix/>
          </a:blip>
          <a:stretch>
            <a:fillRect/>
          </a:stretch>
        </p:blipFill>
        <p:spPr>
          <a:xfrm>
            <a:off x="3664058" y="5543703"/>
            <a:ext cx="3672086" cy="921173"/>
          </a:xfrm>
          <a:prstGeom prst="rect">
            <a:avLst/>
          </a:prstGeom>
          <a:noFill/>
          <a:ln>
            <a:noFill/>
          </a:ln>
        </p:spPr>
      </p:pic>
    </p:spTree>
    <p:extLst>
      <p:ext uri="{BB962C8B-B14F-4D97-AF65-F5344CB8AC3E}">
        <p14:creationId xmlns:p14="http://schemas.microsoft.com/office/powerpoint/2010/main" val="2189470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83099" y="673401"/>
            <a:ext cx="9959931" cy="669443"/>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Design Principles</a:t>
            </a:r>
            <a:endParaRPr sz="3507" dirty="0"/>
          </a:p>
        </p:txBody>
      </p:sp>
      <p:pic>
        <p:nvPicPr>
          <p:cNvPr id="96" name="Shape 96" descr="noun_340979_cc.png"/>
          <p:cNvPicPr preferRelativeResize="0"/>
          <p:nvPr/>
        </p:nvPicPr>
        <p:blipFill>
          <a:blip r:embed="rId3">
            <a:alphaModFix/>
          </a:blip>
          <a:stretch>
            <a:fillRect/>
          </a:stretch>
        </p:blipFill>
        <p:spPr>
          <a:xfrm>
            <a:off x="229421" y="2733235"/>
            <a:ext cx="3259136" cy="3259136"/>
          </a:xfrm>
          <a:prstGeom prst="rect">
            <a:avLst/>
          </a:prstGeom>
          <a:noFill/>
          <a:ln>
            <a:noFill/>
          </a:ln>
        </p:spPr>
      </p:pic>
      <p:pic>
        <p:nvPicPr>
          <p:cNvPr id="97" name="Shape 97" descr="noun_211161_cc.png"/>
          <p:cNvPicPr preferRelativeResize="0"/>
          <p:nvPr/>
        </p:nvPicPr>
        <p:blipFill>
          <a:blip r:embed="rId4">
            <a:alphaModFix/>
          </a:blip>
          <a:stretch>
            <a:fillRect/>
          </a:stretch>
        </p:blipFill>
        <p:spPr>
          <a:xfrm>
            <a:off x="3980877" y="2382560"/>
            <a:ext cx="3609836" cy="3609811"/>
          </a:xfrm>
          <a:prstGeom prst="rect">
            <a:avLst/>
          </a:prstGeom>
          <a:noFill/>
          <a:ln>
            <a:noFill/>
          </a:ln>
        </p:spPr>
      </p:pic>
      <p:pic>
        <p:nvPicPr>
          <p:cNvPr id="98" name="Shape 98" descr="noun_932384_cc.png"/>
          <p:cNvPicPr preferRelativeResize="0"/>
          <p:nvPr/>
        </p:nvPicPr>
        <p:blipFill>
          <a:blip r:embed="rId5">
            <a:alphaModFix/>
          </a:blip>
          <a:stretch>
            <a:fillRect/>
          </a:stretch>
        </p:blipFill>
        <p:spPr>
          <a:xfrm>
            <a:off x="7587152" y="2475356"/>
            <a:ext cx="3424217" cy="3424217"/>
          </a:xfrm>
          <a:prstGeom prst="rect">
            <a:avLst/>
          </a:prstGeom>
          <a:noFill/>
          <a:ln>
            <a:noFill/>
          </a:ln>
        </p:spPr>
      </p:pic>
      <p:sp>
        <p:nvSpPr>
          <p:cNvPr id="99" name="Shape 99"/>
          <p:cNvSpPr txBox="1">
            <a:spLocks noGrp="1"/>
          </p:cNvSpPr>
          <p:nvPr>
            <p:ph type="title"/>
          </p:nvPr>
        </p:nvSpPr>
        <p:spPr>
          <a:xfrm>
            <a:off x="840623" y="2309675"/>
            <a:ext cx="2036733" cy="669443"/>
          </a:xfrm>
          <a:prstGeom prst="rect">
            <a:avLst/>
          </a:prstGeom>
        </p:spPr>
        <p:txBody>
          <a:bodyPr spcFirstLastPara="1" vert="horz" wrap="square" lIns="106869" tIns="106869" rIns="106869" bIns="106869" rtlCol="0" anchor="t" anchorCtr="0">
            <a:noAutofit/>
          </a:bodyPr>
          <a:lstStyle/>
          <a:p>
            <a:pPr algn="ctr">
              <a:buClr>
                <a:schemeClr val="dk1"/>
              </a:buClr>
              <a:buSzPts val="1100"/>
            </a:pPr>
            <a:r>
              <a:rPr lang="en" sz="2104">
                <a:solidFill>
                  <a:srgbClr val="7F7F7F"/>
                </a:solidFill>
              </a:rPr>
              <a:t>Simplification</a:t>
            </a:r>
            <a:endParaRPr sz="2104">
              <a:solidFill>
                <a:srgbClr val="7F7F7F"/>
              </a:solidFill>
            </a:endParaRPr>
          </a:p>
        </p:txBody>
      </p:sp>
      <p:sp>
        <p:nvSpPr>
          <p:cNvPr id="100" name="Shape 100"/>
          <p:cNvSpPr txBox="1">
            <a:spLocks noGrp="1"/>
          </p:cNvSpPr>
          <p:nvPr>
            <p:ph type="title"/>
          </p:nvPr>
        </p:nvSpPr>
        <p:spPr>
          <a:xfrm>
            <a:off x="4767431" y="2309675"/>
            <a:ext cx="2036733" cy="669443"/>
          </a:xfrm>
          <a:prstGeom prst="rect">
            <a:avLst/>
          </a:prstGeom>
        </p:spPr>
        <p:txBody>
          <a:bodyPr spcFirstLastPara="1" vert="horz" wrap="square" lIns="106869" tIns="106869" rIns="106869" bIns="106869" rtlCol="0" anchor="t" anchorCtr="0">
            <a:noAutofit/>
          </a:bodyPr>
          <a:lstStyle/>
          <a:p>
            <a:pPr algn="ctr">
              <a:buClr>
                <a:schemeClr val="dk1"/>
              </a:buClr>
              <a:buSzPts val="1100"/>
            </a:pPr>
            <a:r>
              <a:rPr lang="en" sz="2104">
                <a:solidFill>
                  <a:srgbClr val="7F7F7F"/>
                </a:solidFill>
              </a:rPr>
              <a:t>Hierarchy</a:t>
            </a:r>
            <a:endParaRPr sz="2104">
              <a:solidFill>
                <a:srgbClr val="7F7F7F"/>
              </a:solidFill>
            </a:endParaRPr>
          </a:p>
        </p:txBody>
      </p:sp>
      <p:sp>
        <p:nvSpPr>
          <p:cNvPr id="101" name="Shape 101"/>
          <p:cNvSpPr txBox="1">
            <a:spLocks noGrp="1"/>
          </p:cNvSpPr>
          <p:nvPr>
            <p:ph type="title"/>
          </p:nvPr>
        </p:nvSpPr>
        <p:spPr>
          <a:xfrm>
            <a:off x="8280880" y="2309675"/>
            <a:ext cx="2036733" cy="669443"/>
          </a:xfrm>
          <a:prstGeom prst="rect">
            <a:avLst/>
          </a:prstGeom>
        </p:spPr>
        <p:txBody>
          <a:bodyPr spcFirstLastPara="1" vert="horz" wrap="square" lIns="106869" tIns="106869" rIns="106869" bIns="106869" rtlCol="0" anchor="t" anchorCtr="0">
            <a:noAutofit/>
          </a:bodyPr>
          <a:lstStyle/>
          <a:p>
            <a:pPr algn="ctr">
              <a:buClr>
                <a:schemeClr val="dk1"/>
              </a:buClr>
              <a:buSzPts val="1100"/>
            </a:pPr>
            <a:r>
              <a:rPr lang="en" sz="2104">
                <a:solidFill>
                  <a:srgbClr val="7F7F7F"/>
                </a:solidFill>
              </a:rPr>
              <a:t>Layout</a:t>
            </a:r>
            <a:endParaRPr sz="2104">
              <a:solidFill>
                <a:srgbClr val="7F7F7F"/>
              </a:solidFill>
            </a:endParaRPr>
          </a:p>
        </p:txBody>
      </p:sp>
    </p:spTree>
    <p:extLst>
      <p:ext uri="{BB962C8B-B14F-4D97-AF65-F5344CB8AC3E}">
        <p14:creationId xmlns:p14="http://schemas.microsoft.com/office/powerpoint/2010/main" val="2216324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Shape 106" descr="Screen Shot 2017-02-10 at 09.34.45.png"/>
          <p:cNvPicPr preferRelativeResize="0"/>
          <p:nvPr/>
        </p:nvPicPr>
        <p:blipFill>
          <a:blip r:embed="rId3">
            <a:alphaModFix/>
          </a:blip>
          <a:stretch>
            <a:fillRect/>
          </a:stretch>
        </p:blipFill>
        <p:spPr>
          <a:xfrm>
            <a:off x="3279035" y="2087472"/>
            <a:ext cx="6659940" cy="4162448"/>
          </a:xfrm>
          <a:prstGeom prst="rect">
            <a:avLst/>
          </a:prstGeom>
          <a:noFill/>
          <a:ln>
            <a:noFill/>
          </a:ln>
        </p:spPr>
      </p:pic>
      <p:sp>
        <p:nvSpPr>
          <p:cNvPr id="107" name="Shape 107"/>
          <p:cNvSpPr txBox="1">
            <a:spLocks noGrp="1"/>
          </p:cNvSpPr>
          <p:nvPr>
            <p:ph type="title"/>
          </p:nvPr>
        </p:nvSpPr>
        <p:spPr>
          <a:xfrm>
            <a:off x="301214" y="527009"/>
            <a:ext cx="7389468" cy="742734"/>
          </a:xfrm>
          <a:prstGeom prst="rect">
            <a:avLst/>
          </a:prstGeom>
        </p:spPr>
        <p:txBody>
          <a:bodyPr spcFirstLastPara="1" vert="horz" wrap="square" lIns="106869" tIns="106869" rIns="106869" bIns="106869" rtlCol="0" anchor="t" anchorCtr="0">
            <a:noAutofit/>
          </a:bodyPr>
          <a:lstStyle/>
          <a:p>
            <a:pPr>
              <a:buClr>
                <a:schemeClr val="dk1"/>
              </a:buClr>
              <a:buSzPts val="1100"/>
            </a:pPr>
            <a:r>
              <a:rPr lang="en" dirty="0"/>
              <a:t>Simplification</a:t>
            </a:r>
            <a:endParaRPr sz="3507" dirty="0"/>
          </a:p>
        </p:txBody>
      </p:sp>
    </p:spTree>
    <p:extLst>
      <p:ext uri="{BB962C8B-B14F-4D97-AF65-F5344CB8AC3E}">
        <p14:creationId xmlns:p14="http://schemas.microsoft.com/office/powerpoint/2010/main" val="20202052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26</TotalTime>
  <Words>323</Words>
  <Application>Microsoft Macintosh PowerPoint</Application>
  <PresentationFormat>Custom</PresentationFormat>
  <Paragraphs>60</Paragraphs>
  <Slides>35</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ArialMT</vt:lpstr>
      <vt:lpstr>Calibri</vt:lpstr>
      <vt:lpstr>Office Theme</vt:lpstr>
      <vt:lpstr>Building a Data Viz Guido Pizzini @guipizzini Senior Information Management and Data Analyst IFRC, Geneva </vt:lpstr>
      <vt:lpstr>PowerPoint Presentation</vt:lpstr>
      <vt:lpstr>PowerPoint Presentation</vt:lpstr>
      <vt:lpstr>8 Steps for success...   1. Define your audience  2. Set clear goals  3. Define your layout  4. Choose your topic and your story  5. Collect your data  6. Process your data  7. Find the story in the data..</vt:lpstr>
      <vt:lpstr>8. Identify Patterns</vt:lpstr>
      <vt:lpstr>Defining your data...</vt:lpstr>
      <vt:lpstr>Data relationships...</vt:lpstr>
      <vt:lpstr>Design Principles</vt:lpstr>
      <vt:lpstr>Simplification</vt:lpstr>
      <vt:lpstr>Simplification</vt:lpstr>
      <vt:lpstr>Visual  hierarchy</vt:lpstr>
      <vt:lpstr>Visual  hierarchy</vt:lpstr>
      <vt:lpstr>Layout</vt:lpstr>
      <vt:lpstr>What is the easiest “document” to read and why?</vt:lpstr>
      <vt:lpstr>PowerPoint Presentation</vt:lpstr>
      <vt:lpstr>The grid</vt:lpstr>
      <vt:lpstr>Alignment</vt:lpstr>
      <vt:lpstr>Proximity</vt:lpstr>
      <vt:lpstr>Enclosure</vt:lpstr>
      <vt:lpstr>Connection</vt:lpstr>
      <vt:lpstr>Separation</vt:lpstr>
      <vt:lpstr>Space</vt:lpstr>
      <vt:lpstr>Consistency</vt:lpstr>
      <vt:lpstr>Exercise</vt:lpstr>
      <vt:lpstr>Examples</vt:lpstr>
      <vt:lpstr>PowerPoint Presentation</vt:lpstr>
      <vt:lpstr>Best Practices for bar charts</vt:lpstr>
      <vt:lpstr>PowerPoint Presentation</vt:lpstr>
      <vt:lpstr>PowerPoint Presentation</vt:lpstr>
      <vt:lpstr>PowerPoint Presentation</vt:lpstr>
      <vt:lpstr>PowerPoint Presentation</vt:lpstr>
      <vt:lpstr>PowerPoint Presentation</vt:lpstr>
      <vt:lpstr>PowerPoint Presentation</vt:lpstr>
      <vt:lpstr>Best Practices for pie charts</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Dirk Slater</dc:creator>
  <cp:lastModifiedBy>Dirk Slater</cp:lastModifiedBy>
  <cp:revision>5</cp:revision>
  <cp:lastPrinted>2018-06-07T13:47:35Z</cp:lastPrinted>
  <dcterms:created xsi:type="dcterms:W3CDTF">2018-05-18T14:11:16Z</dcterms:created>
  <dcterms:modified xsi:type="dcterms:W3CDTF">2018-06-07T13:47:40Z</dcterms:modified>
</cp:coreProperties>
</file>