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674" autoAdjust="0"/>
  </p:normalViewPr>
  <p:slideViewPr>
    <p:cSldViewPr snapToGrid="0" snapToObjects="1">
      <p:cViewPr varScale="1">
        <p:scale>
          <a:sx n="119" d="100"/>
          <a:sy n="119" d="100"/>
        </p:scale>
        <p:origin x="140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6/7/18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1738333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1" name="Shape 2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748234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Shape 2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151798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4" name="Shape 2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607924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5" name="Shape 2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660303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6" name="Shape 25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98938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7" name="Shape 2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311566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1" name="Shape 28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0155778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3" name="Shape 2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709632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4" name="Shape 30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7100057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6" name="Shape 3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194481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213922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Shape 32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7" name="Shape 3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9863929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Shape 33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9" name="Shape 3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823589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Shape 34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6" name="Shape 3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681867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Shape 35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8" name="Shape 3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81190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Shape 36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5" name="Shape 36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8770164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Shape 37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2" name="Shape 37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5145335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Shape 37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8" name="Shape 3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978208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Shape 38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4" name="Shape 38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8540337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Shape 38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0" name="Shape 39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905497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049079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Shape 1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868762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360589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Shape 175"/>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Disaster Information Cycle has various steps. They are not always linear and sequential and there may be some overlap in steps, but this is a good way to think about it.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The red – </a:t>
            </a:r>
            <a:r>
              <a:rPr lang="en" sz="1200" b="0" i="0" u="sng" strike="noStrike" cap="none">
                <a:solidFill>
                  <a:schemeClr val="dk1"/>
                </a:solidFill>
                <a:latin typeface="Calibri"/>
                <a:ea typeface="Calibri"/>
                <a:cs typeface="Calibri"/>
                <a:sym typeface="Calibri"/>
              </a:rPr>
              <a:t>collect, collate, analysis and dissemination </a:t>
            </a:r>
            <a:r>
              <a:rPr lang="en" sz="1200" b="0" i="0" u="none" strike="noStrike" cap="none">
                <a:solidFill>
                  <a:schemeClr val="dk1"/>
                </a:solidFill>
                <a:latin typeface="Calibri"/>
                <a:ea typeface="Calibri"/>
                <a:cs typeface="Calibri"/>
                <a:sym typeface="Calibri"/>
              </a:rPr>
              <a:t>is within the ‘Info Management’ function; the analysis (esp gap identification)  is linked very closely with decision making and planning, but its purpose is to give a picture of the situation so Team Leads/Head of Ops, etc, can make informed decisions and reporting can follow.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The blue – </a:t>
            </a:r>
            <a:r>
              <a:rPr lang="en" sz="1200" b="0" i="0" u="sng" strike="noStrike" cap="none">
                <a:solidFill>
                  <a:schemeClr val="dk1"/>
                </a:solidFill>
                <a:latin typeface="Calibri"/>
                <a:ea typeface="Calibri"/>
                <a:cs typeface="Calibri"/>
                <a:sym typeface="Calibri"/>
              </a:rPr>
              <a:t>decisions and reporting –</a:t>
            </a:r>
            <a:r>
              <a:rPr lang="en" sz="1200" b="0" i="0" u="none" strike="noStrike" cap="none">
                <a:solidFill>
                  <a:schemeClr val="dk1"/>
                </a:solidFill>
                <a:latin typeface="Calibri"/>
                <a:ea typeface="Calibri"/>
                <a:cs typeface="Calibri"/>
                <a:sym typeface="Calibri"/>
              </a:rPr>
              <a:t> Role of Team Leader/Sector Lead/Head of Ops, etc</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Collection</a:t>
            </a:r>
            <a:r>
              <a:rPr lang="en" sz="1200">
                <a:solidFill>
                  <a:schemeClr val="dk1"/>
                </a:solidFill>
                <a:latin typeface="Calibri"/>
                <a:ea typeface="Calibri"/>
                <a:cs typeface="Calibri"/>
                <a:sym typeface="Calibri"/>
              </a:rPr>
              <a:t> – Fog of information, 80% could be irrelevant. Planning help you collect what is important to decision making and operational planning.</a:t>
            </a:r>
            <a:endParaRPr sz="120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Collation/Organize </a:t>
            </a:r>
            <a:r>
              <a:rPr lang="en" sz="1200">
                <a:solidFill>
                  <a:schemeClr val="dk1"/>
                </a:solidFill>
                <a:latin typeface="Calibri"/>
                <a:ea typeface="Calibri"/>
                <a:cs typeface="Calibri"/>
                <a:sym typeface="Calibri"/>
              </a:rPr>
              <a:t> – To make information useful it has to be organized in a way to allow for gaps to be obvious, and analysis possible</a:t>
            </a:r>
            <a:endParaRPr sz="120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Analysis-</a:t>
            </a:r>
            <a:r>
              <a:rPr lang="en" sz="1200">
                <a:solidFill>
                  <a:schemeClr val="dk1"/>
                </a:solidFill>
                <a:latin typeface="Calibri"/>
                <a:ea typeface="Calibri"/>
                <a:cs typeface="Calibri"/>
                <a:sym typeface="Calibri"/>
              </a:rPr>
              <a:t> This should answer questions. The questions should come from the info gathering plan and analysis can lead to further info needs.  What is the basic picture?</a:t>
            </a:r>
            <a:endParaRPr sz="120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Dissemination</a:t>
            </a:r>
            <a:r>
              <a:rPr lang="en" sz="1200">
                <a:solidFill>
                  <a:schemeClr val="dk1"/>
                </a:solidFill>
                <a:latin typeface="Calibri"/>
                <a:ea typeface="Calibri"/>
                <a:cs typeface="Calibri"/>
                <a:sym typeface="Calibri"/>
              </a:rPr>
              <a:t> – It is important to present the information in the most usefu.l way to the audience. The quicker people can absorb the information, the more likelihood that it will be used</a:t>
            </a:r>
            <a:endParaRPr sz="120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These four steps support evidenced based decision making and reporting.</a:t>
            </a:r>
            <a:endParaRPr sz="1200">
              <a:solidFill>
                <a:schemeClr val="dk1"/>
              </a:solidFill>
              <a:latin typeface="Calibri"/>
              <a:ea typeface="Calibri"/>
              <a:cs typeface="Calibri"/>
              <a:sym typeface="Calibri"/>
            </a:endParaRPr>
          </a:p>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76" name="Shape 176"/>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5374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710380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Shape 191"/>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To support IM and GIS, as we know, there are many things to be done in an operation. The SIMS system is comprised of both in-field and remote support. Remote support will be available to help team leaders who don’t have IM support on the ground. This concept can be scaled to suit each response. Understanding this system is a part of preparing to deploy.</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allows for significantly more support with less people; i.e. we may not have dozens of IM delegates on standby for every operation, but we can look to develop a cadre of people based in NS or IFRC structures or volunteers to provide remote support.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can support TL and teams without dedicated IM person on the team.</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2" name="Shape 192"/>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4105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Shape 1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33091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Shape 36"/>
          <p:cNvSpPr/>
          <p:nvPr/>
        </p:nvSpPr>
        <p:spPr>
          <a:xfrm>
            <a:off x="5344319" y="-184"/>
            <a:ext cx="5344319" cy="7562850"/>
          </a:xfrm>
          <a:prstGeom prst="rect">
            <a:avLst/>
          </a:prstGeom>
          <a:solidFill>
            <a:schemeClr val="lt2"/>
          </a:solidFill>
          <a:ln>
            <a:noFill/>
          </a:ln>
        </p:spPr>
        <p:txBody>
          <a:bodyPr spcFirstLastPara="1" wrap="square" lIns="106869" tIns="106869" rIns="106869" bIns="106869" anchor="ctr" anchorCtr="0">
            <a:noAutofit/>
          </a:bodyPr>
          <a:lstStyle/>
          <a:p>
            <a:pPr marL="0" lvl="0" indent="0">
              <a:spcBef>
                <a:spcPts val="0"/>
              </a:spcBef>
              <a:spcAft>
                <a:spcPts val="0"/>
              </a:spcAft>
              <a:buNone/>
            </a:pPr>
            <a:endParaRPr sz="2455"/>
          </a:p>
        </p:txBody>
      </p:sp>
      <p:sp>
        <p:nvSpPr>
          <p:cNvPr id="37" name="Shape 37"/>
          <p:cNvSpPr txBox="1">
            <a:spLocks noGrp="1"/>
          </p:cNvSpPr>
          <p:nvPr>
            <p:ph type="title"/>
          </p:nvPr>
        </p:nvSpPr>
        <p:spPr>
          <a:xfrm>
            <a:off x="310349" y="1813224"/>
            <a:ext cx="4728530" cy="217953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909"/>
            </a:lvl1pPr>
            <a:lvl2pPr lvl="1" algn="ctr" rtl="0">
              <a:spcBef>
                <a:spcPts val="0"/>
              </a:spcBef>
              <a:spcAft>
                <a:spcPts val="0"/>
              </a:spcAft>
              <a:buSzPts val="4200"/>
              <a:buNone/>
              <a:defRPr sz="4909"/>
            </a:lvl2pPr>
            <a:lvl3pPr lvl="2" algn="ctr" rtl="0">
              <a:spcBef>
                <a:spcPts val="0"/>
              </a:spcBef>
              <a:spcAft>
                <a:spcPts val="0"/>
              </a:spcAft>
              <a:buSzPts val="4200"/>
              <a:buNone/>
              <a:defRPr sz="4909"/>
            </a:lvl3pPr>
            <a:lvl4pPr lvl="3" algn="ctr" rtl="0">
              <a:spcBef>
                <a:spcPts val="0"/>
              </a:spcBef>
              <a:spcAft>
                <a:spcPts val="0"/>
              </a:spcAft>
              <a:buSzPts val="4200"/>
              <a:buNone/>
              <a:defRPr sz="4909"/>
            </a:lvl4pPr>
            <a:lvl5pPr lvl="4" algn="ctr" rtl="0">
              <a:spcBef>
                <a:spcPts val="0"/>
              </a:spcBef>
              <a:spcAft>
                <a:spcPts val="0"/>
              </a:spcAft>
              <a:buSzPts val="4200"/>
              <a:buNone/>
              <a:defRPr sz="4909"/>
            </a:lvl5pPr>
            <a:lvl6pPr lvl="5" algn="ctr" rtl="0">
              <a:spcBef>
                <a:spcPts val="0"/>
              </a:spcBef>
              <a:spcAft>
                <a:spcPts val="0"/>
              </a:spcAft>
              <a:buSzPts val="4200"/>
              <a:buNone/>
              <a:defRPr sz="4909"/>
            </a:lvl6pPr>
            <a:lvl7pPr lvl="6" algn="ctr" rtl="0">
              <a:spcBef>
                <a:spcPts val="0"/>
              </a:spcBef>
              <a:spcAft>
                <a:spcPts val="0"/>
              </a:spcAft>
              <a:buSzPts val="4200"/>
              <a:buNone/>
              <a:defRPr sz="4909"/>
            </a:lvl7pPr>
            <a:lvl8pPr lvl="7" algn="ctr" rtl="0">
              <a:spcBef>
                <a:spcPts val="0"/>
              </a:spcBef>
              <a:spcAft>
                <a:spcPts val="0"/>
              </a:spcAft>
              <a:buSzPts val="4200"/>
              <a:buNone/>
              <a:defRPr sz="4909"/>
            </a:lvl8pPr>
            <a:lvl9pPr lvl="8" algn="ctr" rtl="0">
              <a:spcBef>
                <a:spcPts val="0"/>
              </a:spcBef>
              <a:spcAft>
                <a:spcPts val="0"/>
              </a:spcAft>
              <a:buSzPts val="4200"/>
              <a:buNone/>
              <a:defRPr sz="4909"/>
            </a:lvl9pPr>
          </a:lstStyle>
          <a:p>
            <a:endParaRPr/>
          </a:p>
        </p:txBody>
      </p:sp>
      <p:sp>
        <p:nvSpPr>
          <p:cNvPr id="38" name="Shape 38"/>
          <p:cNvSpPr txBox="1">
            <a:spLocks noGrp="1"/>
          </p:cNvSpPr>
          <p:nvPr>
            <p:ph type="subTitle" idx="1"/>
          </p:nvPr>
        </p:nvSpPr>
        <p:spPr>
          <a:xfrm>
            <a:off x="310349" y="4121559"/>
            <a:ext cx="4728530" cy="1816054"/>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455"/>
            </a:lvl1pPr>
            <a:lvl2pPr lvl="1" algn="ctr" rtl="0">
              <a:lnSpc>
                <a:spcPct val="100000"/>
              </a:lnSpc>
              <a:spcBef>
                <a:spcPts val="0"/>
              </a:spcBef>
              <a:spcAft>
                <a:spcPts val="0"/>
              </a:spcAft>
              <a:buSzPts val="2100"/>
              <a:buNone/>
              <a:defRPr sz="2455"/>
            </a:lvl2pPr>
            <a:lvl3pPr lvl="2" algn="ctr" rtl="0">
              <a:lnSpc>
                <a:spcPct val="100000"/>
              </a:lnSpc>
              <a:spcBef>
                <a:spcPts val="0"/>
              </a:spcBef>
              <a:spcAft>
                <a:spcPts val="0"/>
              </a:spcAft>
              <a:buSzPts val="2100"/>
              <a:buNone/>
              <a:defRPr sz="2455"/>
            </a:lvl3pPr>
            <a:lvl4pPr lvl="3" algn="ctr" rtl="0">
              <a:lnSpc>
                <a:spcPct val="100000"/>
              </a:lnSpc>
              <a:spcBef>
                <a:spcPts val="0"/>
              </a:spcBef>
              <a:spcAft>
                <a:spcPts val="0"/>
              </a:spcAft>
              <a:buSzPts val="2100"/>
              <a:buNone/>
              <a:defRPr sz="2455"/>
            </a:lvl4pPr>
            <a:lvl5pPr lvl="4" algn="ctr" rtl="0">
              <a:lnSpc>
                <a:spcPct val="100000"/>
              </a:lnSpc>
              <a:spcBef>
                <a:spcPts val="0"/>
              </a:spcBef>
              <a:spcAft>
                <a:spcPts val="0"/>
              </a:spcAft>
              <a:buSzPts val="2100"/>
              <a:buNone/>
              <a:defRPr sz="2455"/>
            </a:lvl5pPr>
            <a:lvl6pPr lvl="5" algn="ctr" rtl="0">
              <a:lnSpc>
                <a:spcPct val="100000"/>
              </a:lnSpc>
              <a:spcBef>
                <a:spcPts val="0"/>
              </a:spcBef>
              <a:spcAft>
                <a:spcPts val="0"/>
              </a:spcAft>
              <a:buSzPts val="2100"/>
              <a:buNone/>
              <a:defRPr sz="2455"/>
            </a:lvl6pPr>
            <a:lvl7pPr lvl="6" algn="ctr" rtl="0">
              <a:lnSpc>
                <a:spcPct val="100000"/>
              </a:lnSpc>
              <a:spcBef>
                <a:spcPts val="0"/>
              </a:spcBef>
              <a:spcAft>
                <a:spcPts val="0"/>
              </a:spcAft>
              <a:buSzPts val="2100"/>
              <a:buNone/>
              <a:defRPr sz="2455"/>
            </a:lvl7pPr>
            <a:lvl8pPr lvl="7" algn="ctr" rtl="0">
              <a:lnSpc>
                <a:spcPct val="100000"/>
              </a:lnSpc>
              <a:spcBef>
                <a:spcPts val="0"/>
              </a:spcBef>
              <a:spcAft>
                <a:spcPts val="0"/>
              </a:spcAft>
              <a:buSzPts val="2100"/>
              <a:buNone/>
              <a:defRPr sz="2455"/>
            </a:lvl8pPr>
            <a:lvl9pPr lvl="8" algn="ctr" rtl="0">
              <a:lnSpc>
                <a:spcPct val="100000"/>
              </a:lnSpc>
              <a:spcBef>
                <a:spcPts val="0"/>
              </a:spcBef>
              <a:spcAft>
                <a:spcPts val="0"/>
              </a:spcAft>
              <a:buSzPts val="2100"/>
              <a:buNone/>
              <a:defRPr sz="2455"/>
            </a:lvl9pPr>
          </a:lstStyle>
          <a:p>
            <a:endParaRPr/>
          </a:p>
        </p:txBody>
      </p:sp>
      <p:sp>
        <p:nvSpPr>
          <p:cNvPr id="39" name="Shape 39"/>
          <p:cNvSpPr txBox="1">
            <a:spLocks noGrp="1"/>
          </p:cNvSpPr>
          <p:nvPr>
            <p:ph type="body" idx="2"/>
          </p:nvPr>
        </p:nvSpPr>
        <p:spPr>
          <a:xfrm>
            <a:off x="5773899" y="1064658"/>
            <a:ext cx="4485160" cy="5433166"/>
          </a:xfrm>
          <a:prstGeom prst="rect">
            <a:avLst/>
          </a:prstGeom>
        </p:spPr>
        <p:txBody>
          <a:bodyPr spcFirstLastPara="1" wrap="square" lIns="91425" tIns="91425" rIns="91425" bIns="91425" anchor="ctr" anchorCtr="0"/>
          <a:lstStyle>
            <a:lvl1pPr marL="534421" lvl="0" indent="-400816" rtl="0">
              <a:spcBef>
                <a:spcPts val="0"/>
              </a:spcBef>
              <a:spcAft>
                <a:spcPts val="0"/>
              </a:spcAft>
              <a:buSzPts val="1800"/>
              <a:buChar char="●"/>
              <a:defRPr/>
            </a:lvl1pPr>
            <a:lvl2pPr marL="1068842" lvl="1" indent="-371126" rtl="0">
              <a:spcBef>
                <a:spcPts val="1870"/>
              </a:spcBef>
              <a:spcAft>
                <a:spcPts val="0"/>
              </a:spcAft>
              <a:buSzPts val="1400"/>
              <a:buChar char="○"/>
              <a:defRPr/>
            </a:lvl2pPr>
            <a:lvl3pPr marL="1603263" lvl="2" indent="-371126" rtl="0">
              <a:spcBef>
                <a:spcPts val="1870"/>
              </a:spcBef>
              <a:spcAft>
                <a:spcPts val="0"/>
              </a:spcAft>
              <a:buSzPts val="1400"/>
              <a:buChar char="■"/>
              <a:defRPr/>
            </a:lvl3pPr>
            <a:lvl4pPr marL="2137684" lvl="3" indent="-371126" rtl="0">
              <a:spcBef>
                <a:spcPts val="1870"/>
              </a:spcBef>
              <a:spcAft>
                <a:spcPts val="0"/>
              </a:spcAft>
              <a:buSzPts val="1400"/>
              <a:buChar char="●"/>
              <a:defRPr/>
            </a:lvl4pPr>
            <a:lvl5pPr marL="2672105" lvl="4" indent="-371126" rtl="0">
              <a:spcBef>
                <a:spcPts val="1870"/>
              </a:spcBef>
              <a:spcAft>
                <a:spcPts val="0"/>
              </a:spcAft>
              <a:buSzPts val="1400"/>
              <a:buChar char="○"/>
              <a:defRPr/>
            </a:lvl5pPr>
            <a:lvl6pPr marL="3206526" lvl="5" indent="-371126" rtl="0">
              <a:spcBef>
                <a:spcPts val="1870"/>
              </a:spcBef>
              <a:spcAft>
                <a:spcPts val="0"/>
              </a:spcAft>
              <a:buSzPts val="1400"/>
              <a:buChar char="■"/>
              <a:defRPr/>
            </a:lvl6pPr>
            <a:lvl7pPr marL="3740948" lvl="6" indent="-371126" rtl="0">
              <a:spcBef>
                <a:spcPts val="1870"/>
              </a:spcBef>
              <a:spcAft>
                <a:spcPts val="0"/>
              </a:spcAft>
              <a:buSzPts val="1400"/>
              <a:buChar char="●"/>
              <a:defRPr/>
            </a:lvl7pPr>
            <a:lvl8pPr marL="4275369" lvl="7" indent="-371126" rtl="0">
              <a:spcBef>
                <a:spcPts val="1870"/>
              </a:spcBef>
              <a:spcAft>
                <a:spcPts val="0"/>
              </a:spcAft>
              <a:buSzPts val="1400"/>
              <a:buChar char="○"/>
              <a:defRPr/>
            </a:lvl8pPr>
            <a:lvl9pPr marL="4809790" lvl="8" indent="-371126" rtl="0">
              <a:spcBef>
                <a:spcPts val="1870"/>
              </a:spcBef>
              <a:spcAft>
                <a:spcPts val="1870"/>
              </a:spcAft>
              <a:buSzPts val="1400"/>
              <a:buChar char="■"/>
              <a:defRPr/>
            </a:lvl9pPr>
          </a:lstStyle>
          <a:p>
            <a:endParaRPr/>
          </a:p>
        </p:txBody>
      </p:sp>
      <p:sp>
        <p:nvSpPr>
          <p:cNvPr id="40" name="Shape 40"/>
          <p:cNvSpPr txBox="1">
            <a:spLocks noGrp="1"/>
          </p:cNvSpPr>
          <p:nvPr>
            <p:ph type="sldNum" idx="12"/>
          </p:nvPr>
        </p:nvSpPr>
        <p:spPr>
          <a:xfrm>
            <a:off x="9903657" y="6856656"/>
            <a:ext cx="641388" cy="578738"/>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46988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64354" y="654352"/>
            <a:ext cx="9959931" cy="842081"/>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 name="Shape 18"/>
          <p:cNvSpPr txBox="1">
            <a:spLocks noGrp="1"/>
          </p:cNvSpPr>
          <p:nvPr>
            <p:ph type="body" idx="1"/>
          </p:nvPr>
        </p:nvSpPr>
        <p:spPr>
          <a:xfrm>
            <a:off x="364354" y="1694565"/>
            <a:ext cx="9959931" cy="5023373"/>
          </a:xfrm>
          <a:prstGeom prst="rect">
            <a:avLst/>
          </a:prstGeom>
        </p:spPr>
        <p:txBody>
          <a:bodyPr spcFirstLastPara="1" wrap="square" lIns="91425" tIns="91425" rIns="91425" bIns="91425" anchor="t" anchorCtr="0"/>
          <a:lstStyle>
            <a:lvl1pPr marL="534421" lvl="0" indent="-400816" rtl="0">
              <a:spcBef>
                <a:spcPts val="0"/>
              </a:spcBef>
              <a:spcAft>
                <a:spcPts val="0"/>
              </a:spcAft>
              <a:buSzPts val="1800"/>
              <a:buChar char="●"/>
              <a:defRPr/>
            </a:lvl1pPr>
            <a:lvl2pPr marL="1068842" lvl="1" indent="-371126" rtl="0">
              <a:spcBef>
                <a:spcPts val="1870"/>
              </a:spcBef>
              <a:spcAft>
                <a:spcPts val="0"/>
              </a:spcAft>
              <a:buSzPts val="1400"/>
              <a:buChar char="○"/>
              <a:defRPr/>
            </a:lvl2pPr>
            <a:lvl3pPr marL="1603263" lvl="2" indent="-371126" rtl="0">
              <a:spcBef>
                <a:spcPts val="1870"/>
              </a:spcBef>
              <a:spcAft>
                <a:spcPts val="0"/>
              </a:spcAft>
              <a:buSzPts val="1400"/>
              <a:buChar char="■"/>
              <a:defRPr/>
            </a:lvl3pPr>
            <a:lvl4pPr marL="2137684" lvl="3" indent="-371126" rtl="0">
              <a:spcBef>
                <a:spcPts val="1870"/>
              </a:spcBef>
              <a:spcAft>
                <a:spcPts val="0"/>
              </a:spcAft>
              <a:buSzPts val="1400"/>
              <a:buChar char="●"/>
              <a:defRPr/>
            </a:lvl4pPr>
            <a:lvl5pPr marL="2672105" lvl="4" indent="-371126" rtl="0">
              <a:spcBef>
                <a:spcPts val="1870"/>
              </a:spcBef>
              <a:spcAft>
                <a:spcPts val="0"/>
              </a:spcAft>
              <a:buSzPts val="1400"/>
              <a:buChar char="○"/>
              <a:defRPr/>
            </a:lvl5pPr>
            <a:lvl6pPr marL="3206526" lvl="5" indent="-371126" rtl="0">
              <a:spcBef>
                <a:spcPts val="1870"/>
              </a:spcBef>
              <a:spcAft>
                <a:spcPts val="0"/>
              </a:spcAft>
              <a:buSzPts val="1400"/>
              <a:buChar char="■"/>
              <a:defRPr/>
            </a:lvl6pPr>
            <a:lvl7pPr marL="3740948" lvl="6" indent="-371126" rtl="0">
              <a:spcBef>
                <a:spcPts val="1870"/>
              </a:spcBef>
              <a:spcAft>
                <a:spcPts val="0"/>
              </a:spcAft>
              <a:buSzPts val="1400"/>
              <a:buChar char="●"/>
              <a:defRPr/>
            </a:lvl7pPr>
            <a:lvl8pPr marL="4275369" lvl="7" indent="-371126" rtl="0">
              <a:spcBef>
                <a:spcPts val="1870"/>
              </a:spcBef>
              <a:spcAft>
                <a:spcPts val="0"/>
              </a:spcAft>
              <a:buSzPts val="1400"/>
              <a:buChar char="○"/>
              <a:defRPr/>
            </a:lvl8pPr>
            <a:lvl9pPr marL="4809790" lvl="8" indent="-371126" rtl="0">
              <a:spcBef>
                <a:spcPts val="1870"/>
              </a:spcBef>
              <a:spcAft>
                <a:spcPts val="1870"/>
              </a:spcAft>
              <a:buSzPts val="1400"/>
              <a:buChar char="■"/>
              <a:defRPr/>
            </a:lvl9pPr>
          </a:lstStyle>
          <a:p>
            <a:endParaRPr/>
          </a:p>
        </p:txBody>
      </p:sp>
      <p:sp>
        <p:nvSpPr>
          <p:cNvPr id="19" name="Shape 19"/>
          <p:cNvSpPr txBox="1">
            <a:spLocks noGrp="1"/>
          </p:cNvSpPr>
          <p:nvPr>
            <p:ph type="sldNum" idx="12"/>
          </p:nvPr>
        </p:nvSpPr>
        <p:spPr>
          <a:xfrm>
            <a:off x="9903657" y="6856656"/>
            <a:ext cx="641388" cy="578738"/>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38783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6/7/18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604174"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14</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hyperlink" Target="http://brcmapsteam.github.io/Europe_migrants_sitrep/"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hCVyiZhYb4M"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hyperlink" Target="http://www.youtube.com/watch?v=4MuqLZTqkGY"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ctrTitle"/>
          </p:nvPr>
        </p:nvSpPr>
        <p:spPr>
          <a:xfrm>
            <a:off x="364363" y="1645597"/>
            <a:ext cx="9959931" cy="2399333"/>
          </a:xfrm>
          <a:prstGeom prst="rect">
            <a:avLst/>
          </a:prstGeom>
        </p:spPr>
        <p:txBody>
          <a:bodyPr spcFirstLastPara="1" vert="horz" wrap="square" lIns="106869" tIns="106869" rIns="106869" bIns="106869" rtlCol="0" anchor="b" anchorCtr="0">
            <a:noAutofit/>
          </a:bodyPr>
          <a:lstStyle/>
          <a:p>
            <a:pPr algn="l">
              <a:spcBef>
                <a:spcPts val="0"/>
              </a:spcBef>
            </a:pPr>
            <a:r>
              <a:rPr lang="en" sz="6000" i="0" baseline="0" dirty="0"/>
              <a:t>Information Management</a:t>
            </a:r>
            <a:endParaRPr sz="6000" i="0" baseline="0" dirty="0"/>
          </a:p>
          <a:p>
            <a:pPr algn="l">
              <a:spcBef>
                <a:spcPts val="0"/>
              </a:spcBef>
            </a:pPr>
            <a:r>
              <a:rPr lang="en" sz="4208" b="0" i="0" baseline="0" dirty="0"/>
              <a:t>Europe Population Movement</a:t>
            </a:r>
            <a:endParaRPr sz="4208" b="0" i="0" baseline="0" dirty="0"/>
          </a:p>
        </p:txBody>
      </p:sp>
      <p:sp>
        <p:nvSpPr>
          <p:cNvPr id="130" name="Shape 130"/>
          <p:cNvSpPr txBox="1">
            <a:spLocks noGrp="1"/>
          </p:cNvSpPr>
          <p:nvPr>
            <p:ph type="subTitle" idx="1"/>
          </p:nvPr>
        </p:nvSpPr>
        <p:spPr>
          <a:xfrm>
            <a:off x="364354" y="4088121"/>
            <a:ext cx="9959931" cy="926489"/>
          </a:xfrm>
          <a:prstGeom prst="rect">
            <a:avLst/>
          </a:prstGeom>
        </p:spPr>
        <p:txBody>
          <a:bodyPr spcFirstLastPara="1" vert="horz" wrap="square" lIns="106869" tIns="106869" rIns="106869" bIns="106869" rtlCol="0" anchor="t" anchorCtr="0">
            <a:noAutofit/>
          </a:bodyPr>
          <a:lstStyle/>
          <a:p>
            <a:pPr>
              <a:spcBef>
                <a:spcPts val="0"/>
              </a:spcBef>
            </a:pPr>
            <a:r>
              <a:rPr lang="en" sz="2805" dirty="0"/>
              <a:t>Budapest 16 -17 November 2015</a:t>
            </a:r>
            <a:endParaRPr sz="2805" dirty="0"/>
          </a:p>
        </p:txBody>
      </p:sp>
    </p:spTree>
    <p:extLst>
      <p:ext uri="{BB962C8B-B14F-4D97-AF65-F5344CB8AC3E}">
        <p14:creationId xmlns:p14="http://schemas.microsoft.com/office/powerpoint/2010/main" val="3560196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648742" y="508614"/>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REPORTING</a:t>
            </a:r>
            <a:endParaRPr sz="2805" dirty="0"/>
          </a:p>
        </p:txBody>
      </p:sp>
      <p:sp>
        <p:nvSpPr>
          <p:cNvPr id="214" name="Shape 214"/>
          <p:cNvSpPr txBox="1">
            <a:spLocks noGrp="1"/>
          </p:cNvSpPr>
          <p:nvPr>
            <p:ph type="body" idx="1"/>
          </p:nvPr>
        </p:nvSpPr>
        <p:spPr>
          <a:xfrm>
            <a:off x="736236" y="2249109"/>
            <a:ext cx="4521981"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215" name="Shape 215"/>
          <p:cNvSpPr txBox="1">
            <a:spLocks noGrp="1"/>
          </p:cNvSpPr>
          <p:nvPr>
            <p:ph type="body" idx="2"/>
          </p:nvPr>
        </p:nvSpPr>
        <p:spPr>
          <a:xfrm>
            <a:off x="736236" y="2971426"/>
            <a:ext cx="4521981" cy="3230087"/>
          </a:xfrm>
          <a:prstGeom prst="rect">
            <a:avLst/>
          </a:prstGeom>
        </p:spPr>
        <p:txBody>
          <a:bodyPr spcFirstLastPara="1" vert="horz" wrap="square" lIns="80159" tIns="80159" rIns="80159" bIns="80159" rtlCol="0" anchor="t" anchorCtr="0">
            <a:noAutofit/>
          </a:bodyPr>
          <a:lstStyle/>
          <a:p>
            <a:pPr marL="207830" indent="-44535">
              <a:spcBef>
                <a:spcPts val="935"/>
              </a:spcBef>
            </a:pPr>
            <a:endParaRPr/>
          </a:p>
        </p:txBody>
      </p:sp>
      <p:sp>
        <p:nvSpPr>
          <p:cNvPr id="216" name="Shape 216"/>
          <p:cNvSpPr txBox="1">
            <a:spLocks noGrp="1"/>
          </p:cNvSpPr>
          <p:nvPr>
            <p:ph type="body" idx="3"/>
          </p:nvPr>
        </p:nvSpPr>
        <p:spPr>
          <a:xfrm>
            <a:off x="5411123" y="2249109"/>
            <a:ext cx="4544074"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217" name="Shape 217"/>
          <p:cNvSpPr txBox="1">
            <a:spLocks noGrp="1"/>
          </p:cNvSpPr>
          <p:nvPr>
            <p:ph type="body" idx="4"/>
          </p:nvPr>
        </p:nvSpPr>
        <p:spPr>
          <a:xfrm>
            <a:off x="5411123" y="2971426"/>
            <a:ext cx="4544074" cy="3230087"/>
          </a:xfrm>
          <a:prstGeom prst="rect">
            <a:avLst/>
          </a:prstGeom>
        </p:spPr>
        <p:txBody>
          <a:bodyPr spcFirstLastPara="1" vert="horz" wrap="square" lIns="80159" tIns="80159" rIns="80159" bIns="80159" rtlCol="0" anchor="t" anchorCtr="0">
            <a:noAutofit/>
          </a:bodyPr>
          <a:lstStyle/>
          <a:p>
            <a:pPr marL="207830" indent="-44535">
              <a:spcBef>
                <a:spcPts val="935"/>
              </a:spcBef>
            </a:pPr>
            <a:endParaRPr/>
          </a:p>
        </p:txBody>
      </p:sp>
      <p:pic>
        <p:nvPicPr>
          <p:cNvPr id="219" name="Shape 219"/>
          <p:cNvPicPr preferRelativeResize="0"/>
          <p:nvPr/>
        </p:nvPicPr>
        <p:blipFill>
          <a:blip r:embed="rId3">
            <a:alphaModFix/>
          </a:blip>
          <a:stretch>
            <a:fillRect/>
          </a:stretch>
        </p:blipFill>
        <p:spPr>
          <a:xfrm>
            <a:off x="0" y="1591470"/>
            <a:ext cx="10688635" cy="4820709"/>
          </a:xfrm>
          <a:prstGeom prst="rect">
            <a:avLst/>
          </a:prstGeom>
          <a:noFill/>
          <a:ln>
            <a:noFill/>
          </a:ln>
        </p:spPr>
      </p:pic>
      <p:sp>
        <p:nvSpPr>
          <p:cNvPr id="220" name="Shape 220"/>
          <p:cNvSpPr txBox="1"/>
          <p:nvPr/>
        </p:nvSpPr>
        <p:spPr>
          <a:xfrm rot="-1287482">
            <a:off x="3561531" y="2174777"/>
            <a:ext cx="4411507" cy="1792434"/>
          </a:xfrm>
          <a:prstGeom prst="rect">
            <a:avLst/>
          </a:prstGeom>
          <a:noFill/>
          <a:ln>
            <a:noFill/>
          </a:ln>
        </p:spPr>
        <p:txBody>
          <a:bodyPr spcFirstLastPara="1" wrap="square" lIns="106869" tIns="106869" rIns="106869" bIns="106869" anchor="t" anchorCtr="0">
            <a:noAutofit/>
          </a:bodyPr>
          <a:lstStyle/>
          <a:p>
            <a:r>
              <a:rPr lang="en" sz="11221" b="1">
                <a:solidFill>
                  <a:srgbClr val="888888"/>
                </a:solidFill>
                <a:latin typeface="Courier New"/>
                <a:ea typeface="Courier New"/>
                <a:cs typeface="Courier New"/>
                <a:sym typeface="Courier New"/>
              </a:rPr>
              <a:t>OLD</a:t>
            </a:r>
            <a:endParaRPr sz="11221" b="1">
              <a:solidFill>
                <a:srgbClr val="888888"/>
              </a:solidFill>
              <a:latin typeface="Courier New"/>
              <a:ea typeface="Courier New"/>
              <a:cs typeface="Courier New"/>
              <a:sym typeface="Courier New"/>
            </a:endParaRPr>
          </a:p>
        </p:txBody>
      </p:sp>
    </p:spTree>
    <p:extLst>
      <p:ext uri="{BB962C8B-B14F-4D97-AF65-F5344CB8AC3E}">
        <p14:creationId xmlns:p14="http://schemas.microsoft.com/office/powerpoint/2010/main" val="1884386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a:off x="690297" y="689440"/>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REPORTING</a:t>
            </a:r>
            <a:endParaRPr sz="2805" dirty="0"/>
          </a:p>
        </p:txBody>
      </p:sp>
      <p:pic>
        <p:nvPicPr>
          <p:cNvPr id="231" name="Shape 231"/>
          <p:cNvPicPr preferRelativeResize="0"/>
          <p:nvPr/>
        </p:nvPicPr>
        <p:blipFill>
          <a:blip r:embed="rId3">
            <a:alphaModFix/>
          </a:blip>
          <a:stretch>
            <a:fillRect/>
          </a:stretch>
        </p:blipFill>
        <p:spPr>
          <a:xfrm>
            <a:off x="2083236" y="1624404"/>
            <a:ext cx="6433072" cy="4647303"/>
          </a:xfrm>
          <a:prstGeom prst="rect">
            <a:avLst/>
          </a:prstGeom>
          <a:noFill/>
          <a:ln>
            <a:noFill/>
          </a:ln>
        </p:spPr>
      </p:pic>
    </p:spTree>
    <p:extLst>
      <p:ext uri="{BB962C8B-B14F-4D97-AF65-F5344CB8AC3E}">
        <p14:creationId xmlns:p14="http://schemas.microsoft.com/office/powerpoint/2010/main" val="3702838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647266" y="440261"/>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REPORTING</a:t>
            </a:r>
            <a:endParaRPr sz="2805" dirty="0"/>
          </a:p>
        </p:txBody>
      </p:sp>
      <p:pic>
        <p:nvPicPr>
          <p:cNvPr id="242" name="Shape 242"/>
          <p:cNvPicPr preferRelativeResize="0"/>
          <p:nvPr/>
        </p:nvPicPr>
        <p:blipFill>
          <a:blip r:embed="rId3">
            <a:alphaModFix/>
          </a:blip>
          <a:stretch>
            <a:fillRect/>
          </a:stretch>
        </p:blipFill>
        <p:spPr>
          <a:xfrm>
            <a:off x="2388198" y="1355464"/>
            <a:ext cx="5540187" cy="5249731"/>
          </a:xfrm>
          <a:prstGeom prst="rect">
            <a:avLst/>
          </a:prstGeom>
          <a:noFill/>
          <a:ln>
            <a:noFill/>
          </a:ln>
        </p:spPr>
      </p:pic>
    </p:spTree>
    <p:extLst>
      <p:ext uri="{BB962C8B-B14F-4D97-AF65-F5344CB8AC3E}">
        <p14:creationId xmlns:p14="http://schemas.microsoft.com/office/powerpoint/2010/main" val="4093480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690297" y="452771"/>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REPORTING</a:t>
            </a:r>
            <a:endParaRPr sz="2805" dirty="0"/>
          </a:p>
        </p:txBody>
      </p:sp>
      <p:pic>
        <p:nvPicPr>
          <p:cNvPr id="253" name="Shape 253"/>
          <p:cNvPicPr preferRelativeResize="0"/>
          <p:nvPr/>
        </p:nvPicPr>
        <p:blipFill>
          <a:blip r:embed="rId3">
            <a:alphaModFix/>
          </a:blip>
          <a:stretch>
            <a:fillRect/>
          </a:stretch>
        </p:blipFill>
        <p:spPr>
          <a:xfrm>
            <a:off x="2098571" y="1502696"/>
            <a:ext cx="6653570" cy="5223655"/>
          </a:xfrm>
          <a:prstGeom prst="rect">
            <a:avLst/>
          </a:prstGeom>
          <a:noFill/>
          <a:ln>
            <a:noFill/>
          </a:ln>
        </p:spPr>
      </p:pic>
    </p:spTree>
    <p:extLst>
      <p:ext uri="{BB962C8B-B14F-4D97-AF65-F5344CB8AC3E}">
        <p14:creationId xmlns:p14="http://schemas.microsoft.com/office/powerpoint/2010/main" val="21670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title"/>
          </p:nvPr>
        </p:nvSpPr>
        <p:spPr>
          <a:xfrm>
            <a:off x="623329" y="394323"/>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WEEKLY</a:t>
            </a:r>
            <a:endParaRPr sz="2805" dirty="0"/>
          </a:p>
        </p:txBody>
      </p:sp>
      <p:pic>
        <p:nvPicPr>
          <p:cNvPr id="264" name="Shape 264"/>
          <p:cNvPicPr preferRelativeResize="0"/>
          <p:nvPr/>
        </p:nvPicPr>
        <p:blipFill>
          <a:blip r:embed="rId3">
            <a:alphaModFix/>
          </a:blip>
          <a:stretch>
            <a:fillRect/>
          </a:stretch>
        </p:blipFill>
        <p:spPr>
          <a:xfrm>
            <a:off x="1013194" y="1344707"/>
            <a:ext cx="8743991" cy="5323290"/>
          </a:xfrm>
          <a:prstGeom prst="rect">
            <a:avLst/>
          </a:prstGeom>
          <a:noFill/>
          <a:ln>
            <a:noFill/>
          </a:ln>
        </p:spPr>
      </p:pic>
    </p:spTree>
    <p:extLst>
      <p:ext uri="{BB962C8B-B14F-4D97-AF65-F5344CB8AC3E}">
        <p14:creationId xmlns:p14="http://schemas.microsoft.com/office/powerpoint/2010/main" val="4261933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title"/>
          </p:nvPr>
        </p:nvSpPr>
        <p:spPr>
          <a:xfrm>
            <a:off x="601226" y="422224"/>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MAPS</a:t>
            </a:r>
            <a:endParaRPr sz="2805" dirty="0"/>
          </a:p>
        </p:txBody>
      </p:sp>
      <p:sp>
        <p:nvSpPr>
          <p:cNvPr id="270" name="Shape 270"/>
          <p:cNvSpPr txBox="1">
            <a:spLocks noGrp="1"/>
          </p:cNvSpPr>
          <p:nvPr>
            <p:ph type="body" idx="1"/>
          </p:nvPr>
        </p:nvSpPr>
        <p:spPr>
          <a:xfrm>
            <a:off x="736236" y="2249109"/>
            <a:ext cx="4521981"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274" name="Shape 274"/>
          <p:cNvSpPr txBox="1">
            <a:spLocks noGrp="1"/>
          </p:cNvSpPr>
          <p:nvPr>
            <p:ph type="sldNum" idx="12"/>
          </p:nvPr>
        </p:nvSpPr>
        <p:spPr>
          <a:xfrm>
            <a:off x="7548851" y="6347812"/>
            <a:ext cx="2404943" cy="320168"/>
          </a:xfrm>
          <a:prstGeom prst="rect">
            <a:avLst/>
          </a:prstGeom>
        </p:spPr>
        <p:txBody>
          <a:bodyPr spcFirstLastPara="1" vert="horz" wrap="square" lIns="80159" tIns="40065" rIns="80159" bIns="40065" rtlCol="0" anchor="ctr" anchorCtr="0">
            <a:noAutofit/>
          </a:bodyPr>
          <a:lstStyle/>
          <a:p>
            <a:fld id="{00000000-1234-1234-1234-123412341234}" type="slidenum">
              <a:rPr lang="en"/>
              <a:pPr/>
              <a:t>15</a:t>
            </a:fld>
            <a:endParaRPr/>
          </a:p>
        </p:txBody>
      </p:sp>
      <p:pic>
        <p:nvPicPr>
          <p:cNvPr id="275" name="Shape 275"/>
          <p:cNvPicPr preferRelativeResize="0"/>
          <p:nvPr/>
        </p:nvPicPr>
        <p:blipFill>
          <a:blip r:embed="rId3">
            <a:alphaModFix/>
          </a:blip>
          <a:stretch>
            <a:fillRect/>
          </a:stretch>
        </p:blipFill>
        <p:spPr>
          <a:xfrm>
            <a:off x="98073" y="1328556"/>
            <a:ext cx="4208850" cy="2975499"/>
          </a:xfrm>
          <a:prstGeom prst="rect">
            <a:avLst/>
          </a:prstGeom>
          <a:noFill/>
          <a:ln>
            <a:noFill/>
          </a:ln>
        </p:spPr>
      </p:pic>
      <p:pic>
        <p:nvPicPr>
          <p:cNvPr id="276" name="Shape 276"/>
          <p:cNvPicPr preferRelativeResize="0"/>
          <p:nvPr/>
        </p:nvPicPr>
        <p:blipFill>
          <a:blip r:embed="rId4">
            <a:alphaModFix/>
          </a:blip>
          <a:stretch>
            <a:fillRect/>
          </a:stretch>
        </p:blipFill>
        <p:spPr>
          <a:xfrm>
            <a:off x="4347027" y="1328556"/>
            <a:ext cx="3923205" cy="2975495"/>
          </a:xfrm>
          <a:prstGeom prst="rect">
            <a:avLst/>
          </a:prstGeom>
          <a:noFill/>
          <a:ln>
            <a:noFill/>
          </a:ln>
        </p:spPr>
      </p:pic>
      <p:pic>
        <p:nvPicPr>
          <p:cNvPr id="277" name="Shape 277"/>
          <p:cNvPicPr preferRelativeResize="0"/>
          <p:nvPr/>
        </p:nvPicPr>
        <p:blipFill>
          <a:blip r:embed="rId5">
            <a:alphaModFix/>
          </a:blip>
          <a:stretch>
            <a:fillRect/>
          </a:stretch>
        </p:blipFill>
        <p:spPr>
          <a:xfrm>
            <a:off x="2906179" y="4004646"/>
            <a:ext cx="3866800" cy="2733162"/>
          </a:xfrm>
          <a:prstGeom prst="rect">
            <a:avLst/>
          </a:prstGeom>
          <a:noFill/>
          <a:ln>
            <a:noFill/>
          </a:ln>
        </p:spPr>
      </p:pic>
      <p:pic>
        <p:nvPicPr>
          <p:cNvPr id="278" name="Shape 278"/>
          <p:cNvPicPr preferRelativeResize="0"/>
          <p:nvPr/>
        </p:nvPicPr>
        <p:blipFill>
          <a:blip r:embed="rId6">
            <a:alphaModFix/>
          </a:blip>
          <a:stretch>
            <a:fillRect/>
          </a:stretch>
        </p:blipFill>
        <p:spPr>
          <a:xfrm>
            <a:off x="6772978" y="4004632"/>
            <a:ext cx="3866800" cy="2733183"/>
          </a:xfrm>
          <a:prstGeom prst="rect">
            <a:avLst/>
          </a:prstGeom>
          <a:noFill/>
          <a:ln>
            <a:noFill/>
          </a:ln>
        </p:spPr>
      </p:pic>
    </p:spTree>
    <p:extLst>
      <p:ext uri="{BB962C8B-B14F-4D97-AF65-F5344CB8AC3E}">
        <p14:creationId xmlns:p14="http://schemas.microsoft.com/office/powerpoint/2010/main" val="437051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a:spLocks noGrp="1"/>
          </p:cNvSpPr>
          <p:nvPr>
            <p:ph type="title"/>
          </p:nvPr>
        </p:nvSpPr>
        <p:spPr>
          <a:xfrm>
            <a:off x="734844" y="489363"/>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MAPS</a:t>
            </a:r>
            <a:endParaRPr sz="2805" dirty="0"/>
          </a:p>
        </p:txBody>
      </p:sp>
      <p:sp>
        <p:nvSpPr>
          <p:cNvPr id="284" name="Shape 284"/>
          <p:cNvSpPr txBox="1">
            <a:spLocks noGrp="1"/>
          </p:cNvSpPr>
          <p:nvPr>
            <p:ph type="body" idx="1"/>
          </p:nvPr>
        </p:nvSpPr>
        <p:spPr>
          <a:xfrm>
            <a:off x="736236" y="2249109"/>
            <a:ext cx="4521981"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288" name="Shape 288"/>
          <p:cNvSpPr txBox="1">
            <a:spLocks noGrp="1"/>
          </p:cNvSpPr>
          <p:nvPr>
            <p:ph type="sldNum" idx="12"/>
          </p:nvPr>
        </p:nvSpPr>
        <p:spPr>
          <a:xfrm>
            <a:off x="7548851" y="6347812"/>
            <a:ext cx="2404943" cy="320168"/>
          </a:xfrm>
          <a:prstGeom prst="rect">
            <a:avLst/>
          </a:prstGeom>
        </p:spPr>
        <p:txBody>
          <a:bodyPr spcFirstLastPara="1" vert="horz" wrap="square" lIns="80159" tIns="40065" rIns="80159" bIns="40065" rtlCol="0" anchor="ctr" anchorCtr="0">
            <a:noAutofit/>
          </a:bodyPr>
          <a:lstStyle/>
          <a:p>
            <a:fld id="{00000000-1234-1234-1234-123412341234}" type="slidenum">
              <a:rPr lang="en"/>
              <a:pPr/>
              <a:t>16</a:t>
            </a:fld>
            <a:endParaRPr/>
          </a:p>
        </p:txBody>
      </p:sp>
      <p:pic>
        <p:nvPicPr>
          <p:cNvPr id="289" name="Shape 289"/>
          <p:cNvPicPr preferRelativeResize="0"/>
          <p:nvPr/>
        </p:nvPicPr>
        <p:blipFill>
          <a:blip r:embed="rId3">
            <a:alphaModFix/>
          </a:blip>
          <a:stretch>
            <a:fillRect/>
          </a:stretch>
        </p:blipFill>
        <p:spPr>
          <a:xfrm>
            <a:off x="163210" y="1564124"/>
            <a:ext cx="5351307" cy="3790292"/>
          </a:xfrm>
          <a:prstGeom prst="rect">
            <a:avLst/>
          </a:prstGeom>
          <a:noFill/>
          <a:ln>
            <a:noFill/>
          </a:ln>
        </p:spPr>
      </p:pic>
      <p:pic>
        <p:nvPicPr>
          <p:cNvPr id="290" name="Shape 290"/>
          <p:cNvPicPr preferRelativeResize="0"/>
          <p:nvPr/>
        </p:nvPicPr>
        <p:blipFill>
          <a:blip r:embed="rId4">
            <a:alphaModFix/>
          </a:blip>
          <a:stretch>
            <a:fillRect/>
          </a:stretch>
        </p:blipFill>
        <p:spPr>
          <a:xfrm>
            <a:off x="5085140" y="3041818"/>
            <a:ext cx="5414813" cy="3626178"/>
          </a:xfrm>
          <a:prstGeom prst="rect">
            <a:avLst/>
          </a:prstGeom>
          <a:noFill/>
          <a:ln>
            <a:noFill/>
          </a:ln>
        </p:spPr>
      </p:pic>
    </p:spTree>
    <p:extLst>
      <p:ext uri="{BB962C8B-B14F-4D97-AF65-F5344CB8AC3E}">
        <p14:creationId xmlns:p14="http://schemas.microsoft.com/office/powerpoint/2010/main" val="11788408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txBox="1">
            <a:spLocks noGrp="1"/>
          </p:cNvSpPr>
          <p:nvPr>
            <p:ph type="title"/>
          </p:nvPr>
        </p:nvSpPr>
        <p:spPr>
          <a:xfrm>
            <a:off x="648742" y="432744"/>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WEEKLY</a:t>
            </a:r>
            <a:endParaRPr sz="2805" dirty="0"/>
          </a:p>
        </p:txBody>
      </p:sp>
      <p:sp>
        <p:nvSpPr>
          <p:cNvPr id="296" name="Shape 296"/>
          <p:cNvSpPr txBox="1">
            <a:spLocks noGrp="1"/>
          </p:cNvSpPr>
          <p:nvPr>
            <p:ph type="body" idx="1"/>
          </p:nvPr>
        </p:nvSpPr>
        <p:spPr>
          <a:xfrm>
            <a:off x="736236" y="2249109"/>
            <a:ext cx="4521981"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297" name="Shape 297"/>
          <p:cNvSpPr txBox="1">
            <a:spLocks noGrp="1"/>
          </p:cNvSpPr>
          <p:nvPr>
            <p:ph type="body" idx="2"/>
          </p:nvPr>
        </p:nvSpPr>
        <p:spPr>
          <a:xfrm>
            <a:off x="736236" y="2971426"/>
            <a:ext cx="4521981" cy="3230087"/>
          </a:xfrm>
          <a:prstGeom prst="rect">
            <a:avLst/>
          </a:prstGeom>
        </p:spPr>
        <p:txBody>
          <a:bodyPr spcFirstLastPara="1" vert="horz" wrap="square" lIns="80159" tIns="80159" rIns="80159" bIns="80159" rtlCol="0" anchor="t" anchorCtr="0">
            <a:noAutofit/>
          </a:bodyPr>
          <a:lstStyle/>
          <a:p>
            <a:pPr marL="207830" indent="-44535">
              <a:spcBef>
                <a:spcPts val="935"/>
              </a:spcBef>
            </a:pPr>
            <a:endParaRPr/>
          </a:p>
        </p:txBody>
      </p:sp>
      <p:sp>
        <p:nvSpPr>
          <p:cNvPr id="298" name="Shape 298"/>
          <p:cNvSpPr txBox="1">
            <a:spLocks noGrp="1"/>
          </p:cNvSpPr>
          <p:nvPr>
            <p:ph type="body" idx="3"/>
          </p:nvPr>
        </p:nvSpPr>
        <p:spPr>
          <a:xfrm>
            <a:off x="5411123" y="2249109"/>
            <a:ext cx="4544074"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299" name="Shape 299"/>
          <p:cNvSpPr txBox="1">
            <a:spLocks noGrp="1"/>
          </p:cNvSpPr>
          <p:nvPr>
            <p:ph type="body" idx="4"/>
          </p:nvPr>
        </p:nvSpPr>
        <p:spPr>
          <a:xfrm>
            <a:off x="5411123" y="2971426"/>
            <a:ext cx="4544074" cy="3230087"/>
          </a:xfrm>
          <a:prstGeom prst="rect">
            <a:avLst/>
          </a:prstGeom>
        </p:spPr>
        <p:txBody>
          <a:bodyPr spcFirstLastPara="1" vert="horz" wrap="square" lIns="80159" tIns="80159" rIns="80159" bIns="80159" rtlCol="0" anchor="t" anchorCtr="0">
            <a:noAutofit/>
          </a:bodyPr>
          <a:lstStyle/>
          <a:p>
            <a:pPr marL="207830" indent="-44535">
              <a:spcBef>
                <a:spcPts val="935"/>
              </a:spcBef>
            </a:pPr>
            <a:endParaRPr/>
          </a:p>
        </p:txBody>
      </p:sp>
      <p:sp>
        <p:nvSpPr>
          <p:cNvPr id="300" name="Shape 300"/>
          <p:cNvSpPr txBox="1">
            <a:spLocks noGrp="1"/>
          </p:cNvSpPr>
          <p:nvPr>
            <p:ph type="sldNum" idx="12"/>
          </p:nvPr>
        </p:nvSpPr>
        <p:spPr>
          <a:xfrm>
            <a:off x="7548851" y="6347812"/>
            <a:ext cx="2404943" cy="320168"/>
          </a:xfrm>
          <a:prstGeom prst="rect">
            <a:avLst/>
          </a:prstGeom>
        </p:spPr>
        <p:txBody>
          <a:bodyPr spcFirstLastPara="1" vert="horz" wrap="square" lIns="80159" tIns="40065" rIns="80159" bIns="40065" rtlCol="0" anchor="ctr" anchorCtr="0">
            <a:noAutofit/>
          </a:bodyPr>
          <a:lstStyle/>
          <a:p>
            <a:fld id="{00000000-1234-1234-1234-123412341234}" type="slidenum">
              <a:rPr lang="en"/>
              <a:pPr/>
              <a:t>17</a:t>
            </a:fld>
            <a:endParaRPr/>
          </a:p>
        </p:txBody>
      </p:sp>
      <p:pic>
        <p:nvPicPr>
          <p:cNvPr id="301" name="Shape 301"/>
          <p:cNvPicPr preferRelativeResize="0"/>
          <p:nvPr/>
        </p:nvPicPr>
        <p:blipFill>
          <a:blip r:embed="rId3">
            <a:alphaModFix/>
          </a:blip>
          <a:stretch>
            <a:fillRect/>
          </a:stretch>
        </p:blipFill>
        <p:spPr>
          <a:xfrm>
            <a:off x="1" y="1554626"/>
            <a:ext cx="10688639" cy="4453599"/>
          </a:xfrm>
          <a:prstGeom prst="rect">
            <a:avLst/>
          </a:prstGeom>
          <a:noFill/>
          <a:ln>
            <a:noFill/>
          </a:ln>
        </p:spPr>
      </p:pic>
    </p:spTree>
    <p:extLst>
      <p:ext uri="{BB962C8B-B14F-4D97-AF65-F5344CB8AC3E}">
        <p14:creationId xmlns:p14="http://schemas.microsoft.com/office/powerpoint/2010/main" val="321043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Shape 306"/>
          <p:cNvSpPr txBox="1">
            <a:spLocks noGrp="1"/>
          </p:cNvSpPr>
          <p:nvPr>
            <p:ph type="title"/>
          </p:nvPr>
        </p:nvSpPr>
        <p:spPr>
          <a:xfrm>
            <a:off x="734844" y="432744"/>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WEEKLY</a:t>
            </a:r>
            <a:endParaRPr sz="2805" dirty="0"/>
          </a:p>
        </p:txBody>
      </p:sp>
      <p:sp>
        <p:nvSpPr>
          <p:cNvPr id="307" name="Shape 307"/>
          <p:cNvSpPr txBox="1">
            <a:spLocks noGrp="1"/>
          </p:cNvSpPr>
          <p:nvPr>
            <p:ph type="body" idx="1"/>
          </p:nvPr>
        </p:nvSpPr>
        <p:spPr>
          <a:xfrm>
            <a:off x="736236" y="2249109"/>
            <a:ext cx="4521981"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311" name="Shape 311"/>
          <p:cNvSpPr txBox="1">
            <a:spLocks noGrp="1"/>
          </p:cNvSpPr>
          <p:nvPr>
            <p:ph type="sldNum" idx="12"/>
          </p:nvPr>
        </p:nvSpPr>
        <p:spPr>
          <a:xfrm>
            <a:off x="7548851" y="6347812"/>
            <a:ext cx="2404943" cy="320168"/>
          </a:xfrm>
          <a:prstGeom prst="rect">
            <a:avLst/>
          </a:prstGeom>
        </p:spPr>
        <p:txBody>
          <a:bodyPr spcFirstLastPara="1" vert="horz" wrap="square" lIns="80159" tIns="40065" rIns="80159" bIns="40065" rtlCol="0" anchor="ctr" anchorCtr="0">
            <a:noAutofit/>
          </a:bodyPr>
          <a:lstStyle/>
          <a:p>
            <a:fld id="{00000000-1234-1234-1234-123412341234}" type="slidenum">
              <a:rPr lang="en"/>
              <a:pPr/>
              <a:t>18</a:t>
            </a:fld>
            <a:endParaRPr/>
          </a:p>
        </p:txBody>
      </p:sp>
      <p:pic>
        <p:nvPicPr>
          <p:cNvPr id="312" name="Shape 312"/>
          <p:cNvPicPr preferRelativeResize="0"/>
          <p:nvPr/>
        </p:nvPicPr>
        <p:blipFill rotWithShape="1">
          <a:blip r:embed="rId3">
            <a:alphaModFix/>
          </a:blip>
          <a:srcRect l="17923" t="5032" r="25142" b="64394"/>
          <a:stretch/>
        </p:blipFill>
        <p:spPr>
          <a:xfrm>
            <a:off x="228029" y="1587122"/>
            <a:ext cx="6151955" cy="2369901"/>
          </a:xfrm>
          <a:prstGeom prst="rect">
            <a:avLst/>
          </a:prstGeom>
          <a:noFill/>
          <a:ln>
            <a:noFill/>
          </a:ln>
        </p:spPr>
      </p:pic>
      <p:pic>
        <p:nvPicPr>
          <p:cNvPr id="313" name="Shape 313"/>
          <p:cNvPicPr preferRelativeResize="0"/>
          <p:nvPr/>
        </p:nvPicPr>
        <p:blipFill rotWithShape="1">
          <a:blip r:embed="rId3">
            <a:alphaModFix/>
          </a:blip>
          <a:srcRect l="26948" t="50985" r="29733"/>
          <a:stretch/>
        </p:blipFill>
        <p:spPr>
          <a:xfrm>
            <a:off x="6105494" y="2971420"/>
            <a:ext cx="4521984" cy="3670669"/>
          </a:xfrm>
          <a:prstGeom prst="rect">
            <a:avLst/>
          </a:prstGeom>
          <a:noFill/>
          <a:ln>
            <a:noFill/>
          </a:ln>
        </p:spPr>
      </p:pic>
    </p:spTree>
    <p:extLst>
      <p:ext uri="{BB962C8B-B14F-4D97-AF65-F5344CB8AC3E}">
        <p14:creationId xmlns:p14="http://schemas.microsoft.com/office/powerpoint/2010/main" val="1686499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a:spLocks noGrp="1"/>
          </p:cNvSpPr>
          <p:nvPr>
            <p:ph type="title"/>
          </p:nvPr>
        </p:nvSpPr>
        <p:spPr>
          <a:xfrm>
            <a:off x="690297" y="689440"/>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WEEKLY</a:t>
            </a:r>
            <a:endParaRPr sz="2805" dirty="0"/>
          </a:p>
        </p:txBody>
      </p:sp>
      <p:pic>
        <p:nvPicPr>
          <p:cNvPr id="324" name="Shape 324"/>
          <p:cNvPicPr preferRelativeResize="0"/>
          <p:nvPr/>
        </p:nvPicPr>
        <p:blipFill>
          <a:blip r:embed="rId3">
            <a:alphaModFix/>
          </a:blip>
          <a:stretch>
            <a:fillRect/>
          </a:stretch>
        </p:blipFill>
        <p:spPr>
          <a:xfrm>
            <a:off x="1497947" y="1590921"/>
            <a:ext cx="7126170" cy="5035839"/>
          </a:xfrm>
          <a:prstGeom prst="rect">
            <a:avLst/>
          </a:prstGeom>
          <a:noFill/>
          <a:ln>
            <a:noFill/>
          </a:ln>
        </p:spPr>
      </p:pic>
    </p:spTree>
    <p:extLst>
      <p:ext uri="{BB962C8B-B14F-4D97-AF65-F5344CB8AC3E}">
        <p14:creationId xmlns:p14="http://schemas.microsoft.com/office/powerpoint/2010/main" val="3751065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310349" y="2216733"/>
            <a:ext cx="4728530" cy="1732695"/>
          </a:xfrm>
          <a:prstGeom prst="rect">
            <a:avLst/>
          </a:prstGeom>
        </p:spPr>
        <p:txBody>
          <a:bodyPr spcFirstLastPara="1" vert="horz" wrap="square" lIns="106869" tIns="106869" rIns="106869" bIns="106869" rtlCol="0" anchor="b" anchorCtr="0">
            <a:noAutofit/>
          </a:bodyPr>
          <a:lstStyle/>
          <a:p>
            <a:r>
              <a:rPr lang="en" dirty="0"/>
              <a:t>Agenda</a:t>
            </a:r>
            <a:endParaRPr dirty="0"/>
          </a:p>
        </p:txBody>
      </p:sp>
      <p:sp>
        <p:nvSpPr>
          <p:cNvPr id="137" name="Shape 137"/>
          <p:cNvSpPr txBox="1">
            <a:spLocks noGrp="1"/>
          </p:cNvSpPr>
          <p:nvPr>
            <p:ph type="sldNum" idx="12"/>
          </p:nvPr>
        </p:nvSpPr>
        <p:spPr>
          <a:xfrm>
            <a:off x="9903657" y="6226190"/>
            <a:ext cx="641388" cy="460088"/>
          </a:xfrm>
          <a:prstGeom prst="rect">
            <a:avLst/>
          </a:prstGeom>
        </p:spPr>
        <p:txBody>
          <a:bodyPr spcFirstLastPara="1" vert="horz" wrap="square" lIns="106869" tIns="106869" rIns="106869" bIns="106869" rtlCol="0" anchor="ctr" anchorCtr="0">
            <a:noAutofit/>
          </a:bodyPr>
          <a:lstStyle/>
          <a:p>
            <a:fld id="{00000000-1234-1234-1234-123412341234}" type="slidenum">
              <a:rPr lang="en"/>
              <a:pPr/>
              <a:t>2</a:t>
            </a:fld>
            <a:endParaRPr/>
          </a:p>
        </p:txBody>
      </p:sp>
      <p:sp>
        <p:nvSpPr>
          <p:cNvPr id="138" name="Shape 138"/>
          <p:cNvSpPr txBox="1"/>
          <p:nvPr/>
        </p:nvSpPr>
        <p:spPr>
          <a:xfrm>
            <a:off x="5463470" y="0"/>
            <a:ext cx="4610702" cy="4763948"/>
          </a:xfrm>
          <a:prstGeom prst="rect">
            <a:avLst/>
          </a:prstGeom>
          <a:noFill/>
          <a:ln>
            <a:noFill/>
          </a:ln>
        </p:spPr>
        <p:txBody>
          <a:bodyPr spcFirstLastPara="1" wrap="square" lIns="106869" tIns="106869" rIns="106869" bIns="106869" anchor="t" anchorCtr="0">
            <a:noAutofit/>
          </a:bodyPr>
          <a:lstStyle/>
          <a:p>
            <a:pPr marL="534421" indent="-371126">
              <a:buClr>
                <a:srgbClr val="C00000"/>
              </a:buClr>
              <a:buSzPts val="1400"/>
              <a:buAutoNum type="arabicPeriod"/>
            </a:pPr>
            <a:r>
              <a:rPr lang="en" sz="2455" b="1" dirty="0">
                <a:solidFill>
                  <a:srgbClr val="C00000"/>
                </a:solidFill>
              </a:rPr>
              <a:t>Meeting Overview</a:t>
            </a:r>
            <a:endParaRPr sz="2455" b="1" dirty="0">
              <a:solidFill>
                <a:srgbClr val="C00000"/>
              </a:solidFill>
            </a:endParaRPr>
          </a:p>
          <a:p>
            <a:endParaRPr sz="2455" b="1" dirty="0">
              <a:solidFill>
                <a:srgbClr val="C00000"/>
              </a:solidFill>
            </a:endParaRPr>
          </a:p>
          <a:p>
            <a:pPr marL="534421" indent="-371126">
              <a:buClr>
                <a:srgbClr val="C00000"/>
              </a:buClr>
              <a:buSzPts val="1400"/>
              <a:buAutoNum type="arabicPeriod"/>
            </a:pPr>
            <a:r>
              <a:rPr lang="en" sz="2455" b="1" dirty="0">
                <a:solidFill>
                  <a:srgbClr val="C00000"/>
                </a:solidFill>
              </a:rPr>
              <a:t>IM Feedback</a:t>
            </a:r>
            <a:endParaRPr sz="2455" b="1" dirty="0">
              <a:solidFill>
                <a:srgbClr val="C00000"/>
              </a:solidFill>
            </a:endParaRPr>
          </a:p>
          <a:p>
            <a:endParaRPr sz="2455" b="1" dirty="0">
              <a:solidFill>
                <a:srgbClr val="C00000"/>
              </a:solidFill>
            </a:endParaRPr>
          </a:p>
          <a:p>
            <a:pPr marL="534421" indent="-371126">
              <a:buClr>
                <a:srgbClr val="C00000"/>
              </a:buClr>
              <a:buSzPts val="1400"/>
              <a:buAutoNum type="arabicPeriod"/>
            </a:pPr>
            <a:r>
              <a:rPr lang="en" sz="2455" b="1" dirty="0">
                <a:solidFill>
                  <a:srgbClr val="C00000"/>
                </a:solidFill>
              </a:rPr>
              <a:t>IM and data management experiences from NS</a:t>
            </a:r>
            <a:endParaRPr sz="2455" b="1" dirty="0">
              <a:solidFill>
                <a:srgbClr val="C00000"/>
              </a:solidFill>
            </a:endParaRPr>
          </a:p>
          <a:p>
            <a:endParaRPr sz="2455" b="1" dirty="0">
              <a:solidFill>
                <a:srgbClr val="C00000"/>
              </a:solidFill>
            </a:endParaRPr>
          </a:p>
          <a:p>
            <a:pPr marL="534421" indent="-371126">
              <a:buClr>
                <a:srgbClr val="C00000"/>
              </a:buClr>
              <a:buSzPts val="1400"/>
              <a:buAutoNum type="arabicPeriod"/>
            </a:pPr>
            <a:r>
              <a:rPr lang="en" sz="2455" b="1" dirty="0">
                <a:solidFill>
                  <a:srgbClr val="C00000"/>
                </a:solidFill>
              </a:rPr>
              <a:t>IM needs, tools and resources. </a:t>
            </a:r>
            <a:endParaRPr sz="2455" b="1" dirty="0">
              <a:solidFill>
                <a:srgbClr val="C00000"/>
              </a:solidFill>
            </a:endParaRPr>
          </a:p>
          <a:p>
            <a:endParaRPr sz="2455" b="1" dirty="0">
              <a:solidFill>
                <a:srgbClr val="C00000"/>
              </a:solidFill>
            </a:endParaRPr>
          </a:p>
          <a:p>
            <a:pPr marL="534421" indent="-371126">
              <a:buClr>
                <a:srgbClr val="C00000"/>
              </a:buClr>
              <a:buSzPts val="1400"/>
              <a:buAutoNum type="arabicPeriod"/>
            </a:pPr>
            <a:r>
              <a:rPr lang="en" sz="2455" b="1" dirty="0">
                <a:solidFill>
                  <a:srgbClr val="C00000"/>
                </a:solidFill>
              </a:rPr>
              <a:t>IM Coordination</a:t>
            </a:r>
            <a:endParaRPr sz="2455" b="1" dirty="0">
              <a:solidFill>
                <a:srgbClr val="C00000"/>
              </a:solidFill>
            </a:endParaRPr>
          </a:p>
          <a:p>
            <a:endParaRPr sz="2455" b="1" dirty="0">
              <a:solidFill>
                <a:srgbClr val="C00000"/>
              </a:solidFill>
            </a:endParaRPr>
          </a:p>
          <a:p>
            <a:pPr marL="534421" indent="-371126">
              <a:buClr>
                <a:srgbClr val="C00000"/>
              </a:buClr>
              <a:buSzPts val="1400"/>
              <a:buAutoNum type="arabicPeriod"/>
            </a:pPr>
            <a:r>
              <a:rPr lang="en" sz="2455" b="1" dirty="0">
                <a:solidFill>
                  <a:srgbClr val="C00000"/>
                </a:solidFill>
              </a:rPr>
              <a:t>Group discussions</a:t>
            </a:r>
            <a:endParaRPr sz="2455" b="1" dirty="0">
              <a:solidFill>
                <a:srgbClr val="C00000"/>
              </a:solidFill>
            </a:endParaRPr>
          </a:p>
          <a:p>
            <a:endParaRPr sz="2455" b="1" dirty="0">
              <a:solidFill>
                <a:srgbClr val="C00000"/>
              </a:solidFill>
            </a:endParaRPr>
          </a:p>
          <a:p>
            <a:pPr marL="534421" indent="-371126">
              <a:buClr>
                <a:srgbClr val="C00000"/>
              </a:buClr>
              <a:buSzPts val="1400"/>
              <a:buAutoNum type="arabicPeriod"/>
            </a:pPr>
            <a:r>
              <a:rPr lang="en" sz="2455" b="1" dirty="0">
                <a:solidFill>
                  <a:srgbClr val="C00000"/>
                </a:solidFill>
              </a:rPr>
              <a:t>Can we get funding for these thoughts?</a:t>
            </a:r>
            <a:endParaRPr sz="2455" b="1" dirty="0">
              <a:solidFill>
                <a:srgbClr val="C00000"/>
              </a:solidFill>
            </a:endParaRPr>
          </a:p>
          <a:p>
            <a:endParaRPr sz="2455" b="1" dirty="0">
              <a:solidFill>
                <a:srgbClr val="C00000"/>
              </a:solidFill>
            </a:endParaRPr>
          </a:p>
          <a:p>
            <a:pPr marL="534421" indent="-371126">
              <a:buClr>
                <a:srgbClr val="C00000"/>
              </a:buClr>
              <a:buSzPts val="1400"/>
              <a:buAutoNum type="arabicPeriod"/>
            </a:pPr>
            <a:r>
              <a:rPr lang="en" sz="2455" b="1" dirty="0">
                <a:solidFill>
                  <a:srgbClr val="C00000"/>
                </a:solidFill>
              </a:rPr>
              <a:t>Joint meeting with communications</a:t>
            </a:r>
            <a:endParaRPr sz="2455" b="1" dirty="0">
              <a:solidFill>
                <a:srgbClr val="C00000"/>
              </a:solidFill>
            </a:endParaRPr>
          </a:p>
        </p:txBody>
      </p:sp>
    </p:spTree>
    <p:extLst>
      <p:ext uri="{BB962C8B-B14F-4D97-AF65-F5344CB8AC3E}">
        <p14:creationId xmlns:p14="http://schemas.microsoft.com/office/powerpoint/2010/main" val="4447955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Shape 329"/>
          <p:cNvSpPr txBox="1">
            <a:spLocks noGrp="1"/>
          </p:cNvSpPr>
          <p:nvPr>
            <p:ph type="title"/>
          </p:nvPr>
        </p:nvSpPr>
        <p:spPr>
          <a:xfrm>
            <a:off x="690297" y="689440"/>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a:t>
            </a:r>
            <a:r>
              <a:rPr lang="en" sz="2805" dirty="0">
                <a:solidFill>
                  <a:srgbClr val="C00000"/>
                </a:solidFill>
              </a:rPr>
              <a:t>			WEEKLY</a:t>
            </a:r>
            <a:endParaRPr sz="2805" dirty="0">
              <a:solidFill>
                <a:srgbClr val="C00000"/>
              </a:solidFill>
            </a:endParaRPr>
          </a:p>
        </p:txBody>
      </p:sp>
      <p:sp>
        <p:nvSpPr>
          <p:cNvPr id="332" name="Shape 332"/>
          <p:cNvSpPr txBox="1">
            <a:spLocks noGrp="1"/>
          </p:cNvSpPr>
          <p:nvPr>
            <p:ph type="body" idx="3"/>
          </p:nvPr>
        </p:nvSpPr>
        <p:spPr>
          <a:xfrm>
            <a:off x="5411123" y="2249109"/>
            <a:ext cx="4544074"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333" name="Shape 333"/>
          <p:cNvSpPr txBox="1">
            <a:spLocks noGrp="1"/>
          </p:cNvSpPr>
          <p:nvPr>
            <p:ph type="body" idx="4"/>
          </p:nvPr>
        </p:nvSpPr>
        <p:spPr>
          <a:xfrm>
            <a:off x="5411123" y="2971426"/>
            <a:ext cx="4544074" cy="3230087"/>
          </a:xfrm>
          <a:prstGeom prst="rect">
            <a:avLst/>
          </a:prstGeom>
        </p:spPr>
        <p:txBody>
          <a:bodyPr spcFirstLastPara="1" vert="horz" wrap="square" lIns="80159" tIns="80159" rIns="80159" bIns="80159" rtlCol="0" anchor="t" anchorCtr="0">
            <a:noAutofit/>
          </a:bodyPr>
          <a:lstStyle/>
          <a:p>
            <a:pPr marL="207830" indent="-44535">
              <a:spcBef>
                <a:spcPts val="935"/>
              </a:spcBef>
            </a:pPr>
            <a:endParaRPr/>
          </a:p>
        </p:txBody>
      </p:sp>
      <p:sp>
        <p:nvSpPr>
          <p:cNvPr id="334" name="Shape 334"/>
          <p:cNvSpPr txBox="1">
            <a:spLocks noGrp="1"/>
          </p:cNvSpPr>
          <p:nvPr>
            <p:ph type="sldNum" idx="12"/>
          </p:nvPr>
        </p:nvSpPr>
        <p:spPr>
          <a:xfrm>
            <a:off x="7548851" y="6347812"/>
            <a:ext cx="2404943" cy="320168"/>
          </a:xfrm>
          <a:prstGeom prst="rect">
            <a:avLst/>
          </a:prstGeom>
        </p:spPr>
        <p:txBody>
          <a:bodyPr spcFirstLastPara="1" vert="horz" wrap="square" lIns="80159" tIns="40065" rIns="80159" bIns="40065" rtlCol="0" anchor="ctr" anchorCtr="0">
            <a:noAutofit/>
          </a:bodyPr>
          <a:lstStyle/>
          <a:p>
            <a:fld id="{00000000-1234-1234-1234-123412341234}" type="slidenum">
              <a:rPr lang="en"/>
              <a:pPr/>
              <a:t>20</a:t>
            </a:fld>
            <a:endParaRPr/>
          </a:p>
        </p:txBody>
      </p:sp>
      <p:sp>
        <p:nvSpPr>
          <p:cNvPr id="335" name="Shape 335"/>
          <p:cNvSpPr txBox="1"/>
          <p:nvPr/>
        </p:nvSpPr>
        <p:spPr>
          <a:xfrm>
            <a:off x="1623723" y="1686655"/>
            <a:ext cx="7099808" cy="4384516"/>
          </a:xfrm>
          <a:prstGeom prst="rect">
            <a:avLst/>
          </a:prstGeom>
          <a:noFill/>
          <a:ln>
            <a:noFill/>
          </a:ln>
        </p:spPr>
        <p:txBody>
          <a:bodyPr spcFirstLastPara="1" wrap="square" lIns="106869" tIns="106869" rIns="106869" bIns="106869" anchor="t" anchorCtr="0">
            <a:noAutofit/>
          </a:bodyPr>
          <a:lstStyle/>
          <a:p>
            <a:r>
              <a:rPr lang="en" sz="2455">
                <a:solidFill>
                  <a:srgbClr val="FF0000"/>
                </a:solidFill>
              </a:rPr>
              <a:t>Comms Infographic</a:t>
            </a:r>
            <a:endParaRPr sz="2455">
              <a:solidFill>
                <a:srgbClr val="FF0000"/>
              </a:solidFill>
            </a:endParaRPr>
          </a:p>
        </p:txBody>
      </p:sp>
      <p:pic>
        <p:nvPicPr>
          <p:cNvPr id="336" name="Shape 336"/>
          <p:cNvPicPr preferRelativeResize="0"/>
          <p:nvPr/>
        </p:nvPicPr>
        <p:blipFill>
          <a:blip r:embed="rId3">
            <a:alphaModFix/>
          </a:blip>
          <a:stretch>
            <a:fillRect/>
          </a:stretch>
        </p:blipFill>
        <p:spPr>
          <a:xfrm>
            <a:off x="5311010" y="817357"/>
            <a:ext cx="4251890" cy="6012360"/>
          </a:xfrm>
          <a:prstGeom prst="rect">
            <a:avLst/>
          </a:prstGeom>
          <a:noFill/>
          <a:ln>
            <a:noFill/>
          </a:ln>
        </p:spPr>
      </p:pic>
    </p:spTree>
    <p:extLst>
      <p:ext uri="{BB962C8B-B14F-4D97-AF65-F5344CB8AC3E}">
        <p14:creationId xmlns:p14="http://schemas.microsoft.com/office/powerpoint/2010/main" val="1759217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Shape 341"/>
          <p:cNvSpPr txBox="1">
            <a:spLocks noGrp="1"/>
          </p:cNvSpPr>
          <p:nvPr>
            <p:ph type="title"/>
          </p:nvPr>
        </p:nvSpPr>
        <p:spPr>
          <a:xfrm>
            <a:off x="687927" y="538833"/>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INFORMATION</a:t>
            </a:r>
            <a:endParaRPr sz="2805" dirty="0"/>
          </a:p>
        </p:txBody>
      </p:sp>
      <p:sp>
        <p:nvSpPr>
          <p:cNvPr id="342" name="Shape 342"/>
          <p:cNvSpPr txBox="1">
            <a:spLocks noGrp="1"/>
          </p:cNvSpPr>
          <p:nvPr>
            <p:ph type="sldNum" idx="12"/>
          </p:nvPr>
        </p:nvSpPr>
        <p:spPr>
          <a:xfrm>
            <a:off x="7548851" y="6347812"/>
            <a:ext cx="2404943" cy="320168"/>
          </a:xfrm>
          <a:prstGeom prst="rect">
            <a:avLst/>
          </a:prstGeom>
        </p:spPr>
        <p:txBody>
          <a:bodyPr spcFirstLastPara="1" vert="horz" wrap="square" lIns="80159" tIns="40065" rIns="80159" bIns="40065" rtlCol="0" anchor="ctr" anchorCtr="0">
            <a:noAutofit/>
          </a:bodyPr>
          <a:lstStyle/>
          <a:p>
            <a:fld id="{00000000-1234-1234-1234-123412341234}" type="slidenum">
              <a:rPr lang="en"/>
              <a:pPr/>
              <a:t>21</a:t>
            </a:fld>
            <a:endParaRPr/>
          </a:p>
        </p:txBody>
      </p:sp>
      <p:pic>
        <p:nvPicPr>
          <p:cNvPr id="343" name="Shape 343"/>
          <p:cNvPicPr preferRelativeResize="0"/>
          <p:nvPr/>
        </p:nvPicPr>
        <p:blipFill>
          <a:blip r:embed="rId3">
            <a:alphaModFix/>
          </a:blip>
          <a:stretch>
            <a:fillRect/>
          </a:stretch>
        </p:blipFill>
        <p:spPr>
          <a:xfrm>
            <a:off x="1631380" y="1515993"/>
            <a:ext cx="7332044" cy="5182543"/>
          </a:xfrm>
          <a:prstGeom prst="rect">
            <a:avLst/>
          </a:prstGeom>
          <a:noFill/>
          <a:ln>
            <a:noFill/>
          </a:ln>
        </p:spPr>
      </p:pic>
    </p:spTree>
    <p:extLst>
      <p:ext uri="{BB962C8B-B14F-4D97-AF65-F5344CB8AC3E}">
        <p14:creationId xmlns:p14="http://schemas.microsoft.com/office/powerpoint/2010/main" val="174539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Shape 348"/>
          <p:cNvSpPr txBox="1">
            <a:spLocks noGrp="1"/>
          </p:cNvSpPr>
          <p:nvPr>
            <p:ph type="title"/>
          </p:nvPr>
        </p:nvSpPr>
        <p:spPr>
          <a:xfrm>
            <a:off x="77548" y="858934"/>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is </a:t>
            </a:r>
            <a:r>
              <a:rPr lang="en" sz="2805" i="1" dirty="0"/>
              <a:t>going</a:t>
            </a:r>
            <a:r>
              <a:rPr lang="en" sz="2805" dirty="0"/>
              <a:t> to </a:t>
            </a:r>
            <a:endParaRPr sz="2805" dirty="0"/>
          </a:p>
          <a:p>
            <a:pPr>
              <a:spcBef>
                <a:spcPts val="0"/>
              </a:spcBef>
            </a:pPr>
            <a:r>
              <a:rPr lang="en" sz="2805" dirty="0"/>
              <a:t>happen?</a:t>
            </a:r>
            <a:endParaRPr sz="2805" dirty="0"/>
          </a:p>
        </p:txBody>
      </p:sp>
      <p:sp>
        <p:nvSpPr>
          <p:cNvPr id="351" name="Shape 351"/>
          <p:cNvSpPr txBox="1">
            <a:spLocks noGrp="1"/>
          </p:cNvSpPr>
          <p:nvPr>
            <p:ph type="body" idx="3"/>
          </p:nvPr>
        </p:nvSpPr>
        <p:spPr>
          <a:xfrm>
            <a:off x="5411123" y="2249109"/>
            <a:ext cx="4544074"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352" name="Shape 352"/>
          <p:cNvSpPr txBox="1">
            <a:spLocks noGrp="1"/>
          </p:cNvSpPr>
          <p:nvPr>
            <p:ph type="body" idx="4"/>
          </p:nvPr>
        </p:nvSpPr>
        <p:spPr>
          <a:xfrm>
            <a:off x="5411123" y="2971426"/>
            <a:ext cx="4544074" cy="3230087"/>
          </a:xfrm>
          <a:prstGeom prst="rect">
            <a:avLst/>
          </a:prstGeom>
        </p:spPr>
        <p:txBody>
          <a:bodyPr spcFirstLastPara="1" vert="horz" wrap="square" lIns="80159" tIns="80159" rIns="80159" bIns="80159" rtlCol="0" anchor="t" anchorCtr="0">
            <a:noAutofit/>
          </a:bodyPr>
          <a:lstStyle/>
          <a:p>
            <a:pPr marL="207830" indent="-44535">
              <a:spcBef>
                <a:spcPts val="935"/>
              </a:spcBef>
            </a:pPr>
            <a:endParaRPr/>
          </a:p>
        </p:txBody>
      </p:sp>
      <p:sp>
        <p:nvSpPr>
          <p:cNvPr id="353" name="Shape 353"/>
          <p:cNvSpPr txBox="1">
            <a:spLocks noGrp="1"/>
          </p:cNvSpPr>
          <p:nvPr>
            <p:ph type="sldNum" idx="12"/>
          </p:nvPr>
        </p:nvSpPr>
        <p:spPr>
          <a:xfrm>
            <a:off x="7548851" y="6347812"/>
            <a:ext cx="2404943" cy="320168"/>
          </a:xfrm>
          <a:prstGeom prst="rect">
            <a:avLst/>
          </a:prstGeom>
        </p:spPr>
        <p:txBody>
          <a:bodyPr spcFirstLastPara="1" vert="horz" wrap="square" lIns="80159" tIns="40065" rIns="80159" bIns="40065" rtlCol="0" anchor="ctr" anchorCtr="0">
            <a:noAutofit/>
          </a:bodyPr>
          <a:lstStyle/>
          <a:p>
            <a:pPr>
              <a:buClr>
                <a:srgbClr val="000000"/>
              </a:buClr>
            </a:pPr>
            <a:fld id="{00000000-1234-1234-1234-123412341234}" type="slidenum">
              <a:rPr lang="en"/>
              <a:pPr>
                <a:buClr>
                  <a:srgbClr val="000000"/>
                </a:buClr>
              </a:pPr>
              <a:t>22</a:t>
            </a:fld>
            <a:endParaRPr/>
          </a:p>
        </p:txBody>
      </p:sp>
      <p:pic>
        <p:nvPicPr>
          <p:cNvPr id="354" name="Shape 354"/>
          <p:cNvPicPr preferRelativeResize="0"/>
          <p:nvPr/>
        </p:nvPicPr>
        <p:blipFill>
          <a:blip r:embed="rId3">
            <a:alphaModFix/>
          </a:blip>
          <a:stretch>
            <a:fillRect/>
          </a:stretch>
        </p:blipFill>
        <p:spPr>
          <a:xfrm>
            <a:off x="3314366" y="858940"/>
            <a:ext cx="7160796" cy="5844415"/>
          </a:xfrm>
          <a:prstGeom prst="rect">
            <a:avLst/>
          </a:prstGeom>
          <a:noFill/>
          <a:ln>
            <a:noFill/>
          </a:ln>
        </p:spPr>
      </p:pic>
      <p:sp>
        <p:nvSpPr>
          <p:cNvPr id="355" name="Shape 355"/>
          <p:cNvSpPr txBox="1"/>
          <p:nvPr/>
        </p:nvSpPr>
        <p:spPr>
          <a:xfrm>
            <a:off x="-89072" y="6251390"/>
            <a:ext cx="5889972" cy="513041"/>
          </a:xfrm>
          <a:prstGeom prst="rect">
            <a:avLst/>
          </a:prstGeom>
          <a:noFill/>
          <a:ln>
            <a:noFill/>
          </a:ln>
        </p:spPr>
        <p:txBody>
          <a:bodyPr spcFirstLastPara="1" wrap="square" lIns="106869" tIns="106869" rIns="106869" bIns="106869" anchor="ctr" anchorCtr="0">
            <a:noAutofit/>
          </a:bodyPr>
          <a:lstStyle/>
          <a:p>
            <a:r>
              <a:rPr lang="en" sz="1052" u="sng">
                <a:solidFill>
                  <a:schemeClr val="hlink"/>
                </a:solidFill>
                <a:hlinkClick r:id="rId4"/>
              </a:rPr>
              <a:t>http://brcmapsteam.github.io/Europe_migrants_sitrep/</a:t>
            </a:r>
            <a:r>
              <a:rPr lang="en" sz="1052"/>
              <a:t> </a:t>
            </a:r>
            <a:endParaRPr sz="1052"/>
          </a:p>
        </p:txBody>
      </p:sp>
    </p:spTree>
    <p:extLst>
      <p:ext uri="{BB962C8B-B14F-4D97-AF65-F5344CB8AC3E}">
        <p14:creationId xmlns:p14="http://schemas.microsoft.com/office/powerpoint/2010/main" val="1379575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Shape 360"/>
          <p:cNvSpPr txBox="1">
            <a:spLocks noGrp="1"/>
          </p:cNvSpPr>
          <p:nvPr>
            <p:ph type="ctrTitle"/>
          </p:nvPr>
        </p:nvSpPr>
        <p:spPr>
          <a:xfrm>
            <a:off x="1336080" y="1759213"/>
            <a:ext cx="8016478" cy="2093192"/>
          </a:xfrm>
          <a:prstGeom prst="rect">
            <a:avLst/>
          </a:prstGeom>
        </p:spPr>
        <p:txBody>
          <a:bodyPr spcFirstLastPara="1" vert="horz" wrap="square" lIns="80159" tIns="80159" rIns="80159" bIns="80159" rtlCol="0" anchor="b" anchorCtr="0">
            <a:noAutofit/>
          </a:bodyPr>
          <a:lstStyle/>
          <a:p>
            <a:pPr>
              <a:spcBef>
                <a:spcPts val="0"/>
              </a:spcBef>
              <a:buClr>
                <a:schemeClr val="dk1"/>
              </a:buClr>
              <a:buSzPts val="1100"/>
            </a:pPr>
            <a:r>
              <a:rPr lang="en" sz="5611" i="0" baseline="0" dirty="0"/>
              <a:t>And in the future?</a:t>
            </a:r>
            <a:endParaRPr sz="5611" i="0" baseline="0" dirty="0"/>
          </a:p>
          <a:p>
            <a:pPr>
              <a:spcBef>
                <a:spcPts val="0"/>
              </a:spcBef>
            </a:pPr>
            <a:endParaRPr sz="5611" dirty="0"/>
          </a:p>
        </p:txBody>
      </p:sp>
      <p:sp>
        <p:nvSpPr>
          <p:cNvPr id="361" name="Shape 361"/>
          <p:cNvSpPr txBox="1">
            <a:spLocks noGrp="1"/>
          </p:cNvSpPr>
          <p:nvPr>
            <p:ph type="subTitle" idx="1"/>
          </p:nvPr>
        </p:nvSpPr>
        <p:spPr>
          <a:xfrm>
            <a:off x="1336080" y="3933126"/>
            <a:ext cx="8016478" cy="1451452"/>
          </a:xfrm>
          <a:prstGeom prst="rect">
            <a:avLst/>
          </a:prstGeom>
        </p:spPr>
        <p:txBody>
          <a:bodyPr spcFirstLastPara="1" vert="horz" wrap="square" lIns="80159" tIns="80159" rIns="80159" bIns="80159" rtlCol="0" anchor="t" anchorCtr="0">
            <a:noAutofit/>
          </a:bodyPr>
          <a:lstStyle/>
          <a:p>
            <a:pPr>
              <a:spcBef>
                <a:spcPts val="935"/>
              </a:spcBef>
            </a:pPr>
            <a:endParaRPr/>
          </a:p>
        </p:txBody>
      </p:sp>
    </p:spTree>
    <p:extLst>
      <p:ext uri="{BB962C8B-B14F-4D97-AF65-F5344CB8AC3E}">
        <p14:creationId xmlns:p14="http://schemas.microsoft.com/office/powerpoint/2010/main" val="3316210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Shape 367"/>
          <p:cNvSpPr txBox="1">
            <a:spLocks noGrp="1"/>
          </p:cNvSpPr>
          <p:nvPr>
            <p:ph type="ctrTitle"/>
          </p:nvPr>
        </p:nvSpPr>
        <p:spPr>
          <a:xfrm>
            <a:off x="577869" y="225910"/>
            <a:ext cx="9375925" cy="1306119"/>
          </a:xfrm>
          <a:prstGeom prst="rect">
            <a:avLst/>
          </a:prstGeom>
        </p:spPr>
        <p:txBody>
          <a:bodyPr spcFirstLastPara="1" vert="horz" wrap="square" lIns="80159" tIns="80159" rIns="80159" bIns="80159" rtlCol="0" anchor="b" anchorCtr="0">
            <a:noAutofit/>
          </a:bodyPr>
          <a:lstStyle/>
          <a:p>
            <a:pPr>
              <a:lnSpc>
                <a:spcPct val="115000"/>
              </a:lnSpc>
              <a:spcBef>
                <a:spcPts val="0"/>
              </a:spcBef>
            </a:pPr>
            <a:r>
              <a:rPr lang="en" sz="2800" b="0" i="0" baseline="0" dirty="0"/>
              <a:t>Information and Data Management Experiences from NS (Not specifically refugee crisis related) </a:t>
            </a:r>
            <a:endParaRPr sz="2800" b="0" i="0" baseline="0" dirty="0"/>
          </a:p>
          <a:p>
            <a:pPr>
              <a:spcBef>
                <a:spcPts val="0"/>
              </a:spcBef>
            </a:pPr>
            <a:endParaRPr sz="2805" dirty="0"/>
          </a:p>
        </p:txBody>
      </p:sp>
      <p:sp>
        <p:nvSpPr>
          <p:cNvPr id="369" name="Shape 369"/>
          <p:cNvSpPr txBox="1"/>
          <p:nvPr/>
        </p:nvSpPr>
        <p:spPr>
          <a:xfrm>
            <a:off x="577869" y="2186535"/>
            <a:ext cx="9811243" cy="3506771"/>
          </a:xfrm>
          <a:prstGeom prst="rect">
            <a:avLst/>
          </a:prstGeom>
          <a:noFill/>
          <a:ln>
            <a:noFill/>
          </a:ln>
        </p:spPr>
        <p:txBody>
          <a:bodyPr spcFirstLastPara="1" wrap="square" lIns="106869" tIns="106869" rIns="106869" bIns="106869" anchor="ctr" anchorCtr="0">
            <a:noAutofit/>
          </a:bodyPr>
          <a:lstStyle/>
          <a:p>
            <a:pPr>
              <a:lnSpc>
                <a:spcPct val="115000"/>
              </a:lnSpc>
            </a:pPr>
            <a:r>
              <a:rPr lang="en" sz="2000" dirty="0">
                <a:solidFill>
                  <a:schemeClr val="dk1"/>
                </a:solidFill>
                <a:latin typeface="Arial" panose="020B0604020202020204" pitchFamily="34" charset="0"/>
                <a:cs typeface="Arial" panose="020B0604020202020204" pitchFamily="34" charset="0"/>
              </a:rPr>
              <a:t>NS and ICRC will present the data management systems they use and if/how information is fed into decision making.</a:t>
            </a:r>
            <a:endParaRPr sz="2000" i="1" dirty="0">
              <a:solidFill>
                <a:schemeClr val="dk1"/>
              </a:solidFill>
              <a:latin typeface="Arial" panose="020B0604020202020204" pitchFamily="34" charset="0"/>
              <a:cs typeface="Arial" panose="020B0604020202020204" pitchFamily="34" charset="0"/>
            </a:endParaRPr>
          </a:p>
          <a:p>
            <a:pPr marL="534421" indent="-371126">
              <a:lnSpc>
                <a:spcPct val="115000"/>
              </a:lnSpc>
              <a:buClr>
                <a:schemeClr val="dk1"/>
              </a:buClr>
              <a:buSzPts val="1400"/>
              <a:buAutoNum type="arabicPeriod"/>
            </a:pPr>
            <a:r>
              <a:rPr lang="en" sz="2000" i="1" dirty="0">
                <a:solidFill>
                  <a:schemeClr val="dk1"/>
                </a:solidFill>
                <a:latin typeface="Arial" panose="020B0604020202020204" pitchFamily="34" charset="0"/>
                <a:cs typeface="Arial" panose="020B0604020202020204" pitchFamily="34" charset="0"/>
              </a:rPr>
              <a:t>ICRC RFL</a:t>
            </a:r>
            <a:endParaRPr sz="2000" i="1" dirty="0">
              <a:solidFill>
                <a:schemeClr val="dk1"/>
              </a:solidFill>
              <a:latin typeface="Arial" panose="020B0604020202020204" pitchFamily="34" charset="0"/>
              <a:cs typeface="Arial" panose="020B0604020202020204" pitchFamily="34" charset="0"/>
            </a:endParaRPr>
          </a:p>
          <a:p>
            <a:pPr marL="534421" indent="-371126">
              <a:lnSpc>
                <a:spcPct val="115000"/>
              </a:lnSpc>
              <a:buClr>
                <a:schemeClr val="dk1"/>
              </a:buClr>
              <a:buSzPts val="1400"/>
              <a:buAutoNum type="arabicPeriod"/>
            </a:pPr>
            <a:r>
              <a:rPr lang="en" sz="2000" i="1" dirty="0">
                <a:solidFill>
                  <a:schemeClr val="dk1"/>
                </a:solidFill>
                <a:latin typeface="Arial" panose="020B0604020202020204" pitchFamily="34" charset="0"/>
                <a:cs typeface="Arial" panose="020B0604020202020204" pitchFamily="34" charset="0"/>
              </a:rPr>
              <a:t>What information have you needed in the past? clarify. </a:t>
            </a:r>
            <a:endParaRPr sz="2000" i="1" dirty="0">
              <a:solidFill>
                <a:schemeClr val="dk1"/>
              </a:solidFill>
              <a:latin typeface="Arial" panose="020B0604020202020204" pitchFamily="34" charset="0"/>
              <a:cs typeface="Arial" panose="020B0604020202020204" pitchFamily="34" charset="0"/>
            </a:endParaRPr>
          </a:p>
          <a:p>
            <a:pPr marL="1068842" lvl="1" indent="-371126">
              <a:lnSpc>
                <a:spcPct val="115000"/>
              </a:lnSpc>
              <a:buClr>
                <a:schemeClr val="dk1"/>
              </a:buClr>
              <a:buSzPts val="1400"/>
              <a:buAutoNum type="alphaLcPeriod"/>
            </a:pPr>
            <a:r>
              <a:rPr lang="en" sz="2000" i="1" dirty="0">
                <a:solidFill>
                  <a:schemeClr val="dk1"/>
                </a:solidFill>
                <a:latin typeface="Arial" panose="020B0604020202020204" pitchFamily="34" charset="0"/>
                <a:cs typeface="Arial" panose="020B0604020202020204" pitchFamily="34" charset="0"/>
              </a:rPr>
              <a:t>Response</a:t>
            </a:r>
            <a:endParaRPr sz="2000" i="1" dirty="0">
              <a:solidFill>
                <a:schemeClr val="dk1"/>
              </a:solidFill>
              <a:latin typeface="Arial" panose="020B0604020202020204" pitchFamily="34" charset="0"/>
              <a:cs typeface="Arial" panose="020B0604020202020204" pitchFamily="34" charset="0"/>
            </a:endParaRPr>
          </a:p>
          <a:p>
            <a:pPr marL="1068842" lvl="1" indent="-371126">
              <a:lnSpc>
                <a:spcPct val="115000"/>
              </a:lnSpc>
              <a:buClr>
                <a:schemeClr val="dk1"/>
              </a:buClr>
              <a:buSzPts val="1400"/>
              <a:buAutoNum type="alphaLcPeriod"/>
            </a:pPr>
            <a:r>
              <a:rPr lang="en" sz="2000" i="1" dirty="0">
                <a:solidFill>
                  <a:schemeClr val="dk1"/>
                </a:solidFill>
                <a:latin typeface="Arial" panose="020B0604020202020204" pitchFamily="34" charset="0"/>
                <a:cs typeface="Arial" panose="020B0604020202020204" pitchFamily="34" charset="0"/>
              </a:rPr>
              <a:t>Assessment</a:t>
            </a:r>
            <a:endParaRPr sz="2000" i="1" dirty="0">
              <a:solidFill>
                <a:schemeClr val="dk1"/>
              </a:solidFill>
              <a:latin typeface="Arial" panose="020B0604020202020204" pitchFamily="34" charset="0"/>
              <a:cs typeface="Arial" panose="020B0604020202020204" pitchFamily="34" charset="0"/>
            </a:endParaRPr>
          </a:p>
          <a:p>
            <a:pPr marL="1068842" lvl="1" indent="-371126">
              <a:lnSpc>
                <a:spcPct val="115000"/>
              </a:lnSpc>
              <a:buClr>
                <a:schemeClr val="dk1"/>
              </a:buClr>
              <a:buSzPts val="1400"/>
              <a:buAutoNum type="alphaLcPeriod"/>
            </a:pPr>
            <a:r>
              <a:rPr lang="en" sz="2000" i="1" dirty="0">
                <a:solidFill>
                  <a:schemeClr val="dk1"/>
                </a:solidFill>
                <a:latin typeface="Arial" panose="020B0604020202020204" pitchFamily="34" charset="0"/>
                <a:cs typeface="Arial" panose="020B0604020202020204" pitchFamily="34" charset="0"/>
              </a:rPr>
              <a:t>Planning</a:t>
            </a:r>
            <a:endParaRPr sz="2000" i="1" dirty="0">
              <a:solidFill>
                <a:schemeClr val="dk1"/>
              </a:solidFill>
              <a:latin typeface="Arial" panose="020B0604020202020204" pitchFamily="34" charset="0"/>
              <a:cs typeface="Arial" panose="020B0604020202020204" pitchFamily="34" charset="0"/>
            </a:endParaRPr>
          </a:p>
          <a:p>
            <a:pPr marL="1068842" lvl="1" indent="-371126">
              <a:lnSpc>
                <a:spcPct val="115000"/>
              </a:lnSpc>
              <a:buClr>
                <a:schemeClr val="dk1"/>
              </a:buClr>
              <a:buSzPts val="1400"/>
              <a:buAutoNum type="alphaLcPeriod"/>
            </a:pPr>
            <a:r>
              <a:rPr lang="en" sz="2000" i="1" dirty="0">
                <a:solidFill>
                  <a:schemeClr val="dk1"/>
                </a:solidFill>
                <a:latin typeface="Arial" panose="020B0604020202020204" pitchFamily="34" charset="0"/>
                <a:cs typeface="Arial" panose="020B0604020202020204" pitchFamily="34" charset="0"/>
              </a:rPr>
              <a:t>Monitoring</a:t>
            </a:r>
            <a:endParaRPr sz="2000" i="1" dirty="0">
              <a:solidFill>
                <a:schemeClr val="dk1"/>
              </a:solidFill>
              <a:latin typeface="Arial" panose="020B0604020202020204" pitchFamily="34" charset="0"/>
              <a:cs typeface="Arial" panose="020B0604020202020204" pitchFamily="34" charset="0"/>
            </a:endParaRPr>
          </a:p>
          <a:p>
            <a:pPr marL="534421" indent="-371126">
              <a:lnSpc>
                <a:spcPct val="115000"/>
              </a:lnSpc>
              <a:buClr>
                <a:schemeClr val="dk1"/>
              </a:buClr>
              <a:buSzPts val="1400"/>
              <a:buAutoNum type="arabicPeriod"/>
            </a:pPr>
            <a:r>
              <a:rPr lang="en" sz="2000" i="1" dirty="0">
                <a:solidFill>
                  <a:schemeClr val="dk1"/>
                </a:solidFill>
                <a:latin typeface="Arial" panose="020B0604020202020204" pitchFamily="34" charset="0"/>
                <a:cs typeface="Arial" panose="020B0604020202020204" pitchFamily="34" charset="0"/>
              </a:rPr>
              <a:t>Regional - in this response</a:t>
            </a:r>
            <a:endParaRPr sz="2000" i="1" dirty="0">
              <a:solidFill>
                <a:schemeClr val="dk1"/>
              </a:solidFill>
              <a:latin typeface="Arial" panose="020B0604020202020204" pitchFamily="34" charset="0"/>
              <a:ea typeface="Times New Roman"/>
              <a:cs typeface="Arial" panose="020B0604020202020204" pitchFamily="34" charset="0"/>
              <a:sym typeface="Times New Roman"/>
            </a:endParaRPr>
          </a:p>
          <a:p>
            <a:pPr marL="1068842" indent="-371126">
              <a:lnSpc>
                <a:spcPct val="115000"/>
              </a:lnSpc>
              <a:buClr>
                <a:schemeClr val="dk1"/>
              </a:buClr>
              <a:buSzPts val="1400"/>
              <a:buChar char="-"/>
            </a:pPr>
            <a:r>
              <a:rPr lang="en" sz="2000" i="1" dirty="0">
                <a:solidFill>
                  <a:schemeClr val="dk1"/>
                </a:solidFill>
                <a:latin typeface="Arial" panose="020B0604020202020204" pitchFamily="34" charset="0"/>
                <a:cs typeface="Arial" panose="020B0604020202020204" pitchFamily="34" charset="0"/>
              </a:rPr>
              <a:t>How is your NS gathering the indicators agreed to last month?</a:t>
            </a:r>
            <a:endParaRPr sz="2000" i="1" dirty="0">
              <a:solidFill>
                <a:schemeClr val="dk1"/>
              </a:solidFill>
              <a:latin typeface="Arial" panose="020B0604020202020204" pitchFamily="34" charset="0"/>
              <a:cs typeface="Arial" panose="020B0604020202020204" pitchFamily="34" charset="0"/>
            </a:endParaRPr>
          </a:p>
          <a:p>
            <a:pPr marL="1068842" indent="-371126">
              <a:lnSpc>
                <a:spcPct val="115000"/>
              </a:lnSpc>
              <a:buClr>
                <a:schemeClr val="dk1"/>
              </a:buClr>
              <a:buSzPts val="1400"/>
              <a:buChar char="-"/>
            </a:pPr>
            <a:r>
              <a:rPr lang="en" sz="2000" i="1" dirty="0">
                <a:solidFill>
                  <a:schemeClr val="dk1"/>
                </a:solidFill>
                <a:latin typeface="Arial" panose="020B0604020202020204" pitchFamily="34" charset="0"/>
                <a:cs typeface="Arial" panose="020B0604020202020204" pitchFamily="34" charset="0"/>
              </a:rPr>
              <a:t>Challenges/successes</a:t>
            </a:r>
            <a:endParaRPr sz="2000" i="1" dirty="0">
              <a:solidFill>
                <a:schemeClr val="dk1"/>
              </a:solidFill>
              <a:latin typeface="Arial" panose="020B0604020202020204" pitchFamily="34" charset="0"/>
              <a:cs typeface="Arial" panose="020B0604020202020204" pitchFamily="34" charset="0"/>
            </a:endParaRPr>
          </a:p>
          <a:p>
            <a:pPr marL="1068842" indent="-371126">
              <a:lnSpc>
                <a:spcPct val="115000"/>
              </a:lnSpc>
              <a:buClr>
                <a:schemeClr val="dk1"/>
              </a:buClr>
              <a:buSzPts val="1400"/>
              <a:buChar char="-"/>
            </a:pPr>
            <a:r>
              <a:rPr lang="en" sz="2000" i="1" dirty="0">
                <a:solidFill>
                  <a:schemeClr val="dk1"/>
                </a:solidFill>
                <a:latin typeface="Arial" panose="020B0604020202020204" pitchFamily="34" charset="0"/>
                <a:cs typeface="Arial" panose="020B0604020202020204" pitchFamily="34" charset="0"/>
              </a:rPr>
              <a:t>Where are the barriers to information management? Collection, collation, analysis, dissemination?</a:t>
            </a:r>
            <a:endParaRPr sz="2000" i="1" dirty="0">
              <a:solidFill>
                <a:schemeClr val="dk1"/>
              </a:solidFill>
              <a:latin typeface="Arial" panose="020B0604020202020204" pitchFamily="34" charset="0"/>
              <a:cs typeface="Arial" panose="020B0604020202020204" pitchFamily="34" charset="0"/>
            </a:endParaRPr>
          </a:p>
          <a:p>
            <a:pPr marL="1068842" indent="-371126">
              <a:lnSpc>
                <a:spcPct val="115000"/>
              </a:lnSpc>
              <a:buClr>
                <a:schemeClr val="dk1"/>
              </a:buClr>
              <a:buSzPts val="1400"/>
              <a:buChar char="-"/>
            </a:pPr>
            <a:r>
              <a:rPr lang="en" sz="2000" i="1" dirty="0">
                <a:solidFill>
                  <a:schemeClr val="dk1"/>
                </a:solidFill>
                <a:latin typeface="Arial" panose="020B0604020202020204" pitchFamily="34" charset="0"/>
                <a:cs typeface="Arial" panose="020B0604020202020204" pitchFamily="34" charset="0"/>
              </a:rPr>
              <a:t>Issues addressed and to be addressed in the future.</a:t>
            </a:r>
            <a:endParaRPr sz="2000" i="1"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10361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5" name="Shape 375"/>
          <p:cNvSpPr txBox="1"/>
          <p:nvPr/>
        </p:nvSpPr>
        <p:spPr>
          <a:xfrm>
            <a:off x="416503" y="516403"/>
            <a:ext cx="9811243" cy="5831409"/>
          </a:xfrm>
          <a:prstGeom prst="rect">
            <a:avLst/>
          </a:prstGeom>
          <a:noFill/>
          <a:ln>
            <a:noFill/>
          </a:ln>
        </p:spPr>
        <p:txBody>
          <a:bodyPr spcFirstLastPara="1" wrap="square" lIns="106869" tIns="106869" rIns="106869" bIns="106869" anchor="ctr" anchorCtr="0">
            <a:noAutofit/>
          </a:bodyPr>
          <a:lstStyle/>
          <a:p>
            <a:pPr>
              <a:lnSpc>
                <a:spcPct val="115000"/>
              </a:lnSpc>
            </a:pPr>
            <a:r>
              <a:rPr lang="en" sz="2800" dirty="0">
                <a:solidFill>
                  <a:srgbClr val="FF0000"/>
                </a:solidFill>
                <a:latin typeface="Arial" panose="020B0604020202020204" pitchFamily="34" charset="0"/>
                <a:cs typeface="Arial" panose="020B0604020202020204" pitchFamily="34" charset="0"/>
              </a:rPr>
              <a:t>Information Needs</a:t>
            </a:r>
            <a:endParaRPr sz="2800" dirty="0">
              <a:solidFill>
                <a:srgbClr val="FF0000"/>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Internal vs. External</a:t>
            </a:r>
            <a:endParaRPr sz="2104" i="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What information do NS need from each other?</a:t>
            </a:r>
            <a:endParaRPr sz="2104" i="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What information do NS need from IFRC?</a:t>
            </a:r>
            <a:endParaRPr sz="2104" i="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What information does IFRC need from NS?</a:t>
            </a:r>
            <a:endParaRPr sz="2104" i="1" dirty="0">
              <a:solidFill>
                <a:schemeClr val="dk1"/>
              </a:solidFill>
              <a:latin typeface="Arial" panose="020B0604020202020204" pitchFamily="34" charset="0"/>
              <a:cs typeface="Arial" panose="020B0604020202020204" pitchFamily="34" charset="0"/>
            </a:endParaRPr>
          </a:p>
          <a:p>
            <a:pPr>
              <a:lnSpc>
                <a:spcPct val="115000"/>
              </a:lnSpc>
            </a:pPr>
            <a:r>
              <a:rPr lang="en" sz="1286" b="1" dirty="0">
                <a:solidFill>
                  <a:srgbClr val="C00000"/>
                </a:solidFill>
                <a:latin typeface="Arial" panose="020B0604020202020204" pitchFamily="34" charset="0"/>
                <a:cs typeface="Arial" panose="020B0604020202020204" pitchFamily="34" charset="0"/>
              </a:rPr>
              <a:t> </a:t>
            </a:r>
            <a:endParaRPr sz="1286" b="1" dirty="0">
              <a:solidFill>
                <a:srgbClr val="C00000"/>
              </a:solidFill>
              <a:latin typeface="Arial" panose="020B0604020202020204" pitchFamily="34" charset="0"/>
              <a:cs typeface="Arial" panose="020B0604020202020204" pitchFamily="34" charset="0"/>
            </a:endParaRPr>
          </a:p>
          <a:p>
            <a:pPr>
              <a:lnSpc>
                <a:spcPct val="115000"/>
              </a:lnSpc>
            </a:pPr>
            <a:r>
              <a:rPr lang="en" sz="2805" dirty="0">
                <a:solidFill>
                  <a:srgbClr val="FF0000"/>
                </a:solidFill>
                <a:latin typeface="Arial" panose="020B0604020202020204" pitchFamily="34" charset="0"/>
                <a:cs typeface="Arial" panose="020B0604020202020204" pitchFamily="34" charset="0"/>
              </a:rPr>
              <a:t>Information Management Tools and Resources</a:t>
            </a:r>
            <a:endParaRPr sz="2805" dirty="0">
              <a:solidFill>
                <a:srgbClr val="FF0000"/>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What IM tools exist already</a:t>
            </a:r>
            <a:endParaRPr sz="2104" i="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What is working?</a:t>
            </a:r>
            <a:endParaRPr sz="2104" i="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What are the different data management strengths in the region?</a:t>
            </a:r>
            <a:endParaRPr sz="2104" i="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Where can you get help from partners and other organizations?</a:t>
            </a:r>
            <a:endParaRPr sz="2104" i="1" dirty="0">
              <a:solidFill>
                <a:schemeClr val="dk1"/>
              </a:solidFill>
              <a:latin typeface="Arial" panose="020B0604020202020204" pitchFamily="34" charset="0"/>
              <a:cs typeface="Arial" panose="020B0604020202020204" pitchFamily="34" charset="0"/>
            </a:endParaRPr>
          </a:p>
          <a:p>
            <a:pPr>
              <a:lnSpc>
                <a:spcPct val="115000"/>
              </a:lnSpc>
            </a:pPr>
            <a:r>
              <a:rPr lang="en" sz="1286" dirty="0">
                <a:solidFill>
                  <a:schemeClr val="dk1"/>
                </a:solidFill>
                <a:latin typeface="Arial" panose="020B0604020202020204" pitchFamily="34" charset="0"/>
                <a:cs typeface="Arial" panose="020B0604020202020204" pitchFamily="34" charset="0"/>
              </a:rPr>
              <a:t> </a:t>
            </a:r>
            <a:endParaRPr sz="1286" dirty="0">
              <a:solidFill>
                <a:schemeClr val="dk1"/>
              </a:solidFill>
              <a:latin typeface="Arial" panose="020B0604020202020204" pitchFamily="34" charset="0"/>
              <a:cs typeface="Arial" panose="020B0604020202020204" pitchFamily="34" charset="0"/>
            </a:endParaRPr>
          </a:p>
          <a:p>
            <a:pPr>
              <a:lnSpc>
                <a:spcPct val="115000"/>
              </a:lnSpc>
            </a:pPr>
            <a:r>
              <a:rPr lang="en" sz="2805" dirty="0">
                <a:solidFill>
                  <a:srgbClr val="FF0000"/>
                </a:solidFill>
                <a:latin typeface="Arial" panose="020B0604020202020204" pitchFamily="34" charset="0"/>
                <a:cs typeface="Arial" panose="020B0604020202020204" pitchFamily="34" charset="0"/>
              </a:rPr>
              <a:t>How do we want to coordinate IM as a region?</a:t>
            </a:r>
            <a:endParaRPr sz="2805" dirty="0">
              <a:solidFill>
                <a:srgbClr val="FF0000"/>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Network of support</a:t>
            </a:r>
            <a:endParaRPr sz="2104" i="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Communication</a:t>
            </a:r>
            <a:endParaRPr sz="2104" i="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i="1" dirty="0">
                <a:solidFill>
                  <a:schemeClr val="dk1"/>
                </a:solidFill>
                <a:latin typeface="Arial" panose="020B0604020202020204" pitchFamily="34" charset="0"/>
                <a:cs typeface="Arial" panose="020B0604020202020204" pitchFamily="34" charset="0"/>
              </a:rPr>
              <a:t>What should it look like in 6 months?</a:t>
            </a:r>
            <a:endParaRPr sz="2104" i="1"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32143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1" name="Shape 381"/>
          <p:cNvSpPr txBox="1"/>
          <p:nvPr/>
        </p:nvSpPr>
        <p:spPr>
          <a:xfrm>
            <a:off x="543784" y="721621"/>
            <a:ext cx="9953618" cy="3506771"/>
          </a:xfrm>
          <a:prstGeom prst="rect">
            <a:avLst/>
          </a:prstGeom>
          <a:noFill/>
          <a:ln>
            <a:noFill/>
          </a:ln>
        </p:spPr>
        <p:txBody>
          <a:bodyPr spcFirstLastPara="1" wrap="square" lIns="106869" tIns="106869" rIns="106869" bIns="106869" anchor="ctr" anchorCtr="0">
            <a:noAutofit/>
          </a:bodyPr>
          <a:lstStyle/>
          <a:p>
            <a:pPr>
              <a:lnSpc>
                <a:spcPct val="115000"/>
              </a:lnSpc>
            </a:pPr>
            <a:r>
              <a:rPr lang="en" sz="2805" dirty="0">
                <a:solidFill>
                  <a:srgbClr val="C00000"/>
                </a:solidFill>
                <a:latin typeface="Arial" panose="020B0604020202020204" pitchFamily="34" charset="0"/>
                <a:cs typeface="Arial" panose="020B0604020202020204" pitchFamily="34" charset="0"/>
              </a:rPr>
              <a:t>Background and overview of proposal opportunity</a:t>
            </a:r>
            <a:endParaRPr sz="2805" dirty="0">
              <a:solidFill>
                <a:srgbClr val="C00000"/>
              </a:solidFill>
              <a:latin typeface="Arial" panose="020B0604020202020204" pitchFamily="34" charset="0"/>
              <a:cs typeface="Arial" panose="020B0604020202020204" pitchFamily="34" charset="0"/>
            </a:endParaRPr>
          </a:p>
          <a:p>
            <a:pPr marL="534421" indent="-445351">
              <a:buClr>
                <a:schemeClr val="dk1"/>
              </a:buClr>
              <a:buSzPts val="2400"/>
              <a:buChar char="-"/>
            </a:pPr>
            <a:r>
              <a:rPr lang="en" sz="2805" dirty="0">
                <a:solidFill>
                  <a:schemeClr val="dk1"/>
                </a:solidFill>
                <a:latin typeface="Arial" panose="020B0604020202020204" pitchFamily="34" charset="0"/>
                <a:cs typeface="Arial" panose="020B0604020202020204" pitchFamily="34" charset="0"/>
              </a:rPr>
              <a:t>Fundraising as a concept around the Europe Population Movement.</a:t>
            </a:r>
            <a:endParaRPr sz="2805"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4491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7" name="Shape 387"/>
          <p:cNvSpPr txBox="1"/>
          <p:nvPr/>
        </p:nvSpPr>
        <p:spPr>
          <a:xfrm>
            <a:off x="0" y="1667251"/>
            <a:ext cx="10688638" cy="3506771"/>
          </a:xfrm>
          <a:prstGeom prst="rect">
            <a:avLst/>
          </a:prstGeom>
          <a:noFill/>
          <a:ln>
            <a:noFill/>
          </a:ln>
        </p:spPr>
        <p:txBody>
          <a:bodyPr spcFirstLastPara="1" wrap="square" lIns="106869" tIns="106869" rIns="106869" bIns="106869" anchor="ctr" anchorCtr="0">
            <a:noAutofit/>
          </a:bodyPr>
          <a:lstStyle/>
          <a:p>
            <a:pPr>
              <a:lnSpc>
                <a:spcPct val="115000"/>
              </a:lnSpc>
            </a:pPr>
            <a:r>
              <a:rPr lang="en" sz="2104" b="1" dirty="0">
                <a:solidFill>
                  <a:srgbClr val="FF0000"/>
                </a:solidFill>
                <a:latin typeface="Arial" panose="020B0604020202020204" pitchFamily="34" charset="0"/>
                <a:cs typeface="Arial" panose="020B0604020202020204" pitchFamily="34" charset="0"/>
              </a:rPr>
              <a:t>Exploring IM options. </a:t>
            </a:r>
            <a:endParaRPr sz="2104" b="1" dirty="0">
              <a:solidFill>
                <a:srgbClr val="FF0000"/>
              </a:solidFill>
              <a:latin typeface="Arial" panose="020B0604020202020204" pitchFamily="34" charset="0"/>
              <a:cs typeface="Arial" panose="020B0604020202020204" pitchFamily="34" charset="0"/>
            </a:endParaRPr>
          </a:p>
          <a:p>
            <a:pPr>
              <a:lnSpc>
                <a:spcPct val="115000"/>
              </a:lnSpc>
            </a:pPr>
            <a:r>
              <a:rPr lang="en" sz="2104" b="1" dirty="0">
                <a:solidFill>
                  <a:schemeClr val="dk1"/>
                </a:solidFill>
                <a:latin typeface="Arial" panose="020B0604020202020204" pitchFamily="34" charset="0"/>
                <a:cs typeface="Arial" panose="020B0604020202020204" pitchFamily="34" charset="0"/>
              </a:rPr>
              <a:t>Group 1: Visualize a proposed regional IM structure</a:t>
            </a:r>
            <a:endParaRPr sz="2104" b="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dirty="0">
                <a:solidFill>
                  <a:schemeClr val="dk1"/>
                </a:solidFill>
                <a:latin typeface="Arial" panose="020B0604020202020204" pitchFamily="34" charset="0"/>
                <a:cs typeface="Arial" panose="020B0604020202020204" pitchFamily="34" charset="0"/>
              </a:rPr>
              <a:t>This is a takeaway product for each participant to take back to their respective NS to explain what the plan is for information sharing and coordination.</a:t>
            </a:r>
            <a:endParaRPr sz="2104"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dirty="0">
                <a:solidFill>
                  <a:schemeClr val="dk1"/>
                </a:solidFill>
                <a:latin typeface="Arial" panose="020B0604020202020204" pitchFamily="34" charset="0"/>
                <a:cs typeface="Arial" panose="020B0604020202020204" pitchFamily="34" charset="0"/>
              </a:rPr>
              <a:t>Current</a:t>
            </a:r>
            <a:endParaRPr sz="2104"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dirty="0">
                <a:solidFill>
                  <a:schemeClr val="dk1"/>
                </a:solidFill>
                <a:latin typeface="Arial" panose="020B0604020202020204" pitchFamily="34" charset="0"/>
                <a:cs typeface="Arial" panose="020B0604020202020204" pitchFamily="34" charset="0"/>
              </a:rPr>
              <a:t>Future</a:t>
            </a:r>
            <a:endParaRPr sz="1052" dirty="0">
              <a:solidFill>
                <a:schemeClr val="dk1"/>
              </a:solidFill>
              <a:latin typeface="Arial" panose="020B0604020202020204" pitchFamily="34" charset="0"/>
              <a:cs typeface="Arial" panose="020B0604020202020204" pitchFamily="34" charset="0"/>
            </a:endParaRPr>
          </a:p>
          <a:p>
            <a:pPr>
              <a:lnSpc>
                <a:spcPct val="115000"/>
              </a:lnSpc>
            </a:pPr>
            <a:r>
              <a:rPr lang="en" sz="2104" b="1" dirty="0">
                <a:solidFill>
                  <a:schemeClr val="dk1"/>
                </a:solidFill>
                <a:latin typeface="Arial" panose="020B0604020202020204" pitchFamily="34" charset="0"/>
                <a:cs typeface="Arial" panose="020B0604020202020204" pitchFamily="34" charset="0"/>
              </a:rPr>
              <a:t>Group 2: Develop a network of people who can learn from and support each other with IM and GIS.</a:t>
            </a:r>
            <a:endParaRPr sz="2104" b="1"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dirty="0">
                <a:solidFill>
                  <a:schemeClr val="dk1"/>
                </a:solidFill>
                <a:latin typeface="Arial" panose="020B0604020202020204" pitchFamily="34" charset="0"/>
                <a:cs typeface="Arial" panose="020B0604020202020204" pitchFamily="34" charset="0"/>
              </a:rPr>
              <a:t>Highlighting areas of expertise and available resources that this response could draw on</a:t>
            </a:r>
            <a:endParaRPr sz="2104"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dirty="0">
                <a:solidFill>
                  <a:schemeClr val="dk1"/>
                </a:solidFill>
                <a:latin typeface="Arial" panose="020B0604020202020204" pitchFamily="34" charset="0"/>
                <a:cs typeface="Arial" panose="020B0604020202020204" pitchFamily="34" charset="0"/>
              </a:rPr>
              <a:t>How can NS transfer skill </a:t>
            </a:r>
            <a:endParaRPr sz="2104" dirty="0">
              <a:solidFill>
                <a:schemeClr val="dk1"/>
              </a:solidFill>
              <a:latin typeface="Arial" panose="020B0604020202020204" pitchFamily="34" charset="0"/>
              <a:cs typeface="Arial" panose="020B0604020202020204" pitchFamily="34" charset="0"/>
            </a:endParaRPr>
          </a:p>
          <a:p>
            <a:pPr>
              <a:lnSpc>
                <a:spcPct val="115000"/>
              </a:lnSpc>
            </a:pPr>
            <a:r>
              <a:rPr lang="en" sz="2104" b="1" dirty="0">
                <a:solidFill>
                  <a:schemeClr val="dk1"/>
                </a:solidFill>
                <a:latin typeface="Arial" panose="020B0604020202020204" pitchFamily="34" charset="0"/>
                <a:cs typeface="Arial" panose="020B0604020202020204" pitchFamily="34" charset="0"/>
              </a:rPr>
              <a:t>Group 3: Information needs of migrants and refugees</a:t>
            </a:r>
            <a:endParaRPr sz="2104"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dirty="0">
                <a:solidFill>
                  <a:schemeClr val="dk1"/>
                </a:solidFill>
                <a:latin typeface="Arial" panose="020B0604020202020204" pitchFamily="34" charset="0"/>
                <a:cs typeface="Arial" panose="020B0604020202020204" pitchFamily="34" charset="0"/>
              </a:rPr>
              <a:t>Resources already available, how can RCRC feed information into these?</a:t>
            </a:r>
            <a:endParaRPr sz="2104"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dirty="0">
                <a:solidFill>
                  <a:schemeClr val="dk1"/>
                </a:solidFill>
                <a:latin typeface="Arial" panose="020B0604020202020204" pitchFamily="34" charset="0"/>
                <a:cs typeface="Arial" panose="020B0604020202020204" pitchFamily="34" charset="0"/>
              </a:rPr>
              <a:t>How to share immediately and in the future.</a:t>
            </a:r>
            <a:endParaRPr sz="2104" dirty="0">
              <a:solidFill>
                <a:schemeClr val="dk1"/>
              </a:solidFill>
              <a:latin typeface="Arial" panose="020B0604020202020204" pitchFamily="34" charset="0"/>
              <a:cs typeface="Arial" panose="020B0604020202020204" pitchFamily="34" charset="0"/>
            </a:endParaRPr>
          </a:p>
          <a:p>
            <a:pPr marL="534421" indent="-400816">
              <a:lnSpc>
                <a:spcPct val="115000"/>
              </a:lnSpc>
              <a:buClr>
                <a:schemeClr val="dk1"/>
              </a:buClr>
              <a:buSzPts val="1800"/>
              <a:buChar char="-"/>
            </a:pPr>
            <a:r>
              <a:rPr lang="en" sz="2104" dirty="0">
                <a:solidFill>
                  <a:schemeClr val="dk1"/>
                </a:solidFill>
                <a:latin typeface="Arial" panose="020B0604020202020204" pitchFamily="34" charset="0"/>
                <a:cs typeface="Arial" panose="020B0604020202020204" pitchFamily="34" charset="0"/>
              </a:rPr>
              <a:t>Usability of tool(s) in changing settings and over time. Migration in Europe has long been ‘undercover’.</a:t>
            </a:r>
            <a:endParaRPr sz="2104"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27192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3" name="Shape 393"/>
          <p:cNvSpPr txBox="1"/>
          <p:nvPr/>
        </p:nvSpPr>
        <p:spPr>
          <a:xfrm>
            <a:off x="0" y="495537"/>
            <a:ext cx="10688638" cy="6012359"/>
          </a:xfrm>
          <a:prstGeom prst="rect">
            <a:avLst/>
          </a:prstGeom>
          <a:noFill/>
          <a:ln>
            <a:noFill/>
          </a:ln>
        </p:spPr>
        <p:txBody>
          <a:bodyPr spcFirstLastPara="1" wrap="square" lIns="106869" tIns="106869" rIns="106869" bIns="106869" anchor="ctr" anchorCtr="0">
            <a:noAutofit/>
          </a:bodyPr>
          <a:lstStyle/>
          <a:p>
            <a:pPr>
              <a:lnSpc>
                <a:spcPct val="115000"/>
              </a:lnSpc>
            </a:pPr>
            <a:r>
              <a:rPr lang="en" sz="2805" b="1" dirty="0">
                <a:solidFill>
                  <a:schemeClr val="dk1"/>
                </a:solidFill>
                <a:latin typeface="Arial" panose="020B0604020202020204" pitchFamily="34" charset="0"/>
                <a:cs typeface="Arial" panose="020B0604020202020204" pitchFamily="34" charset="0"/>
              </a:rPr>
              <a:t>Discussion of group work: </a:t>
            </a:r>
            <a:r>
              <a:rPr lang="en" sz="2805" dirty="0">
                <a:solidFill>
                  <a:schemeClr val="dk1"/>
                </a:solidFill>
                <a:latin typeface="Arial" panose="020B0604020202020204" pitchFamily="34" charset="0"/>
                <a:cs typeface="Arial" panose="020B0604020202020204" pitchFamily="34" charset="0"/>
              </a:rPr>
              <a:t>(see content below to be evaluated and adjusted).</a:t>
            </a:r>
            <a:endParaRPr sz="2805" b="1" dirty="0">
              <a:solidFill>
                <a:srgbClr val="C0504D"/>
              </a:solidFill>
              <a:latin typeface="Arial" panose="020B0604020202020204" pitchFamily="34" charset="0"/>
              <a:cs typeface="Arial" panose="020B0604020202020204" pitchFamily="34" charset="0"/>
            </a:endParaRPr>
          </a:p>
          <a:p>
            <a:pPr marL="534421" indent="-445351">
              <a:lnSpc>
                <a:spcPct val="115000"/>
              </a:lnSpc>
              <a:buClr>
                <a:srgbClr val="C0504D"/>
              </a:buClr>
              <a:buSzPts val="2400"/>
              <a:buChar char="-"/>
            </a:pPr>
            <a:r>
              <a:rPr lang="en" sz="2805" dirty="0">
                <a:solidFill>
                  <a:srgbClr val="FF0000"/>
                </a:solidFill>
                <a:latin typeface="Arial" panose="020B0604020202020204" pitchFamily="34" charset="0"/>
                <a:cs typeface="Arial" panose="020B0604020202020204" pitchFamily="34" charset="0"/>
              </a:rPr>
              <a:t>What do we want to do as a region that needs funding?</a:t>
            </a:r>
            <a:endParaRPr sz="2805" dirty="0">
              <a:solidFill>
                <a:srgbClr val="FF0000"/>
              </a:solidFill>
              <a:latin typeface="Arial" panose="020B0604020202020204" pitchFamily="34" charset="0"/>
              <a:cs typeface="Arial" panose="020B0604020202020204" pitchFamily="34" charset="0"/>
            </a:endParaRPr>
          </a:p>
          <a:p>
            <a:pPr marL="534421" indent="-445351">
              <a:lnSpc>
                <a:spcPct val="115000"/>
              </a:lnSpc>
              <a:buClr>
                <a:schemeClr val="dk1"/>
              </a:buClr>
              <a:buSzPts val="2400"/>
              <a:buChar char="-"/>
            </a:pPr>
            <a:r>
              <a:rPr lang="en" sz="2805" dirty="0">
                <a:solidFill>
                  <a:schemeClr val="dk1"/>
                </a:solidFill>
                <a:latin typeface="Arial" panose="020B0604020202020204" pitchFamily="34" charset="0"/>
                <a:cs typeface="Arial" panose="020B0604020202020204" pitchFamily="34" charset="0"/>
              </a:rPr>
              <a:t>What systems are working and we best placed to improve?</a:t>
            </a:r>
            <a:endParaRPr sz="2805" dirty="0">
              <a:solidFill>
                <a:schemeClr val="dk1"/>
              </a:solidFill>
              <a:latin typeface="Arial" panose="020B0604020202020204" pitchFamily="34" charset="0"/>
              <a:cs typeface="Arial" panose="020B0604020202020204" pitchFamily="34" charset="0"/>
            </a:endParaRPr>
          </a:p>
          <a:p>
            <a:pPr marL="534421" indent="-445351">
              <a:lnSpc>
                <a:spcPct val="115000"/>
              </a:lnSpc>
              <a:buClr>
                <a:schemeClr val="dk1"/>
              </a:buClr>
              <a:buSzPts val="2400"/>
              <a:buChar char="-"/>
            </a:pPr>
            <a:r>
              <a:rPr lang="en" sz="2805" dirty="0">
                <a:solidFill>
                  <a:schemeClr val="dk1"/>
                </a:solidFill>
                <a:latin typeface="Arial" panose="020B0604020202020204" pitchFamily="34" charset="0"/>
                <a:cs typeface="Arial" panose="020B0604020202020204" pitchFamily="34" charset="0"/>
              </a:rPr>
              <a:t>What new ideas are worth piloting?</a:t>
            </a:r>
            <a:endParaRPr sz="2805" dirty="0">
              <a:solidFill>
                <a:schemeClr val="dk1"/>
              </a:solidFill>
              <a:latin typeface="Arial" panose="020B0604020202020204" pitchFamily="34" charset="0"/>
              <a:cs typeface="Arial" panose="020B0604020202020204" pitchFamily="34" charset="0"/>
            </a:endParaRPr>
          </a:p>
          <a:p>
            <a:pPr marL="534421" indent="-445351">
              <a:lnSpc>
                <a:spcPct val="115000"/>
              </a:lnSpc>
              <a:buClr>
                <a:schemeClr val="dk1"/>
              </a:buClr>
              <a:buSzPts val="2400"/>
              <a:buChar char="-"/>
            </a:pPr>
            <a:r>
              <a:rPr lang="en" sz="2805" dirty="0">
                <a:solidFill>
                  <a:schemeClr val="dk1"/>
                </a:solidFill>
                <a:latin typeface="Arial" panose="020B0604020202020204" pitchFamily="34" charset="0"/>
                <a:cs typeface="Arial" panose="020B0604020202020204" pitchFamily="34" charset="0"/>
              </a:rPr>
              <a:t>What is working well in one NS that another NS wants support to try?</a:t>
            </a:r>
            <a:endParaRPr sz="2805" dirty="0">
              <a:solidFill>
                <a:schemeClr val="dk1"/>
              </a:solidFill>
              <a:latin typeface="Arial" panose="020B0604020202020204" pitchFamily="34" charset="0"/>
              <a:cs typeface="Arial" panose="020B0604020202020204" pitchFamily="34" charset="0"/>
            </a:endParaRPr>
          </a:p>
          <a:p>
            <a:pPr marL="534421" indent="-445351">
              <a:lnSpc>
                <a:spcPct val="115000"/>
              </a:lnSpc>
              <a:buClr>
                <a:schemeClr val="dk1"/>
              </a:buClr>
              <a:buSzPts val="2400"/>
              <a:buChar char="-"/>
            </a:pPr>
            <a:r>
              <a:rPr lang="en" sz="2805" dirty="0">
                <a:solidFill>
                  <a:schemeClr val="dk1"/>
                </a:solidFill>
                <a:latin typeface="Arial" panose="020B0604020202020204" pitchFamily="34" charset="0"/>
                <a:cs typeface="Arial" panose="020B0604020202020204" pitchFamily="34" charset="0"/>
              </a:rPr>
              <a:t>(With the possibility of funding for this response, what is needed?)</a:t>
            </a:r>
            <a:endParaRPr sz="2805" b="1" dirty="0">
              <a:solidFill>
                <a:schemeClr val="dk1"/>
              </a:solidFill>
              <a:latin typeface="Arial" panose="020B0604020202020204" pitchFamily="34" charset="0"/>
              <a:cs typeface="Arial" panose="020B0604020202020204" pitchFamily="34" charset="0"/>
            </a:endParaRPr>
          </a:p>
          <a:p>
            <a:pPr>
              <a:lnSpc>
                <a:spcPct val="115000"/>
              </a:lnSpc>
            </a:pPr>
            <a:r>
              <a:rPr lang="en" sz="2805" dirty="0">
                <a:solidFill>
                  <a:srgbClr val="FF0000"/>
                </a:solidFill>
                <a:latin typeface="Arial" panose="020B0604020202020204" pitchFamily="34" charset="0"/>
                <a:cs typeface="Arial" panose="020B0604020202020204" pitchFamily="34" charset="0"/>
              </a:rPr>
              <a:t>Rotation of groups for input and feedback</a:t>
            </a:r>
            <a:endParaRPr sz="2805"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723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0E164D-80F3-EA47-B699-DD14042E48D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449674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Shape 143"/>
          <p:cNvPicPr preferRelativeResize="0"/>
          <p:nvPr/>
        </p:nvPicPr>
        <p:blipFill>
          <a:blip r:embed="rId3">
            <a:alphaModFix/>
          </a:blip>
          <a:stretch>
            <a:fillRect/>
          </a:stretch>
        </p:blipFill>
        <p:spPr>
          <a:xfrm>
            <a:off x="665120" y="3464049"/>
            <a:ext cx="2829175" cy="843092"/>
          </a:xfrm>
          <a:prstGeom prst="rect">
            <a:avLst/>
          </a:prstGeom>
          <a:noFill/>
          <a:ln>
            <a:noFill/>
          </a:ln>
        </p:spPr>
      </p:pic>
      <p:sp>
        <p:nvSpPr>
          <p:cNvPr id="144" name="Shape 144"/>
          <p:cNvSpPr txBox="1">
            <a:spLocks noGrp="1"/>
          </p:cNvSpPr>
          <p:nvPr>
            <p:ph type="title"/>
          </p:nvPr>
        </p:nvSpPr>
        <p:spPr>
          <a:xfrm>
            <a:off x="279401" y="149806"/>
            <a:ext cx="9959931" cy="318364"/>
          </a:xfrm>
          <a:prstGeom prst="rect">
            <a:avLst/>
          </a:prstGeom>
        </p:spPr>
        <p:txBody>
          <a:bodyPr spcFirstLastPara="1" vert="horz" wrap="square" lIns="106869" tIns="106869" rIns="106869" bIns="106869" rtlCol="0" anchor="t" anchorCtr="0">
            <a:noAutofit/>
          </a:bodyPr>
          <a:lstStyle/>
          <a:p>
            <a:r>
              <a:rPr lang="en" b="1" dirty="0"/>
              <a:t>Collaboration</a:t>
            </a:r>
            <a:endParaRPr b="1" dirty="0"/>
          </a:p>
        </p:txBody>
      </p:sp>
      <p:pic>
        <p:nvPicPr>
          <p:cNvPr id="145" name="Shape 145"/>
          <p:cNvPicPr preferRelativeResize="0"/>
          <p:nvPr/>
        </p:nvPicPr>
        <p:blipFill>
          <a:blip r:embed="rId4">
            <a:alphaModFix/>
          </a:blip>
          <a:stretch>
            <a:fillRect/>
          </a:stretch>
        </p:blipFill>
        <p:spPr>
          <a:xfrm>
            <a:off x="157542" y="5302269"/>
            <a:ext cx="3170322" cy="1485336"/>
          </a:xfrm>
          <a:prstGeom prst="rect">
            <a:avLst/>
          </a:prstGeom>
          <a:noFill/>
          <a:ln>
            <a:noFill/>
          </a:ln>
        </p:spPr>
      </p:pic>
      <p:pic>
        <p:nvPicPr>
          <p:cNvPr id="146" name="Shape 146"/>
          <p:cNvPicPr preferRelativeResize="0"/>
          <p:nvPr/>
        </p:nvPicPr>
        <p:blipFill>
          <a:blip r:embed="rId5">
            <a:alphaModFix/>
          </a:blip>
          <a:stretch>
            <a:fillRect/>
          </a:stretch>
        </p:blipFill>
        <p:spPr>
          <a:xfrm>
            <a:off x="619793" y="2292935"/>
            <a:ext cx="1907419" cy="843086"/>
          </a:xfrm>
          <a:prstGeom prst="rect">
            <a:avLst/>
          </a:prstGeom>
          <a:noFill/>
          <a:ln>
            <a:noFill/>
          </a:ln>
        </p:spPr>
      </p:pic>
      <p:pic>
        <p:nvPicPr>
          <p:cNvPr id="147" name="Shape 147"/>
          <p:cNvPicPr preferRelativeResize="0"/>
          <p:nvPr/>
        </p:nvPicPr>
        <p:blipFill>
          <a:blip r:embed="rId6">
            <a:alphaModFix/>
          </a:blip>
          <a:stretch>
            <a:fillRect/>
          </a:stretch>
        </p:blipFill>
        <p:spPr>
          <a:xfrm>
            <a:off x="7008019" y="2219364"/>
            <a:ext cx="3262641" cy="1244700"/>
          </a:xfrm>
          <a:prstGeom prst="rect">
            <a:avLst/>
          </a:prstGeom>
          <a:noFill/>
          <a:ln>
            <a:noFill/>
          </a:ln>
        </p:spPr>
      </p:pic>
      <p:pic>
        <p:nvPicPr>
          <p:cNvPr id="148" name="Shape 148"/>
          <p:cNvPicPr preferRelativeResize="0"/>
          <p:nvPr/>
        </p:nvPicPr>
        <p:blipFill>
          <a:blip r:embed="rId7">
            <a:alphaModFix/>
          </a:blip>
          <a:stretch>
            <a:fillRect/>
          </a:stretch>
        </p:blipFill>
        <p:spPr>
          <a:xfrm>
            <a:off x="8621864" y="775246"/>
            <a:ext cx="1617468" cy="1213109"/>
          </a:xfrm>
          <a:prstGeom prst="rect">
            <a:avLst/>
          </a:prstGeom>
          <a:noFill/>
          <a:ln>
            <a:noFill/>
          </a:ln>
        </p:spPr>
      </p:pic>
      <p:pic>
        <p:nvPicPr>
          <p:cNvPr id="149" name="Shape 149"/>
          <p:cNvPicPr preferRelativeResize="0"/>
          <p:nvPr/>
        </p:nvPicPr>
        <p:blipFill>
          <a:blip r:embed="rId8">
            <a:alphaModFix/>
          </a:blip>
          <a:stretch>
            <a:fillRect/>
          </a:stretch>
        </p:blipFill>
        <p:spPr>
          <a:xfrm>
            <a:off x="7008019" y="3616753"/>
            <a:ext cx="2669642" cy="1053113"/>
          </a:xfrm>
          <a:prstGeom prst="rect">
            <a:avLst/>
          </a:prstGeom>
          <a:noFill/>
          <a:ln>
            <a:noFill/>
          </a:ln>
        </p:spPr>
      </p:pic>
      <p:pic>
        <p:nvPicPr>
          <p:cNvPr id="150" name="Shape 150"/>
          <p:cNvPicPr preferRelativeResize="0"/>
          <p:nvPr/>
        </p:nvPicPr>
        <p:blipFill>
          <a:blip r:embed="rId9">
            <a:alphaModFix/>
          </a:blip>
          <a:stretch>
            <a:fillRect/>
          </a:stretch>
        </p:blipFill>
        <p:spPr>
          <a:xfrm>
            <a:off x="2805914" y="4256652"/>
            <a:ext cx="1244699" cy="1244699"/>
          </a:xfrm>
          <a:prstGeom prst="rect">
            <a:avLst/>
          </a:prstGeom>
          <a:noFill/>
          <a:ln>
            <a:noFill/>
          </a:ln>
        </p:spPr>
      </p:pic>
      <p:pic>
        <p:nvPicPr>
          <p:cNvPr id="151" name="Shape 151"/>
          <p:cNvPicPr preferRelativeResize="0"/>
          <p:nvPr/>
        </p:nvPicPr>
        <p:blipFill>
          <a:blip r:embed="rId10">
            <a:alphaModFix/>
          </a:blip>
          <a:stretch>
            <a:fillRect/>
          </a:stretch>
        </p:blipFill>
        <p:spPr>
          <a:xfrm>
            <a:off x="4240885" y="1655095"/>
            <a:ext cx="4380977" cy="411578"/>
          </a:xfrm>
          <a:prstGeom prst="rect">
            <a:avLst/>
          </a:prstGeom>
          <a:noFill/>
          <a:ln>
            <a:noFill/>
          </a:ln>
        </p:spPr>
      </p:pic>
      <p:sp>
        <p:nvSpPr>
          <p:cNvPr id="152" name="Shape 152"/>
          <p:cNvSpPr txBox="1"/>
          <p:nvPr/>
        </p:nvSpPr>
        <p:spPr>
          <a:xfrm rot="-1435037">
            <a:off x="7507056" y="4875392"/>
            <a:ext cx="3248858" cy="926892"/>
          </a:xfrm>
          <a:prstGeom prst="rect">
            <a:avLst/>
          </a:prstGeom>
          <a:noFill/>
          <a:ln>
            <a:noFill/>
          </a:ln>
        </p:spPr>
        <p:txBody>
          <a:bodyPr spcFirstLastPara="1" wrap="square" lIns="106869" tIns="106869" rIns="106869" bIns="106869" anchor="t" anchorCtr="0">
            <a:noAutofit/>
          </a:bodyPr>
          <a:lstStyle/>
          <a:p>
            <a:r>
              <a:rPr lang="en" sz="3507" b="1">
                <a:latin typeface="Courier New"/>
                <a:ea typeface="Courier New"/>
                <a:cs typeface="Courier New"/>
                <a:sym typeface="Courier New"/>
              </a:rPr>
              <a:t>Governments</a:t>
            </a:r>
            <a:endParaRPr sz="3507" b="1">
              <a:latin typeface="Courier New"/>
              <a:ea typeface="Courier New"/>
              <a:cs typeface="Courier New"/>
              <a:sym typeface="Courier New"/>
            </a:endParaRPr>
          </a:p>
        </p:txBody>
      </p:sp>
      <p:pic>
        <p:nvPicPr>
          <p:cNvPr id="153" name="Shape 153"/>
          <p:cNvPicPr preferRelativeResize="0"/>
          <p:nvPr/>
        </p:nvPicPr>
        <p:blipFill>
          <a:blip r:embed="rId11">
            <a:alphaModFix/>
          </a:blip>
          <a:stretch>
            <a:fillRect/>
          </a:stretch>
        </p:blipFill>
        <p:spPr>
          <a:xfrm>
            <a:off x="4377794" y="2315157"/>
            <a:ext cx="1409175" cy="1053113"/>
          </a:xfrm>
          <a:prstGeom prst="rect">
            <a:avLst/>
          </a:prstGeom>
          <a:noFill/>
          <a:ln>
            <a:noFill/>
          </a:ln>
        </p:spPr>
      </p:pic>
      <p:pic>
        <p:nvPicPr>
          <p:cNvPr id="154" name="Shape 154"/>
          <p:cNvPicPr preferRelativeResize="0"/>
          <p:nvPr/>
        </p:nvPicPr>
        <p:blipFill>
          <a:blip r:embed="rId12">
            <a:alphaModFix/>
          </a:blip>
          <a:stretch>
            <a:fillRect/>
          </a:stretch>
        </p:blipFill>
        <p:spPr>
          <a:xfrm>
            <a:off x="4377790" y="3871082"/>
            <a:ext cx="2829179" cy="1485322"/>
          </a:xfrm>
          <a:prstGeom prst="rect">
            <a:avLst/>
          </a:prstGeom>
          <a:noFill/>
          <a:ln>
            <a:noFill/>
          </a:ln>
        </p:spPr>
      </p:pic>
      <p:pic>
        <p:nvPicPr>
          <p:cNvPr id="155" name="Shape 155"/>
          <p:cNvPicPr preferRelativeResize="0"/>
          <p:nvPr/>
        </p:nvPicPr>
        <p:blipFill>
          <a:blip r:embed="rId13">
            <a:alphaModFix/>
          </a:blip>
          <a:stretch>
            <a:fillRect/>
          </a:stretch>
        </p:blipFill>
        <p:spPr>
          <a:xfrm>
            <a:off x="3738985" y="5959218"/>
            <a:ext cx="3936402" cy="461812"/>
          </a:xfrm>
          <a:prstGeom prst="rect">
            <a:avLst/>
          </a:prstGeom>
          <a:noFill/>
          <a:ln>
            <a:noFill/>
          </a:ln>
        </p:spPr>
      </p:pic>
    </p:spTree>
    <p:extLst>
      <p:ext uri="{BB962C8B-B14F-4D97-AF65-F5344CB8AC3E}">
        <p14:creationId xmlns:p14="http://schemas.microsoft.com/office/powerpoint/2010/main" val="1031246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3" name="Shape 163" descr="We are excited to launch a new humanitarian data platform -- the Humanitarian Data Exchange (HDX). Creating a place for humanitarians to find and share data has been a long-standing goal of our community. The need has been referenced in many lessons learned and policy papers. Thanks to the engagement of early users, the commitment of our donors and the support of critical partners, we have made an initial step forward.&#10;&#10;Check our website to find out more about the HDX platform: http://hdx.rwlabs.org" title="Introducing the Humanitarian Data Exchange">
            <a:hlinkClick r:id="rId3"/>
          </p:cNvPr>
          <p:cNvPicPr preferRelativeResize="0"/>
          <p:nvPr/>
        </p:nvPicPr>
        <p:blipFill>
          <a:blip r:embed="rId4">
            <a:alphaModFix/>
          </a:blip>
          <a:stretch>
            <a:fillRect/>
          </a:stretch>
        </p:blipFill>
        <p:spPr>
          <a:xfrm>
            <a:off x="1416911" y="443875"/>
            <a:ext cx="8016518" cy="6012359"/>
          </a:xfrm>
          <a:prstGeom prst="rect">
            <a:avLst/>
          </a:prstGeom>
          <a:noFill/>
          <a:ln>
            <a:noFill/>
          </a:ln>
        </p:spPr>
      </p:pic>
    </p:spTree>
    <p:extLst>
      <p:ext uri="{BB962C8B-B14F-4D97-AF65-F5344CB8AC3E}">
        <p14:creationId xmlns:p14="http://schemas.microsoft.com/office/powerpoint/2010/main" val="523062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171" name="Shape 171" title="IM Video">
            <a:hlinkClick r:id="rId3"/>
          </p:cNvPr>
          <p:cNvPicPr preferRelativeResize="0"/>
          <p:nvPr/>
        </p:nvPicPr>
        <p:blipFill>
          <a:blip r:embed="rId4">
            <a:alphaModFix/>
          </a:blip>
          <a:stretch>
            <a:fillRect/>
          </a:stretch>
        </p:blipFill>
        <p:spPr>
          <a:xfrm>
            <a:off x="1631501" y="928433"/>
            <a:ext cx="7425627" cy="5569220"/>
          </a:xfrm>
          <a:prstGeom prst="rect">
            <a:avLst/>
          </a:prstGeom>
          <a:noFill/>
          <a:ln>
            <a:noFill/>
          </a:ln>
        </p:spPr>
      </p:pic>
    </p:spTree>
    <p:extLst>
      <p:ext uri="{BB962C8B-B14F-4D97-AF65-F5344CB8AC3E}">
        <p14:creationId xmlns:p14="http://schemas.microsoft.com/office/powerpoint/2010/main" val="1186746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ctrTitle"/>
          </p:nvPr>
        </p:nvSpPr>
        <p:spPr>
          <a:xfrm>
            <a:off x="1336080" y="1759213"/>
            <a:ext cx="8016478" cy="2093192"/>
          </a:xfrm>
          <a:prstGeom prst="rect">
            <a:avLst/>
          </a:prstGeom>
          <a:noFill/>
          <a:ln>
            <a:noFill/>
          </a:ln>
        </p:spPr>
        <p:txBody>
          <a:bodyPr spcFirstLastPara="1" vert="horz" wrap="square" lIns="80159" tIns="40065" rIns="80159" bIns="40065" rtlCol="0" anchor="b" anchorCtr="0">
            <a:noAutofit/>
          </a:bodyPr>
          <a:lstStyle/>
          <a:p>
            <a:pPr>
              <a:lnSpc>
                <a:spcPct val="90000"/>
              </a:lnSpc>
              <a:spcBef>
                <a:spcPts val="0"/>
              </a:spcBef>
              <a:buClr>
                <a:schemeClr val="dk1"/>
              </a:buClr>
            </a:pPr>
            <a:endParaRPr sz="5260" b="0" i="0">
              <a:solidFill>
                <a:schemeClr val="dk1"/>
              </a:solidFill>
              <a:latin typeface="Calibri"/>
              <a:ea typeface="Calibri"/>
              <a:cs typeface="Calibri"/>
              <a:sym typeface="Calibri"/>
            </a:endParaRPr>
          </a:p>
        </p:txBody>
      </p:sp>
      <p:sp>
        <p:nvSpPr>
          <p:cNvPr id="179" name="Shape 179"/>
          <p:cNvSpPr txBox="1">
            <a:spLocks noGrp="1"/>
          </p:cNvSpPr>
          <p:nvPr>
            <p:ph type="subTitle" idx="1"/>
          </p:nvPr>
        </p:nvSpPr>
        <p:spPr>
          <a:xfrm>
            <a:off x="1336080" y="3933126"/>
            <a:ext cx="8016478" cy="1451452"/>
          </a:xfrm>
          <a:prstGeom prst="rect">
            <a:avLst/>
          </a:prstGeom>
          <a:noFill/>
          <a:ln>
            <a:noFill/>
          </a:ln>
        </p:spPr>
        <p:txBody>
          <a:bodyPr spcFirstLastPara="1" vert="horz" wrap="square" lIns="80159" tIns="40065" rIns="80159" bIns="40065" rtlCol="0" anchor="t" anchorCtr="0">
            <a:noAutofit/>
          </a:bodyPr>
          <a:lstStyle/>
          <a:p>
            <a:pPr>
              <a:lnSpc>
                <a:spcPct val="90000"/>
              </a:lnSpc>
              <a:spcBef>
                <a:spcPts val="0"/>
              </a:spcBef>
              <a:buClr>
                <a:schemeClr val="dk1"/>
              </a:buClr>
            </a:pPr>
            <a:endParaRPr sz="2104">
              <a:solidFill>
                <a:schemeClr val="dk1"/>
              </a:solidFill>
              <a:latin typeface="Calibri"/>
              <a:ea typeface="Calibri"/>
              <a:cs typeface="Calibri"/>
              <a:sym typeface="Calibri"/>
            </a:endParaRPr>
          </a:p>
        </p:txBody>
      </p:sp>
      <p:pic>
        <p:nvPicPr>
          <p:cNvPr id="180" name="Shape 180"/>
          <p:cNvPicPr preferRelativeResize="0"/>
          <p:nvPr/>
        </p:nvPicPr>
        <p:blipFill rotWithShape="1">
          <a:blip r:embed="rId3">
            <a:alphaModFix/>
          </a:blip>
          <a:srcRect b="6603"/>
          <a:stretch/>
        </p:blipFill>
        <p:spPr>
          <a:xfrm>
            <a:off x="248279" y="742973"/>
            <a:ext cx="10192079" cy="6012359"/>
          </a:xfrm>
          <a:prstGeom prst="rect">
            <a:avLst/>
          </a:prstGeom>
          <a:noFill/>
          <a:ln>
            <a:noFill/>
          </a:ln>
        </p:spPr>
      </p:pic>
      <p:sp>
        <p:nvSpPr>
          <p:cNvPr id="182" name="Shape 182"/>
          <p:cNvSpPr txBox="1"/>
          <p:nvPr/>
        </p:nvSpPr>
        <p:spPr>
          <a:xfrm>
            <a:off x="474190" y="275871"/>
            <a:ext cx="2512251" cy="467102"/>
          </a:xfrm>
          <a:prstGeom prst="rect">
            <a:avLst/>
          </a:prstGeom>
          <a:noFill/>
          <a:ln>
            <a:noFill/>
          </a:ln>
        </p:spPr>
        <p:txBody>
          <a:bodyPr spcFirstLastPara="1" wrap="square" lIns="106869" tIns="106869" rIns="106869" bIns="106869" anchor="t" anchorCtr="0">
            <a:noAutofit/>
          </a:bodyPr>
          <a:lstStyle/>
          <a:p>
            <a:r>
              <a:rPr lang="en" sz="2455" b="1" dirty="0">
                <a:solidFill>
                  <a:srgbClr val="FF0000"/>
                </a:solidFill>
              </a:rPr>
              <a:t>Purpose of IM</a:t>
            </a:r>
            <a:endParaRPr sz="2455" b="1" dirty="0">
              <a:solidFill>
                <a:srgbClr val="FF0000"/>
              </a:solidFill>
            </a:endParaRPr>
          </a:p>
        </p:txBody>
      </p:sp>
    </p:spTree>
    <p:extLst>
      <p:ext uri="{BB962C8B-B14F-4D97-AF65-F5344CB8AC3E}">
        <p14:creationId xmlns:p14="http://schemas.microsoft.com/office/powerpoint/2010/main" val="4120392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64354" y="1295446"/>
            <a:ext cx="9959931" cy="669443"/>
          </a:xfrm>
          <a:prstGeom prst="rect">
            <a:avLst/>
          </a:prstGeom>
        </p:spPr>
        <p:txBody>
          <a:bodyPr spcFirstLastPara="1" vert="horz" wrap="square" lIns="106869" tIns="106869" rIns="106869" bIns="106869" rtlCol="0" anchor="t" anchorCtr="0">
            <a:noAutofit/>
          </a:bodyPr>
          <a:lstStyle/>
          <a:p>
            <a:pPr algn="ctr"/>
            <a:r>
              <a:rPr lang="en" dirty="0"/>
              <a:t>What can Information Management look like in large responses?</a:t>
            </a:r>
            <a:endParaRPr dirty="0"/>
          </a:p>
          <a:p>
            <a:endParaRPr dirty="0"/>
          </a:p>
        </p:txBody>
      </p:sp>
    </p:spTree>
    <p:extLst>
      <p:ext uri="{BB962C8B-B14F-4D97-AF65-F5344CB8AC3E}">
        <p14:creationId xmlns:p14="http://schemas.microsoft.com/office/powerpoint/2010/main" val="984869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Shape 194"/>
          <p:cNvPicPr preferRelativeResize="0"/>
          <p:nvPr/>
        </p:nvPicPr>
        <p:blipFill rotWithShape="1">
          <a:blip r:embed="rId3">
            <a:alphaModFix/>
          </a:blip>
          <a:srcRect/>
          <a:stretch/>
        </p:blipFill>
        <p:spPr>
          <a:xfrm>
            <a:off x="1673076" y="2413393"/>
            <a:ext cx="7342477" cy="2735983"/>
          </a:xfrm>
          <a:prstGeom prst="rect">
            <a:avLst/>
          </a:prstGeom>
          <a:noFill/>
          <a:ln>
            <a:noFill/>
          </a:ln>
        </p:spPr>
      </p:pic>
      <p:pic>
        <p:nvPicPr>
          <p:cNvPr id="195" name="Shape 195"/>
          <p:cNvPicPr preferRelativeResize="0"/>
          <p:nvPr/>
        </p:nvPicPr>
        <p:blipFill rotWithShape="1">
          <a:blip r:embed="rId4">
            <a:alphaModFix/>
          </a:blip>
          <a:srcRect/>
          <a:stretch/>
        </p:blipFill>
        <p:spPr>
          <a:xfrm>
            <a:off x="385382" y="463274"/>
            <a:ext cx="9835791" cy="6147369"/>
          </a:xfrm>
          <a:prstGeom prst="rect">
            <a:avLst/>
          </a:prstGeom>
          <a:noFill/>
          <a:ln>
            <a:noFill/>
          </a:ln>
        </p:spPr>
      </p:pic>
    </p:spTree>
    <p:extLst>
      <p:ext uri="{BB962C8B-B14F-4D97-AF65-F5344CB8AC3E}">
        <p14:creationId xmlns:p14="http://schemas.microsoft.com/office/powerpoint/2010/main" val="1307427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736236" y="517318"/>
            <a:ext cx="9218950" cy="1162144"/>
          </a:xfrm>
          <a:prstGeom prst="rect">
            <a:avLst/>
          </a:prstGeom>
        </p:spPr>
        <p:txBody>
          <a:bodyPr spcFirstLastPara="1" vert="horz" wrap="square" lIns="80159" tIns="80159" rIns="80159" bIns="80159" rtlCol="0" anchor="ctr" anchorCtr="0">
            <a:noAutofit/>
          </a:bodyPr>
          <a:lstStyle/>
          <a:p>
            <a:pPr>
              <a:spcBef>
                <a:spcPts val="0"/>
              </a:spcBef>
            </a:pPr>
            <a:r>
              <a:rPr lang="en" sz="2805" dirty="0"/>
              <a:t>What has IM done so far? 					LOGISTICS</a:t>
            </a:r>
            <a:endParaRPr sz="2805" dirty="0"/>
          </a:p>
        </p:txBody>
      </p:sp>
      <p:sp>
        <p:nvSpPr>
          <p:cNvPr id="202" name="Shape 202"/>
          <p:cNvSpPr txBox="1">
            <a:spLocks noGrp="1"/>
          </p:cNvSpPr>
          <p:nvPr>
            <p:ph type="body" idx="1"/>
          </p:nvPr>
        </p:nvSpPr>
        <p:spPr>
          <a:xfrm>
            <a:off x="736236" y="2249109"/>
            <a:ext cx="4521981"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203" name="Shape 203"/>
          <p:cNvSpPr txBox="1">
            <a:spLocks noGrp="1"/>
          </p:cNvSpPr>
          <p:nvPr>
            <p:ph type="body" idx="2"/>
          </p:nvPr>
        </p:nvSpPr>
        <p:spPr>
          <a:xfrm>
            <a:off x="736236" y="2971426"/>
            <a:ext cx="4521981" cy="3230087"/>
          </a:xfrm>
          <a:prstGeom prst="rect">
            <a:avLst/>
          </a:prstGeom>
        </p:spPr>
        <p:txBody>
          <a:bodyPr spcFirstLastPara="1" vert="horz" wrap="square" lIns="80159" tIns="80159" rIns="80159" bIns="80159" rtlCol="0" anchor="t" anchorCtr="0">
            <a:noAutofit/>
          </a:bodyPr>
          <a:lstStyle/>
          <a:p>
            <a:pPr marL="207830" indent="-44535">
              <a:spcBef>
                <a:spcPts val="935"/>
              </a:spcBef>
            </a:pPr>
            <a:endParaRPr/>
          </a:p>
        </p:txBody>
      </p:sp>
      <p:sp>
        <p:nvSpPr>
          <p:cNvPr id="204" name="Shape 204"/>
          <p:cNvSpPr txBox="1">
            <a:spLocks noGrp="1"/>
          </p:cNvSpPr>
          <p:nvPr>
            <p:ph type="body" idx="3"/>
          </p:nvPr>
        </p:nvSpPr>
        <p:spPr>
          <a:xfrm>
            <a:off x="5411123" y="2249109"/>
            <a:ext cx="4544074" cy="722395"/>
          </a:xfrm>
          <a:prstGeom prst="rect">
            <a:avLst/>
          </a:prstGeom>
        </p:spPr>
        <p:txBody>
          <a:bodyPr spcFirstLastPara="1" vert="horz" wrap="square" lIns="80159" tIns="80159" rIns="80159" bIns="80159" rtlCol="0" anchor="b" anchorCtr="0">
            <a:noAutofit/>
          </a:bodyPr>
          <a:lstStyle/>
          <a:p>
            <a:pPr>
              <a:spcBef>
                <a:spcPts val="935"/>
              </a:spcBef>
            </a:pPr>
            <a:endParaRPr/>
          </a:p>
        </p:txBody>
      </p:sp>
      <p:sp>
        <p:nvSpPr>
          <p:cNvPr id="205" name="Shape 205"/>
          <p:cNvSpPr txBox="1">
            <a:spLocks noGrp="1"/>
          </p:cNvSpPr>
          <p:nvPr>
            <p:ph type="body" idx="4"/>
          </p:nvPr>
        </p:nvSpPr>
        <p:spPr>
          <a:xfrm>
            <a:off x="5411123" y="2971426"/>
            <a:ext cx="4544074" cy="3230087"/>
          </a:xfrm>
          <a:prstGeom prst="rect">
            <a:avLst/>
          </a:prstGeom>
        </p:spPr>
        <p:txBody>
          <a:bodyPr spcFirstLastPara="1" vert="horz" wrap="square" lIns="80159" tIns="80159" rIns="80159" bIns="80159" rtlCol="0" anchor="t" anchorCtr="0">
            <a:noAutofit/>
          </a:bodyPr>
          <a:lstStyle/>
          <a:p>
            <a:pPr marL="207830" indent="-44535">
              <a:spcBef>
                <a:spcPts val="935"/>
              </a:spcBef>
            </a:pPr>
            <a:endParaRPr/>
          </a:p>
        </p:txBody>
      </p:sp>
      <p:pic>
        <p:nvPicPr>
          <p:cNvPr id="207" name="Shape 207"/>
          <p:cNvPicPr preferRelativeResize="0"/>
          <p:nvPr/>
        </p:nvPicPr>
        <p:blipFill>
          <a:blip r:embed="rId3">
            <a:alphaModFix/>
          </a:blip>
          <a:stretch>
            <a:fillRect/>
          </a:stretch>
        </p:blipFill>
        <p:spPr>
          <a:xfrm>
            <a:off x="428908" y="1602435"/>
            <a:ext cx="8578147" cy="4411223"/>
          </a:xfrm>
          <a:prstGeom prst="rect">
            <a:avLst/>
          </a:prstGeom>
          <a:noFill/>
          <a:ln w="9525" cap="flat" cmpd="sng">
            <a:solidFill>
              <a:srgbClr val="000000"/>
            </a:solidFill>
            <a:prstDash val="solid"/>
            <a:round/>
            <a:headEnd type="none" w="sm" len="sm"/>
            <a:tailEnd type="none" w="sm" len="sm"/>
          </a:ln>
        </p:spPr>
      </p:pic>
      <p:pic>
        <p:nvPicPr>
          <p:cNvPr id="208" name="Shape 208"/>
          <p:cNvPicPr preferRelativeResize="0"/>
          <p:nvPr/>
        </p:nvPicPr>
        <p:blipFill>
          <a:blip r:embed="rId4">
            <a:alphaModFix/>
          </a:blip>
          <a:stretch>
            <a:fillRect/>
          </a:stretch>
        </p:blipFill>
        <p:spPr>
          <a:xfrm>
            <a:off x="4743894" y="3361317"/>
            <a:ext cx="3763914" cy="3306678"/>
          </a:xfrm>
          <a:prstGeom prst="rect">
            <a:avLst/>
          </a:prstGeom>
          <a:noFill/>
          <a:ln w="9525" cap="flat" cmpd="sng">
            <a:solidFill>
              <a:srgbClr val="000000"/>
            </a:solidFill>
            <a:prstDash val="solid"/>
            <a:round/>
            <a:headEnd type="none" w="sm" len="sm"/>
            <a:tailEnd type="none" w="sm" len="sm"/>
          </a:ln>
        </p:spPr>
      </p:pic>
    </p:spTree>
    <p:extLst>
      <p:ext uri="{BB962C8B-B14F-4D97-AF65-F5344CB8AC3E}">
        <p14:creationId xmlns:p14="http://schemas.microsoft.com/office/powerpoint/2010/main" val="18385321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lidedeck_WhyDataMatters" id="{FB47BCAC-D2D9-794F-A5EF-C4501DD98648}" vid="{8888D4F4-F1AB-8F4B-AC51-4D8BF9180B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TotalTime>
  <Words>1000</Words>
  <Application>Microsoft Macintosh PowerPoint</Application>
  <PresentationFormat>Custom</PresentationFormat>
  <Paragraphs>118</Paragraphs>
  <Slides>29</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ArialMT</vt:lpstr>
      <vt:lpstr>Calibri</vt:lpstr>
      <vt:lpstr>Courier New</vt:lpstr>
      <vt:lpstr>Times New Roman</vt:lpstr>
      <vt:lpstr>Office Theme</vt:lpstr>
      <vt:lpstr>Information Management Europe Population Movement</vt:lpstr>
      <vt:lpstr>Agenda</vt:lpstr>
      <vt:lpstr>Collaboration</vt:lpstr>
      <vt:lpstr>PowerPoint Presentation</vt:lpstr>
      <vt:lpstr>PowerPoint Presentation</vt:lpstr>
      <vt:lpstr>PowerPoint Presentation</vt:lpstr>
      <vt:lpstr>What can Information Management look like in large responses? </vt:lpstr>
      <vt:lpstr>PowerPoint Presentation</vt:lpstr>
      <vt:lpstr>What has IM done so far?      LOGISTICS</vt:lpstr>
      <vt:lpstr>What has IM done so far?    REPORTING</vt:lpstr>
      <vt:lpstr>What has IM done so far?    REPORTING</vt:lpstr>
      <vt:lpstr>What has IM done so far?    REPORTING</vt:lpstr>
      <vt:lpstr>What has IM done so far?    REPORTING</vt:lpstr>
      <vt:lpstr>What has IM done so far?    WEEKLY</vt:lpstr>
      <vt:lpstr>What has IM done so far?      MAPS</vt:lpstr>
      <vt:lpstr>What has IM done so far?    MAPS</vt:lpstr>
      <vt:lpstr>What has IM done so far?    WEEKLY</vt:lpstr>
      <vt:lpstr>What has IM done so far?    WEEKLY</vt:lpstr>
      <vt:lpstr>What has IM done so far?    WEEKLY</vt:lpstr>
      <vt:lpstr>What has IM done so far?    WEEKLY</vt:lpstr>
      <vt:lpstr>What has IM done so far?    INFORMATION</vt:lpstr>
      <vt:lpstr>What is going to  happen?</vt:lpstr>
      <vt:lpstr>And in the future? </vt:lpstr>
      <vt:lpstr>Information and Data Management Experiences from NS (Not specifically refugee crisis related)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Dirk Slater</dc:creator>
  <cp:lastModifiedBy>Dirk Slater</cp:lastModifiedBy>
  <cp:revision>5</cp:revision>
  <cp:lastPrinted>2018-06-07T13:54:31Z</cp:lastPrinted>
  <dcterms:created xsi:type="dcterms:W3CDTF">2018-06-07T10:12:29Z</dcterms:created>
  <dcterms:modified xsi:type="dcterms:W3CDTF">2018-06-07T13:54:37Z</dcterms:modified>
</cp:coreProperties>
</file>