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377536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Draw attention to the fact that despite polished diagrams, we still do not know what we’re talking about!</a:t>
            </a:r>
            <a:endParaRPr/>
          </a:p>
        </p:txBody>
      </p:sp>
    </p:spTree>
    <p:extLst>
      <p:ext uri="{BB962C8B-B14F-4D97-AF65-F5344CB8AC3E}">
        <p14:creationId xmlns:p14="http://schemas.microsoft.com/office/powerpoint/2010/main" val="1709435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765659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Hand out copies of SIMS communications documents.</a:t>
            </a:r>
            <a:endParaRPr/>
          </a:p>
        </p:txBody>
      </p:sp>
    </p:spTree>
    <p:extLst>
      <p:ext uri="{BB962C8B-B14F-4D97-AF65-F5344CB8AC3E}">
        <p14:creationId xmlns:p14="http://schemas.microsoft.com/office/powerpoint/2010/main" val="3710005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Hand out copies of SIMS communications documents.</a:t>
            </a:r>
            <a:endParaRPr/>
          </a:p>
        </p:txBody>
      </p:sp>
    </p:spTree>
    <p:extLst>
      <p:ext uri="{BB962C8B-B14F-4D97-AF65-F5344CB8AC3E}">
        <p14:creationId xmlns:p14="http://schemas.microsoft.com/office/powerpoint/2010/main" val="85334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Shape 18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1" i="0" u="none" strike="noStrike" cap="none">
                <a:solidFill>
                  <a:schemeClr val="dk1"/>
                </a:solidFill>
                <a:latin typeface="Calibri"/>
                <a:ea typeface="Calibri"/>
                <a:cs typeface="Calibri"/>
                <a:sym typeface="Calibri"/>
              </a:rPr>
              <a:t>What is it</a:t>
            </a:r>
            <a:r>
              <a:rPr lang="en" sz="1200" b="0" i="0" u="none" strike="noStrike" cap="none">
                <a:solidFill>
                  <a:schemeClr val="dk1"/>
                </a:solidFill>
                <a:latin typeface="Calibri"/>
                <a:ea typeface="Calibri"/>
                <a:cs typeface="Calibri"/>
                <a:sym typeface="Calibri"/>
              </a:rPr>
              <a:t>? – what are we talking about when we say ‘surge information management system’ or ‘SIMS’ </a:t>
            </a:r>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1" i="0" u="none" strike="noStrike" cap="none">
                <a:solidFill>
                  <a:schemeClr val="dk1"/>
                </a:solidFill>
                <a:latin typeface="Calibri"/>
                <a:ea typeface="Calibri"/>
                <a:cs typeface="Calibri"/>
                <a:sym typeface="Calibri"/>
              </a:rPr>
              <a:t>SIMS Activities: </a:t>
            </a:r>
            <a:endParaRPr/>
          </a:p>
          <a:p>
            <a:pPr marL="0" marR="0" lvl="0" indent="0" algn="l" rtl="0">
              <a:spcBef>
                <a:spcPts val="0"/>
              </a:spcBef>
              <a:spcAft>
                <a:spcPts val="0"/>
              </a:spcAft>
              <a:buNone/>
            </a:pPr>
            <a:r>
              <a:rPr lang="en" sz="1200" b="1" i="0" u="none" strike="noStrike" cap="none">
                <a:solidFill>
                  <a:schemeClr val="dk1"/>
                </a:solidFill>
                <a:latin typeface="Calibri"/>
                <a:ea typeface="Calibri"/>
                <a:cs typeface="Calibri"/>
                <a:sym typeface="Calibri"/>
              </a:rPr>
              <a:t>Coordination </a:t>
            </a:r>
            <a:r>
              <a:rPr lang="en" sz="1200" b="0" i="0" u="none" strike="noStrike" cap="none">
                <a:solidFill>
                  <a:schemeClr val="dk1"/>
                </a:solidFill>
                <a:latin typeface="Calibri"/>
                <a:ea typeface="Calibri"/>
                <a:cs typeface="Calibri"/>
                <a:sym typeface="Calibri"/>
              </a:rPr>
              <a:t>– SIMS brings together a working group of IM, GIS, IT and ops specialists to make decisions on how to prioritize the work of SIMS and share resources and best practices.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1" i="0" u="none" strike="noStrike" cap="none">
                <a:solidFill>
                  <a:schemeClr val="dk1"/>
                </a:solidFill>
                <a:latin typeface="Calibri"/>
                <a:ea typeface="Calibri"/>
                <a:cs typeface="Calibri"/>
                <a:sym typeface="Calibri"/>
              </a:rPr>
              <a:t>Capacity Building </a:t>
            </a:r>
            <a:r>
              <a:rPr lang="en" sz="1200" b="0" i="0" u="none" strike="noStrike" cap="none">
                <a:solidFill>
                  <a:schemeClr val="dk1"/>
                </a:solidFill>
                <a:latin typeface="Calibri"/>
                <a:ea typeface="Calibri"/>
                <a:cs typeface="Calibri"/>
                <a:sym typeface="Calibri"/>
              </a:rPr>
              <a:t>– SIMS aims to provide the RC Movement with a roster of skilled specialists who can provide IM support remotely and in the field</a:t>
            </a:r>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b="1" i="0" u="none" strike="noStrike" cap="none">
                <a:solidFill>
                  <a:schemeClr val="dk1"/>
                </a:solidFill>
                <a:latin typeface="Calibri"/>
                <a:ea typeface="Calibri"/>
                <a:cs typeface="Calibri"/>
                <a:sym typeface="Calibri"/>
              </a:rPr>
              <a:t>Response Operations </a:t>
            </a:r>
            <a:r>
              <a:rPr lang="en" sz="1200" b="0" i="0" u="none" strike="noStrike" cap="none">
                <a:solidFill>
                  <a:schemeClr val="dk1"/>
                </a:solidFill>
                <a:latin typeface="Calibri"/>
                <a:ea typeface="Calibri"/>
                <a:cs typeface="Calibri"/>
                <a:sym typeface="Calibri"/>
              </a:rPr>
              <a:t>– During response SIMS actively supports the </a:t>
            </a:r>
            <a:r>
              <a:rPr lang="en" sz="1200" b="0" i="0" u="sng" strike="noStrike" cap="none">
                <a:solidFill>
                  <a:schemeClr val="dk1"/>
                </a:solidFill>
                <a:latin typeface="Calibri"/>
                <a:ea typeface="Calibri"/>
                <a:cs typeface="Calibri"/>
                <a:sym typeface="Calibri"/>
              </a:rPr>
              <a:t>collection, collation, analysis and dissemination</a:t>
            </a:r>
            <a:r>
              <a:rPr lang="en" sz="1200" b="0" i="0" u="none" strike="noStrike" cap="none">
                <a:solidFill>
                  <a:schemeClr val="dk1"/>
                </a:solidFill>
                <a:latin typeface="Calibri"/>
                <a:ea typeface="Calibri"/>
                <a:cs typeface="Calibri"/>
                <a:sym typeface="Calibri"/>
              </a:rPr>
              <a:t> of data and information to aid response decision-making and reporting. It also aims to standardize IM practices in response. (See next slide for disaster information cycle). </a:t>
            </a:r>
            <a:endParaRPr/>
          </a:p>
        </p:txBody>
      </p:sp>
      <p:sp>
        <p:nvSpPr>
          <p:cNvPr id="183" name="Shape 18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8912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nSpc>
                <a:spcPct val="115000"/>
              </a:lnSpc>
              <a:spcBef>
                <a:spcPts val="0"/>
              </a:spcBef>
              <a:spcAft>
                <a:spcPts val="0"/>
              </a:spcAft>
              <a:buNone/>
            </a:pPr>
            <a:r>
              <a:rPr lang="en" sz="1800">
                <a:solidFill>
                  <a:schemeClr val="dk2"/>
                </a:solidFill>
                <a:latin typeface="Proxima Nova"/>
                <a:ea typeface="Proxima Nova"/>
                <a:cs typeface="Proxima Nova"/>
                <a:sym typeface="Proxima Nova"/>
              </a:rPr>
              <a:t>Currently, SIMS is resourced through a network of IM/GIS specialists from both the British and American Red Cross GIS teams.</a:t>
            </a:r>
            <a:endParaRPr sz="1800">
              <a:solidFill>
                <a:schemeClr val="dk2"/>
              </a:solidFill>
              <a:latin typeface="Proxima Nova"/>
              <a:ea typeface="Proxima Nova"/>
              <a:cs typeface="Proxima Nova"/>
              <a:sym typeface="Proxima Nova"/>
            </a:endParaRPr>
          </a:p>
          <a:p>
            <a:pPr marL="0" lvl="0" indent="0" rtl="0">
              <a:lnSpc>
                <a:spcPct val="115000"/>
              </a:lnSpc>
              <a:spcBef>
                <a:spcPts val="1600"/>
              </a:spcBef>
              <a:spcAft>
                <a:spcPts val="1600"/>
              </a:spcAft>
              <a:buNone/>
            </a:pPr>
            <a:r>
              <a:rPr lang="en" sz="1800">
                <a:solidFill>
                  <a:schemeClr val="dk2"/>
                </a:solidFill>
                <a:latin typeface="Proxima Nova"/>
                <a:ea typeface="Proxima Nova"/>
                <a:cs typeface="Proxima Nova"/>
                <a:sym typeface="Proxima Nova"/>
              </a:rPr>
              <a:t>SIMS is activated on the request of the FACT team lead via the Zone and the IFRC DCM Surge Desk.</a:t>
            </a:r>
            <a:endParaRPr/>
          </a:p>
        </p:txBody>
      </p:sp>
    </p:spTree>
    <p:extLst>
      <p:ext uri="{BB962C8B-B14F-4D97-AF65-F5344CB8AC3E}">
        <p14:creationId xmlns:p14="http://schemas.microsoft.com/office/powerpoint/2010/main" val="1601711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64237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Shape 21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SIMS relies on both remote and deployed support.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Depending on the scale and complexity of the operation, support may be exclusively remote, or both.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Smaller operations might only call for remote support. Any operation where someone is deployed for IM calls for additional remote support.</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It’s important to know that even remote support has key commitment requirements: </a:t>
            </a:r>
            <a:endParaRPr/>
          </a:p>
          <a:p>
            <a:pPr marL="457200" marR="0" lvl="1"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On call &amp; able to dedicate time to operation FULL TIME w/in 24-48 hours</a:t>
            </a:r>
            <a:endParaRPr/>
          </a:p>
          <a:p>
            <a:pPr marL="457200" marR="0" lvl="1"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Flexibility with work hours (e.g. if operation is in Asia) </a:t>
            </a:r>
            <a:endParaRPr/>
          </a:p>
          <a:p>
            <a:pPr marL="0" marR="0" lvl="0" indent="0" algn="l" rtl="0">
              <a:spcBef>
                <a:spcPts val="0"/>
              </a:spcBef>
              <a:spcAft>
                <a:spcPts val="0"/>
              </a:spcAft>
              <a:buClr>
                <a:schemeClr val="dk1"/>
              </a:buClr>
              <a:buFont typeface="Arial"/>
              <a:buNone/>
            </a:pPr>
            <a:endParaRPr sz="1200" b="0" i="0" u="none" strike="noStrike" cap="none">
              <a:solidFill>
                <a:schemeClr val="dk1"/>
              </a:solidFill>
              <a:latin typeface="Calibri"/>
              <a:ea typeface="Calibri"/>
              <a:cs typeface="Calibri"/>
              <a:sym typeface="Calibri"/>
            </a:endParaRPr>
          </a:p>
        </p:txBody>
      </p:sp>
      <p:sp>
        <p:nvSpPr>
          <p:cNvPr id="217" name="Shape 21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223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The SIMS coordinator role is played by someone more experienced.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Requires having been deployed previously, knows the SIMS network and Red Cross movement well.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Decision-maker and organizes all SIMS coordination throughout the operation.</a:t>
            </a: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292100" rtl="0">
              <a:spcBef>
                <a:spcPts val="0"/>
              </a:spcBef>
              <a:spcAft>
                <a:spcPts val="0"/>
              </a:spcAft>
              <a:buClr>
                <a:srgbClr val="7F7F7F"/>
              </a:buClr>
              <a:buSzPts val="1000"/>
              <a:buChar char="●"/>
            </a:pPr>
            <a:r>
              <a:rPr lang="en" sz="1000">
                <a:solidFill>
                  <a:srgbClr val="7F7F7F"/>
                </a:solidFill>
              </a:rPr>
              <a:t>Works with operations leadership to determine appropriate level/type of support </a:t>
            </a:r>
            <a:endParaRPr sz="1000">
              <a:solidFill>
                <a:srgbClr val="7F7F7F"/>
              </a:solidFill>
            </a:endParaRPr>
          </a:p>
          <a:p>
            <a:pPr marL="457200" lvl="0" indent="-292100" rtl="0">
              <a:spcBef>
                <a:spcPts val="0"/>
              </a:spcBef>
              <a:spcAft>
                <a:spcPts val="0"/>
              </a:spcAft>
              <a:buClr>
                <a:srgbClr val="7F7F7F"/>
              </a:buClr>
              <a:buSzPts val="1000"/>
              <a:buChar char="●"/>
            </a:pPr>
            <a:r>
              <a:rPr lang="en" sz="1000">
                <a:solidFill>
                  <a:srgbClr val="7F7F7F"/>
                </a:solidFill>
              </a:rPr>
              <a:t>Identifies available human resources within the SIMS network</a:t>
            </a:r>
            <a:endParaRPr sz="1000">
              <a:solidFill>
                <a:srgbClr val="7F7F7F"/>
              </a:solidFill>
            </a:endParaRPr>
          </a:p>
          <a:p>
            <a:pPr marL="457200" lvl="0" indent="-292100" rtl="0">
              <a:spcBef>
                <a:spcPts val="0"/>
              </a:spcBef>
              <a:spcAft>
                <a:spcPts val="0"/>
              </a:spcAft>
              <a:buClr>
                <a:srgbClr val="7F7F7F"/>
              </a:buClr>
              <a:buSzPts val="1000"/>
              <a:buChar char="●"/>
            </a:pPr>
            <a:r>
              <a:rPr lang="en" sz="1000">
                <a:solidFill>
                  <a:srgbClr val="7F7F7F"/>
                </a:solidFill>
              </a:rPr>
              <a:t>Determines roles &amp; responsibilities for SIMS team, specific to operation</a:t>
            </a:r>
            <a:endParaRPr sz="1000">
              <a:solidFill>
                <a:srgbClr val="7F7F7F"/>
              </a:solidFill>
            </a:endParaRPr>
          </a:p>
          <a:p>
            <a:pPr marL="457200" lvl="0" indent="-292100" rtl="0">
              <a:spcBef>
                <a:spcPts val="0"/>
              </a:spcBef>
              <a:spcAft>
                <a:spcPts val="0"/>
              </a:spcAft>
              <a:buClr>
                <a:srgbClr val="7F7F7F"/>
              </a:buClr>
              <a:buSzPts val="1000"/>
              <a:buChar char="●"/>
            </a:pPr>
            <a:r>
              <a:rPr lang="en" sz="1000">
                <a:solidFill>
                  <a:srgbClr val="7F7F7F"/>
                </a:solidFill>
              </a:rPr>
              <a:t>Set up and maintain coordination among SIMS team throughout operation</a:t>
            </a:r>
            <a:endParaRPr sz="1000">
              <a:solidFill>
                <a:srgbClr val="7F7F7F"/>
              </a:solidFill>
            </a:endParaRPr>
          </a:p>
          <a:p>
            <a:pPr marL="457200" lvl="0" indent="-292100" rtl="0">
              <a:spcBef>
                <a:spcPts val="0"/>
              </a:spcBef>
              <a:spcAft>
                <a:spcPts val="0"/>
              </a:spcAft>
              <a:buClr>
                <a:srgbClr val="7F7F7F"/>
              </a:buClr>
              <a:buSzPts val="1000"/>
              <a:buChar char="●"/>
            </a:pPr>
            <a:r>
              <a:rPr lang="en" sz="1000">
                <a:solidFill>
                  <a:srgbClr val="7F7F7F"/>
                </a:solidFill>
              </a:rPr>
              <a:t>Review and evaluate the support provided with operations team to adjust as needed</a:t>
            </a:r>
            <a:endParaRPr sz="1200" b="0" i="0" u="none" strike="noStrike" cap="none">
              <a:solidFill>
                <a:schemeClr val="dk1"/>
              </a:solidFill>
              <a:latin typeface="Calibri"/>
              <a:ea typeface="Calibri"/>
              <a:cs typeface="Calibri"/>
              <a:sym typeface="Calibri"/>
            </a:endParaRPr>
          </a:p>
        </p:txBody>
      </p:sp>
      <p:sp>
        <p:nvSpPr>
          <p:cNvPr id="228" name="Shape 22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8764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Shape 23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These opportunities can allow staff with less field experience prepare for future deployments.</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Not as much of a commitment in terms of not having to up and leave family, however important to know that still requires full time dedication and be highly stressful, with quick turn around times and longer hours.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Sims GIS Specialists who support remotely focus on maps and the data they need to produce the maps (i.e. they might need to go back and forth with the field a few times to get the data right)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IM specialists supporting operations remotely focus on secondary data collection and helping to manage data coming in from the field – i.e. data scrubbing and analysis. In addition, they take the data and produce visuals other than maps with it – charts, tables, infographics, etc.</a:t>
            </a:r>
            <a:endParaRPr/>
          </a:p>
          <a:p>
            <a:pPr marL="0" marR="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457200" lvl="0" indent="-355600" rtl="0">
              <a:spcBef>
                <a:spcPts val="0"/>
              </a:spcBef>
              <a:spcAft>
                <a:spcPts val="0"/>
              </a:spcAft>
              <a:buClr>
                <a:srgbClr val="7F7F7F"/>
              </a:buClr>
              <a:buSzPts val="2000"/>
              <a:buChar char="●"/>
            </a:pPr>
            <a:r>
              <a:rPr lang="en" sz="2000">
                <a:solidFill>
                  <a:srgbClr val="7F7F7F"/>
                </a:solidFill>
              </a:rPr>
              <a:t>Briefing pack maps</a:t>
            </a:r>
            <a:endParaRPr/>
          </a:p>
          <a:p>
            <a:pPr marL="457200" lvl="0" indent="-355600" rtl="0">
              <a:spcBef>
                <a:spcPts val="0"/>
              </a:spcBef>
              <a:spcAft>
                <a:spcPts val="0"/>
              </a:spcAft>
              <a:buClr>
                <a:srgbClr val="7F7F7F"/>
              </a:buClr>
              <a:buSzPts val="2000"/>
              <a:buChar char="●"/>
            </a:pPr>
            <a:r>
              <a:rPr lang="en" sz="2000">
                <a:solidFill>
                  <a:srgbClr val="7F7F7F"/>
                </a:solidFill>
              </a:rPr>
              <a:t>Maps for operation</a:t>
            </a:r>
            <a:endParaRPr/>
          </a:p>
          <a:p>
            <a:pPr marL="914400" lvl="0" indent="-355600" rtl="0">
              <a:spcBef>
                <a:spcPts val="0"/>
              </a:spcBef>
              <a:spcAft>
                <a:spcPts val="0"/>
              </a:spcAft>
              <a:buClr>
                <a:srgbClr val="7F7F7F"/>
              </a:buClr>
              <a:buSzPts val="2000"/>
              <a:buChar char="-"/>
            </a:pPr>
            <a:r>
              <a:rPr lang="en" sz="2000">
                <a:solidFill>
                  <a:srgbClr val="7F7F7F"/>
                </a:solidFill>
              </a:rPr>
              <a:t>Base maps</a:t>
            </a:r>
            <a:endParaRPr/>
          </a:p>
          <a:p>
            <a:pPr marL="914400" lvl="0" indent="-355600" rtl="0">
              <a:spcBef>
                <a:spcPts val="0"/>
              </a:spcBef>
              <a:spcAft>
                <a:spcPts val="0"/>
              </a:spcAft>
              <a:buClr>
                <a:srgbClr val="7F7F7F"/>
              </a:buClr>
              <a:buSzPts val="2000"/>
              <a:buChar char="-"/>
            </a:pPr>
            <a:r>
              <a:rPr lang="en" sz="2000">
                <a:solidFill>
                  <a:srgbClr val="7F7F7F"/>
                </a:solidFill>
              </a:rPr>
              <a:t>Interactive web maps</a:t>
            </a:r>
            <a:endParaRPr/>
          </a:p>
          <a:p>
            <a:pPr marL="914400" lvl="0" indent="-355600" rtl="0">
              <a:spcBef>
                <a:spcPts val="0"/>
              </a:spcBef>
              <a:spcAft>
                <a:spcPts val="0"/>
              </a:spcAft>
              <a:buClr>
                <a:srgbClr val="7F7F7F"/>
              </a:buClr>
              <a:buSzPts val="2000"/>
              <a:buChar char="-"/>
            </a:pPr>
            <a:r>
              <a:rPr lang="en" sz="2000">
                <a:solidFill>
                  <a:srgbClr val="7F7F7F"/>
                </a:solidFill>
              </a:rPr>
              <a:t>Thematic maps</a:t>
            </a:r>
            <a:endParaRPr/>
          </a:p>
          <a:p>
            <a:pPr marL="914400" lvl="0" indent="-355600" rtl="0">
              <a:spcBef>
                <a:spcPts val="0"/>
              </a:spcBef>
              <a:spcAft>
                <a:spcPts val="0"/>
              </a:spcAft>
              <a:buClr>
                <a:srgbClr val="7F7F7F"/>
              </a:buClr>
              <a:buSzPts val="2000"/>
              <a:buChar char="-"/>
            </a:pPr>
            <a:r>
              <a:rPr lang="en" sz="2000">
                <a:solidFill>
                  <a:srgbClr val="7F7F7F"/>
                </a:solidFill>
              </a:rPr>
              <a:t>Dashboards</a:t>
            </a:r>
            <a:endParaRPr/>
          </a:p>
          <a:p>
            <a:pPr marL="457200" lvl="0" indent="-355600" rtl="0">
              <a:spcBef>
                <a:spcPts val="0"/>
              </a:spcBef>
              <a:spcAft>
                <a:spcPts val="0"/>
              </a:spcAft>
              <a:buClr>
                <a:srgbClr val="7F7F7F"/>
              </a:buClr>
              <a:buSzPts val="2000"/>
              <a:buChar char="●"/>
            </a:pPr>
            <a:r>
              <a:rPr lang="en" sz="2000">
                <a:solidFill>
                  <a:srgbClr val="7F7F7F"/>
                </a:solidFill>
              </a:rPr>
              <a:t>Data management and coordination</a:t>
            </a:r>
            <a:endParaRPr/>
          </a:p>
          <a:p>
            <a:pPr marL="914400" lvl="0" indent="-355600" rtl="0">
              <a:spcBef>
                <a:spcPts val="0"/>
              </a:spcBef>
              <a:spcAft>
                <a:spcPts val="0"/>
              </a:spcAft>
              <a:buClr>
                <a:srgbClr val="7F7F7F"/>
              </a:buClr>
              <a:buSzPts val="2000"/>
              <a:buChar char="-"/>
            </a:pPr>
            <a:r>
              <a:rPr lang="en" sz="2000">
                <a:solidFill>
                  <a:srgbClr val="7F7F7F"/>
                </a:solidFill>
              </a:rPr>
              <a:t>Data scrubbing</a:t>
            </a:r>
            <a:endParaRPr/>
          </a:p>
          <a:p>
            <a:pPr marL="914400" lvl="0" indent="-355600" rtl="0">
              <a:spcBef>
                <a:spcPts val="0"/>
              </a:spcBef>
              <a:spcAft>
                <a:spcPts val="0"/>
              </a:spcAft>
              <a:buClr>
                <a:srgbClr val="7F7F7F"/>
              </a:buClr>
              <a:buSzPts val="2000"/>
              <a:buChar char="-"/>
            </a:pPr>
            <a:r>
              <a:rPr lang="en" sz="2000">
                <a:solidFill>
                  <a:srgbClr val="7F7F7F"/>
                </a:solidFill>
              </a:rPr>
              <a:t>Data analysis</a:t>
            </a:r>
            <a:endParaRPr sz="2000">
              <a:solidFill>
                <a:srgbClr val="7F7F7F"/>
              </a:solidFill>
            </a:endParaRPr>
          </a:p>
          <a:p>
            <a:pPr marL="0" lvl="0" indent="0" rtl="0">
              <a:spcBef>
                <a:spcPts val="0"/>
              </a:spcBef>
              <a:spcAft>
                <a:spcPts val="0"/>
              </a:spcAft>
              <a:buNone/>
            </a:pPr>
            <a:endParaRPr sz="2000">
              <a:solidFill>
                <a:srgbClr val="7F7F7F"/>
              </a:solidFill>
            </a:endParaRPr>
          </a:p>
          <a:p>
            <a:pPr marL="457200" lvl="0" indent="-355600" rtl="0">
              <a:spcBef>
                <a:spcPts val="0"/>
              </a:spcBef>
              <a:spcAft>
                <a:spcPts val="0"/>
              </a:spcAft>
              <a:buClr>
                <a:srgbClr val="7F7F7F"/>
              </a:buClr>
              <a:buSzPts val="2000"/>
              <a:buChar char="●"/>
            </a:pPr>
            <a:r>
              <a:rPr lang="en" sz="2000">
                <a:solidFill>
                  <a:srgbClr val="7F7F7F"/>
                </a:solidFill>
              </a:rPr>
              <a:t>Briefing pack reports &amp; data</a:t>
            </a:r>
            <a:endParaRPr/>
          </a:p>
          <a:p>
            <a:pPr marL="457200" lvl="0" indent="-355600" rtl="0">
              <a:spcBef>
                <a:spcPts val="0"/>
              </a:spcBef>
              <a:spcAft>
                <a:spcPts val="0"/>
              </a:spcAft>
              <a:buClr>
                <a:srgbClr val="7F7F7F"/>
              </a:buClr>
              <a:buSzPts val="2000"/>
              <a:buChar char="●"/>
            </a:pPr>
            <a:r>
              <a:rPr lang="en" sz="2000">
                <a:solidFill>
                  <a:srgbClr val="7F7F7F"/>
                </a:solidFill>
              </a:rPr>
              <a:t>Secondary data collection and coordination</a:t>
            </a:r>
            <a:endParaRPr/>
          </a:p>
          <a:p>
            <a:pPr marL="457200" lvl="0" indent="-355600" rtl="0">
              <a:spcBef>
                <a:spcPts val="0"/>
              </a:spcBef>
              <a:spcAft>
                <a:spcPts val="0"/>
              </a:spcAft>
              <a:buClr>
                <a:srgbClr val="7F7F7F"/>
              </a:buClr>
              <a:buSzPts val="2000"/>
              <a:buChar char="●"/>
            </a:pPr>
            <a:r>
              <a:rPr lang="en" sz="2000">
                <a:solidFill>
                  <a:srgbClr val="7F7F7F"/>
                </a:solidFill>
              </a:rPr>
              <a:t>Data management</a:t>
            </a:r>
            <a:endParaRPr/>
          </a:p>
          <a:p>
            <a:pPr marL="914400" lvl="0" indent="-355600" rtl="0">
              <a:spcBef>
                <a:spcPts val="0"/>
              </a:spcBef>
              <a:spcAft>
                <a:spcPts val="0"/>
              </a:spcAft>
              <a:buClr>
                <a:srgbClr val="7F7F7F"/>
              </a:buClr>
              <a:buSzPts val="2000"/>
              <a:buChar char="-"/>
            </a:pPr>
            <a:r>
              <a:rPr lang="en" sz="2000">
                <a:solidFill>
                  <a:srgbClr val="7F7F7F"/>
                </a:solidFill>
              </a:rPr>
              <a:t>Templates</a:t>
            </a:r>
            <a:endParaRPr/>
          </a:p>
          <a:p>
            <a:pPr marL="914400" lvl="0" indent="-355600" rtl="0">
              <a:spcBef>
                <a:spcPts val="0"/>
              </a:spcBef>
              <a:spcAft>
                <a:spcPts val="0"/>
              </a:spcAft>
              <a:buClr>
                <a:srgbClr val="7F7F7F"/>
              </a:buClr>
              <a:buSzPts val="2000"/>
              <a:buChar char="-"/>
            </a:pPr>
            <a:r>
              <a:rPr lang="en" sz="2000">
                <a:solidFill>
                  <a:srgbClr val="7F7F7F"/>
                </a:solidFill>
              </a:rPr>
              <a:t>Data scrubbing</a:t>
            </a:r>
            <a:endParaRPr/>
          </a:p>
          <a:p>
            <a:pPr marL="914400" lvl="0" indent="-355600" rtl="0">
              <a:spcBef>
                <a:spcPts val="0"/>
              </a:spcBef>
              <a:spcAft>
                <a:spcPts val="0"/>
              </a:spcAft>
              <a:buClr>
                <a:srgbClr val="7F7F7F"/>
              </a:buClr>
              <a:buSzPts val="2000"/>
              <a:buChar char="-"/>
            </a:pPr>
            <a:r>
              <a:rPr lang="en" sz="2000">
                <a:solidFill>
                  <a:srgbClr val="7F7F7F"/>
                </a:solidFill>
              </a:rPr>
              <a:t>Analysis </a:t>
            </a:r>
            <a:endParaRPr/>
          </a:p>
          <a:p>
            <a:pPr marL="914400" lvl="0" indent="-355600" rtl="0">
              <a:spcBef>
                <a:spcPts val="0"/>
              </a:spcBef>
              <a:spcAft>
                <a:spcPts val="0"/>
              </a:spcAft>
              <a:buClr>
                <a:srgbClr val="7F7F7F"/>
              </a:buClr>
              <a:buSzPts val="2000"/>
              <a:buChar char="-"/>
            </a:pPr>
            <a:r>
              <a:rPr lang="en" sz="2000">
                <a:solidFill>
                  <a:srgbClr val="7F7F7F"/>
                </a:solidFill>
              </a:rPr>
              <a:t>Spreadsheet clean up</a:t>
            </a:r>
            <a:endParaRPr/>
          </a:p>
          <a:p>
            <a:pPr marL="457200" lvl="0" indent="-355600" rtl="0">
              <a:spcBef>
                <a:spcPts val="0"/>
              </a:spcBef>
              <a:spcAft>
                <a:spcPts val="0"/>
              </a:spcAft>
              <a:buClr>
                <a:srgbClr val="7F7F7F"/>
              </a:buClr>
              <a:buSzPts val="2000"/>
              <a:buChar char="●"/>
            </a:pPr>
            <a:r>
              <a:rPr lang="en" sz="2000">
                <a:solidFill>
                  <a:srgbClr val="7F7F7F"/>
                </a:solidFill>
              </a:rPr>
              <a:t>Data Visualizations</a:t>
            </a:r>
            <a:endParaRPr/>
          </a:p>
          <a:p>
            <a:pPr marL="914400" lvl="0" indent="-355600" rtl="0">
              <a:spcBef>
                <a:spcPts val="0"/>
              </a:spcBef>
              <a:spcAft>
                <a:spcPts val="0"/>
              </a:spcAft>
              <a:buClr>
                <a:srgbClr val="7F7F7F"/>
              </a:buClr>
              <a:buSzPts val="2000"/>
              <a:buChar char="-"/>
            </a:pPr>
            <a:r>
              <a:rPr lang="en" sz="2000">
                <a:solidFill>
                  <a:srgbClr val="7F7F7F"/>
                </a:solidFill>
              </a:rPr>
              <a:t>Charts </a:t>
            </a:r>
            <a:endParaRPr/>
          </a:p>
          <a:p>
            <a:pPr marL="914400" lvl="0" indent="-355600" rtl="0">
              <a:spcBef>
                <a:spcPts val="0"/>
              </a:spcBef>
              <a:spcAft>
                <a:spcPts val="0"/>
              </a:spcAft>
              <a:buClr>
                <a:srgbClr val="7F7F7F"/>
              </a:buClr>
              <a:buSzPts val="2000"/>
              <a:buChar char="-"/>
            </a:pPr>
            <a:r>
              <a:rPr lang="en" sz="2000">
                <a:solidFill>
                  <a:srgbClr val="7F7F7F"/>
                </a:solidFill>
              </a:rPr>
              <a:t>Tables</a:t>
            </a:r>
            <a:endParaRPr/>
          </a:p>
          <a:p>
            <a:pPr marL="914400" lvl="0" indent="-355600" rtl="0">
              <a:spcBef>
                <a:spcPts val="0"/>
              </a:spcBef>
              <a:spcAft>
                <a:spcPts val="0"/>
              </a:spcAft>
              <a:buClr>
                <a:srgbClr val="7F7F7F"/>
              </a:buClr>
              <a:buSzPts val="2000"/>
              <a:buChar char="-"/>
            </a:pPr>
            <a:r>
              <a:rPr lang="en" sz="2000">
                <a:solidFill>
                  <a:srgbClr val="7F7F7F"/>
                </a:solidFill>
              </a:rPr>
              <a:t>Infographics</a:t>
            </a:r>
            <a:endParaRPr sz="2000">
              <a:solidFill>
                <a:srgbClr val="7F7F7F"/>
              </a:solidFill>
            </a:endParaRPr>
          </a:p>
          <a:p>
            <a:pPr marL="0" lvl="0" indent="0" rtl="0">
              <a:spcBef>
                <a:spcPts val="0"/>
              </a:spcBef>
              <a:spcAft>
                <a:spcPts val="0"/>
              </a:spcAft>
              <a:buNone/>
            </a:pPr>
            <a:endParaRPr sz="2000">
              <a:solidFill>
                <a:srgbClr val="7F7F7F"/>
              </a:solidFill>
            </a:endParaRPr>
          </a:p>
          <a:p>
            <a:pPr marL="0" marR="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p:txBody>
      </p:sp>
      <p:sp>
        <p:nvSpPr>
          <p:cNvPr id="237" name="Shape 23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6346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 name="Shape 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763920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Shape 24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There are two types of deployments through SIMS: FACT or Technical IM – or an IM specialist to support a specific technical sector team during an operation – such as the cash transfer programming team.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Both require availability to deploy within 24-48 hours, and, in addition to technical skills, require Red Cross network movement knowledge and experience and key soft skills such as flexibility, adaptability, responsiveness, receptiveness, etc, that will allow you to collaborate effectively with people from all different backgrounds in highly stressful environments. </a:t>
            </a:r>
            <a:endParaRPr/>
          </a:p>
          <a:p>
            <a:pPr marL="0" marR="0" lvl="0" indent="0" algn="l" rtl="0">
              <a:spcBef>
                <a:spcPts val="0"/>
              </a:spcBef>
              <a:spcAft>
                <a:spcPts val="0"/>
              </a:spcAft>
              <a:buClr>
                <a:schemeClr val="dk1"/>
              </a:buClr>
              <a:buSzPts val="1200"/>
              <a:buFont typeface="Arial"/>
              <a:buChar char="•"/>
            </a:pPr>
            <a:r>
              <a:rPr lang="en" sz="1200" b="0" i="0" u="none" strike="noStrike" cap="none">
                <a:solidFill>
                  <a:schemeClr val="dk1"/>
                </a:solidFill>
                <a:latin typeface="Calibri"/>
                <a:ea typeface="Calibri"/>
                <a:cs typeface="Calibri"/>
                <a:sym typeface="Calibri"/>
              </a:rPr>
              <a:t>There is also often opportunity for mid</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342900" rtl="0">
              <a:spcBef>
                <a:spcPts val="0"/>
              </a:spcBef>
              <a:spcAft>
                <a:spcPts val="0"/>
              </a:spcAft>
              <a:buClr>
                <a:srgbClr val="7F7F7F"/>
              </a:buClr>
              <a:buSzPts val="1800"/>
              <a:buChar char="●"/>
            </a:pPr>
            <a:r>
              <a:rPr lang="en" sz="1800">
                <a:solidFill>
                  <a:srgbClr val="7F7F7F"/>
                </a:solidFill>
              </a:rPr>
              <a:t>All IM for FACT</a:t>
            </a:r>
            <a:endParaRPr sz="1800"/>
          </a:p>
          <a:p>
            <a:pPr marL="914400" lvl="0" indent="-342900" rtl="0">
              <a:spcBef>
                <a:spcPts val="0"/>
              </a:spcBef>
              <a:spcAft>
                <a:spcPts val="0"/>
              </a:spcAft>
              <a:buClr>
                <a:srgbClr val="7F7F7F"/>
              </a:buClr>
              <a:buSzPts val="1800"/>
              <a:buChar char="-"/>
            </a:pPr>
            <a:r>
              <a:rPr lang="en" sz="1800">
                <a:solidFill>
                  <a:srgbClr val="7F7F7F"/>
                </a:solidFill>
              </a:rPr>
              <a:t>Secondary data collation/organization for assessments</a:t>
            </a:r>
            <a:endParaRPr sz="1800"/>
          </a:p>
          <a:p>
            <a:pPr marL="914400" lvl="0" indent="-342900" rtl="0">
              <a:spcBef>
                <a:spcPts val="0"/>
              </a:spcBef>
              <a:spcAft>
                <a:spcPts val="0"/>
              </a:spcAft>
              <a:buClr>
                <a:srgbClr val="7F7F7F"/>
              </a:buClr>
              <a:buSzPts val="1800"/>
              <a:buChar char="-"/>
            </a:pPr>
            <a:r>
              <a:rPr lang="en" sz="1800">
                <a:solidFill>
                  <a:srgbClr val="7F7F7F"/>
                </a:solidFill>
              </a:rPr>
              <a:t>Collate/analyze daily response data</a:t>
            </a:r>
            <a:endParaRPr sz="1800"/>
          </a:p>
          <a:p>
            <a:pPr marL="914400" lvl="0" indent="-342900" rtl="0">
              <a:spcBef>
                <a:spcPts val="0"/>
              </a:spcBef>
              <a:spcAft>
                <a:spcPts val="0"/>
              </a:spcAft>
              <a:buClr>
                <a:srgbClr val="7F7F7F"/>
              </a:buClr>
              <a:buSzPts val="1800"/>
              <a:buChar char="-"/>
            </a:pPr>
            <a:r>
              <a:rPr lang="en" sz="1800">
                <a:solidFill>
                  <a:srgbClr val="7F7F7F"/>
                </a:solidFill>
              </a:rPr>
              <a:t>Ensure document sharing/dissemination</a:t>
            </a:r>
            <a:endParaRPr sz="1800"/>
          </a:p>
          <a:p>
            <a:pPr marL="914400" lvl="0" indent="-342900" rtl="0">
              <a:spcBef>
                <a:spcPts val="0"/>
              </a:spcBef>
              <a:spcAft>
                <a:spcPts val="0"/>
              </a:spcAft>
              <a:buClr>
                <a:srgbClr val="7F7F7F"/>
              </a:buClr>
              <a:buSzPts val="1800"/>
              <a:buChar char="-"/>
            </a:pPr>
            <a:r>
              <a:rPr lang="en" sz="1800">
                <a:solidFill>
                  <a:srgbClr val="7F7F7F"/>
                </a:solidFill>
              </a:rPr>
              <a:t>Coordination with internal and external partners</a:t>
            </a:r>
            <a:endParaRPr sz="1800"/>
          </a:p>
          <a:p>
            <a:pPr marL="457200" lvl="0" indent="-342900" rtl="0">
              <a:spcBef>
                <a:spcPts val="0"/>
              </a:spcBef>
              <a:spcAft>
                <a:spcPts val="0"/>
              </a:spcAft>
              <a:buClr>
                <a:srgbClr val="7F7F7F"/>
              </a:buClr>
              <a:buSzPts val="1800"/>
              <a:buChar char="●"/>
            </a:pPr>
            <a:r>
              <a:rPr lang="en" sz="1800">
                <a:solidFill>
                  <a:srgbClr val="7F7F7F"/>
                </a:solidFill>
              </a:rPr>
              <a:t>Support to reporting  </a:t>
            </a:r>
            <a:endParaRPr sz="1800">
              <a:solidFill>
                <a:srgbClr val="7F7F7F"/>
              </a:solidFill>
            </a:endParaRPr>
          </a:p>
          <a:p>
            <a:pPr marL="0" lvl="0" indent="0" rtl="0">
              <a:spcBef>
                <a:spcPts val="0"/>
              </a:spcBef>
              <a:spcAft>
                <a:spcPts val="0"/>
              </a:spcAft>
              <a:buNone/>
            </a:pPr>
            <a:endParaRPr sz="1800">
              <a:solidFill>
                <a:srgbClr val="7F7F7F"/>
              </a:solidFill>
            </a:endParaRPr>
          </a:p>
          <a:p>
            <a:pPr marL="457200" lvl="0" indent="-342900" rtl="0">
              <a:spcBef>
                <a:spcPts val="0"/>
              </a:spcBef>
              <a:spcAft>
                <a:spcPts val="0"/>
              </a:spcAft>
              <a:buClr>
                <a:srgbClr val="7F7F7F"/>
              </a:buClr>
              <a:buSzPts val="1800"/>
              <a:buChar char="●"/>
            </a:pPr>
            <a:r>
              <a:rPr lang="en" sz="1800">
                <a:solidFill>
                  <a:srgbClr val="7F7F7F"/>
                </a:solidFill>
              </a:rPr>
              <a:t>All IM for technical team (e.g. cash/NFI) </a:t>
            </a:r>
            <a:endParaRPr sz="1800">
              <a:solidFill>
                <a:srgbClr val="7F7F7F"/>
              </a:solidFill>
            </a:endParaRPr>
          </a:p>
          <a:p>
            <a:pPr marL="914400" lvl="0" indent="-342900" rtl="0">
              <a:spcBef>
                <a:spcPts val="0"/>
              </a:spcBef>
              <a:spcAft>
                <a:spcPts val="0"/>
              </a:spcAft>
              <a:buClr>
                <a:srgbClr val="7F7F7F"/>
              </a:buClr>
              <a:buSzPts val="1800"/>
              <a:buChar char="-"/>
            </a:pPr>
            <a:r>
              <a:rPr lang="en" sz="1800">
                <a:solidFill>
                  <a:srgbClr val="7F7F7F"/>
                </a:solidFill>
              </a:rPr>
              <a:t>Collate/analyze daily assessment data</a:t>
            </a:r>
            <a:endParaRPr sz="1800"/>
          </a:p>
          <a:p>
            <a:pPr marL="914400" lvl="0" indent="-342900" rtl="0">
              <a:spcBef>
                <a:spcPts val="0"/>
              </a:spcBef>
              <a:spcAft>
                <a:spcPts val="0"/>
              </a:spcAft>
              <a:buClr>
                <a:srgbClr val="7F7F7F"/>
              </a:buClr>
              <a:buSzPts val="1800"/>
              <a:buChar char="-"/>
            </a:pPr>
            <a:r>
              <a:rPr lang="en" sz="1800">
                <a:solidFill>
                  <a:srgbClr val="7F7F7F"/>
                </a:solidFill>
              </a:rPr>
              <a:t>Secondary data collation/organization</a:t>
            </a:r>
            <a:endParaRPr sz="1800"/>
          </a:p>
          <a:p>
            <a:pPr marL="457200" lvl="0" indent="-342900" rtl="0">
              <a:spcBef>
                <a:spcPts val="0"/>
              </a:spcBef>
              <a:spcAft>
                <a:spcPts val="0"/>
              </a:spcAft>
              <a:buClr>
                <a:srgbClr val="7F7F7F"/>
              </a:buClr>
              <a:buSzPts val="1800"/>
              <a:buChar char="●"/>
            </a:pPr>
            <a:r>
              <a:rPr lang="en" sz="1800">
                <a:solidFill>
                  <a:srgbClr val="7F7F7F"/>
                </a:solidFill>
              </a:rPr>
              <a:t>Tool/template management and development </a:t>
            </a:r>
            <a:endParaRPr sz="1800"/>
          </a:p>
          <a:p>
            <a:pPr marL="457200" lvl="0" indent="-342900" rtl="0">
              <a:spcBef>
                <a:spcPts val="0"/>
              </a:spcBef>
              <a:spcAft>
                <a:spcPts val="0"/>
              </a:spcAft>
              <a:buClr>
                <a:srgbClr val="7F7F7F"/>
              </a:buClr>
              <a:buSzPts val="1800"/>
              <a:buChar char="●"/>
            </a:pPr>
            <a:r>
              <a:rPr lang="en" sz="1800">
                <a:solidFill>
                  <a:srgbClr val="7F7F7F"/>
                </a:solidFill>
              </a:rPr>
              <a:t>Mobile data collection support</a:t>
            </a:r>
            <a:endParaRPr sz="1800"/>
          </a:p>
          <a:p>
            <a:pPr marL="457200" lvl="0" indent="-342900" rtl="0">
              <a:spcBef>
                <a:spcPts val="0"/>
              </a:spcBef>
              <a:spcAft>
                <a:spcPts val="0"/>
              </a:spcAft>
              <a:buClr>
                <a:srgbClr val="7F7F7F"/>
              </a:buClr>
              <a:buSzPts val="1800"/>
              <a:buChar char="●"/>
            </a:pPr>
            <a:r>
              <a:rPr lang="en" sz="1800">
                <a:solidFill>
                  <a:srgbClr val="7F7F7F"/>
                </a:solidFill>
              </a:rPr>
              <a:t>Support operating national society in developing good IM processes and systems.</a:t>
            </a:r>
            <a:endParaRPr sz="1800"/>
          </a:p>
          <a:p>
            <a:pPr marL="0" lvl="0" indent="0" rtl="0">
              <a:spcBef>
                <a:spcPts val="0"/>
              </a:spcBef>
              <a:spcAft>
                <a:spcPts val="0"/>
              </a:spcAft>
              <a:buNone/>
            </a:pPr>
            <a:endParaRPr sz="1800">
              <a:solidFill>
                <a:srgbClr val="7F7F7F"/>
              </a:solidFill>
            </a:endParaRPr>
          </a:p>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9" name="Shape 24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1232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4284883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007040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4" name="Shape 29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Participants would have not seen the cookbook before the training. This is to get them thinking</a:t>
            </a:r>
            <a:endParaRPr/>
          </a:p>
        </p:txBody>
      </p:sp>
    </p:spTree>
    <p:extLst>
      <p:ext uri="{BB962C8B-B14F-4D97-AF65-F5344CB8AC3E}">
        <p14:creationId xmlns:p14="http://schemas.microsoft.com/office/powerpoint/2010/main" val="4082873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1" name="Shape 3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855614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65235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5" name="Shape 31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1760744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Shape 326"/>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Shape 32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Example of IM product provided through remote support to the Sierra Leone cholera response operation.</a:t>
            </a:r>
            <a:endParaRPr sz="1200" b="0" i="0" u="none" strike="noStrike" cap="none">
              <a:solidFill>
                <a:schemeClr val="dk1"/>
              </a:solidFill>
              <a:latin typeface="Calibri"/>
              <a:ea typeface="Calibri"/>
              <a:cs typeface="Calibri"/>
              <a:sym typeface="Calibri"/>
            </a:endParaRPr>
          </a:p>
        </p:txBody>
      </p:sp>
      <p:sp>
        <p:nvSpPr>
          <p:cNvPr id="328" name="Shape 32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7241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6" name="Shape 3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499951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1" name="Shape 3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951126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7696835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0" name="Shape 3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9552744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Shape 36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0" name="Shape 3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799441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7" name="Shape 37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78" name="Shape 378"/>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32</a:t>
            </a:fld>
            <a:endParaRPr/>
          </a:p>
        </p:txBody>
      </p:sp>
    </p:spTree>
    <p:extLst>
      <p:ext uri="{BB962C8B-B14F-4D97-AF65-F5344CB8AC3E}">
        <p14:creationId xmlns:p14="http://schemas.microsoft.com/office/powerpoint/2010/main" val="1519731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3" name="Shape 383"/>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84" name="Shape 384"/>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33</a:t>
            </a:fld>
            <a:endParaRPr/>
          </a:p>
        </p:txBody>
      </p:sp>
    </p:spTree>
    <p:extLst>
      <p:ext uri="{BB962C8B-B14F-4D97-AF65-F5344CB8AC3E}">
        <p14:creationId xmlns:p14="http://schemas.microsoft.com/office/powerpoint/2010/main" val="30173388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9" name="Shape 3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3532983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Shape 399"/>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0" name="Shape 400"/>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401" name="Shape 401"/>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35</a:t>
            </a:fld>
            <a:endParaRPr/>
          </a:p>
        </p:txBody>
      </p:sp>
    </p:spTree>
    <p:extLst>
      <p:ext uri="{BB962C8B-B14F-4D97-AF65-F5344CB8AC3E}">
        <p14:creationId xmlns:p14="http://schemas.microsoft.com/office/powerpoint/2010/main" val="2040776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6" name="Shape 406"/>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407" name="Shape 407"/>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36</a:t>
            </a:fld>
            <a:endParaRPr/>
          </a:p>
        </p:txBody>
      </p:sp>
    </p:spTree>
    <p:extLst>
      <p:ext uri="{BB962C8B-B14F-4D97-AF65-F5344CB8AC3E}">
        <p14:creationId xmlns:p14="http://schemas.microsoft.com/office/powerpoint/2010/main" val="1592975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Shape 411"/>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2" name="Shape 412"/>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413" name="Shape 413"/>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37</a:t>
            </a:fld>
            <a:endParaRPr/>
          </a:p>
        </p:txBody>
      </p:sp>
    </p:spTree>
    <p:extLst>
      <p:ext uri="{BB962C8B-B14F-4D97-AF65-F5344CB8AC3E}">
        <p14:creationId xmlns:p14="http://schemas.microsoft.com/office/powerpoint/2010/main" val="17262409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Shape 417"/>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8" name="Shape 418"/>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419" name="Shape 419"/>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38</a:t>
            </a:fld>
            <a:endParaRPr/>
          </a:p>
        </p:txBody>
      </p:sp>
    </p:spTree>
    <p:extLst>
      <p:ext uri="{BB962C8B-B14F-4D97-AF65-F5344CB8AC3E}">
        <p14:creationId xmlns:p14="http://schemas.microsoft.com/office/powerpoint/2010/main" val="32532712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Shape 423"/>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4" name="Shape 424"/>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Ebola</a:t>
            </a:r>
            <a:endParaRPr/>
          </a:p>
        </p:txBody>
      </p:sp>
      <p:sp>
        <p:nvSpPr>
          <p:cNvPr id="425" name="Shape 425"/>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
              <a:t>39</a:t>
            </a:fld>
            <a:endParaRPr/>
          </a:p>
        </p:txBody>
      </p:sp>
    </p:spTree>
    <p:extLst>
      <p:ext uri="{BB962C8B-B14F-4D97-AF65-F5344CB8AC3E}">
        <p14:creationId xmlns:p14="http://schemas.microsoft.com/office/powerpoint/2010/main" val="184257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 name="Shape 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7132946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0" name="Shape 4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661055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6" name="Shape 4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4265187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Shape 44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3" name="Shape 4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40169602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9" name="Shape 44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5532090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Shape 45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6" name="Shape 4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9143017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Shape 46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2" name="Shape 46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29859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1" name="Shape 47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3402156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Shape 4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7" name="Shape 47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8194531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3" name="Shape 483"/>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Ebola</a:t>
            </a:r>
            <a:endParaRPr/>
          </a:p>
        </p:txBody>
      </p:sp>
      <p:sp>
        <p:nvSpPr>
          <p:cNvPr id="484" name="Shape 484"/>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Font typeface="Arial"/>
              <a:buNone/>
            </a:pPr>
            <a:fld id="{00000000-1234-1234-1234-123412341234}" type="slidenum">
              <a:rPr lang="en"/>
              <a:t>48</a:t>
            </a:fld>
            <a:endParaRPr/>
          </a:p>
        </p:txBody>
      </p:sp>
    </p:spTree>
    <p:extLst>
      <p:ext uri="{BB962C8B-B14F-4D97-AF65-F5344CB8AC3E}">
        <p14:creationId xmlns:p14="http://schemas.microsoft.com/office/powerpoint/2010/main" val="1179933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Shape 489"/>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Shape 49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1" name="Shape 49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49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133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8226168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Shape 497"/>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8" name="Shape 498"/>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a:t>Both &amp; bad and good map</a:t>
            </a:r>
            <a:endParaRPr/>
          </a:p>
        </p:txBody>
      </p:sp>
      <p:sp>
        <p:nvSpPr>
          <p:cNvPr id="499" name="Shape 499"/>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fld id="{00000000-1234-1234-1234-123412341234}" type="slidenum">
              <a:rPr lang="en"/>
              <a:t>50</a:t>
            </a:fld>
            <a:endParaRPr/>
          </a:p>
        </p:txBody>
      </p:sp>
    </p:spTree>
    <p:extLst>
      <p:ext uri="{BB962C8B-B14F-4D97-AF65-F5344CB8AC3E}">
        <p14:creationId xmlns:p14="http://schemas.microsoft.com/office/powerpoint/2010/main" val="19911183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Shape 5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5" name="Shape 5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5272466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Shape 5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6" name="Shape 5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568732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3" name="Shape 5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629441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Shape 53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1" name="Shape 5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5575434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917750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3" name="Shape 5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Left to right: Elevation Map of Nyarugusu Refugee Camp, Reference Map of Southern Europe, and Population Density in Gueckedou City</a:t>
            </a:r>
            <a:endParaRPr/>
          </a:p>
        </p:txBody>
      </p:sp>
    </p:spTree>
    <p:extLst>
      <p:ext uri="{BB962C8B-B14F-4D97-AF65-F5344CB8AC3E}">
        <p14:creationId xmlns:p14="http://schemas.microsoft.com/office/powerpoint/2010/main" val="2209512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2" name="Shape 5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OCHA development of 3W templates and automatically updating excel maps!</a:t>
            </a:r>
            <a:endParaRPr/>
          </a:p>
        </p:txBody>
      </p:sp>
    </p:spTree>
    <p:extLst>
      <p:ext uri="{BB962C8B-B14F-4D97-AF65-F5344CB8AC3E}">
        <p14:creationId xmlns:p14="http://schemas.microsoft.com/office/powerpoint/2010/main" val="33310349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6271105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Shape 5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8" name="Shape 5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266398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0" name="Shape 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1197082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Shape 57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6" name="Shape 5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2376216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Shape 59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3" name="Shape 5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4176009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Shape 59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8" name="Shape 5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4485210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Shape 6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5" name="Shape 6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862284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207549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 name="Shape 1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78211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616210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6"/>
        <p:cNvGrpSpPr/>
        <p:nvPr/>
      </p:nvGrpSpPr>
      <p:grpSpPr>
        <a:xfrm>
          <a:off x="0" y="0"/>
          <a:ext cx="0" cy="0"/>
          <a:chOff x="0" y="0"/>
          <a:chExt cx="0" cy="0"/>
        </a:xfrm>
      </p:grpSpPr>
      <p:sp>
        <p:nvSpPr>
          <p:cNvPr id="37" name="Shape 37"/>
          <p:cNvSpPr/>
          <p:nvPr/>
        </p:nvSpPr>
        <p:spPr>
          <a:xfrm>
            <a:off x="5344319" y="147"/>
            <a:ext cx="5344319" cy="7562850"/>
          </a:xfrm>
          <a:prstGeom prst="rect">
            <a:avLst/>
          </a:prstGeom>
          <a:solidFill>
            <a:schemeClr val="dk1"/>
          </a:solidFill>
          <a:ln>
            <a:noFill/>
          </a:ln>
        </p:spPr>
        <p:txBody>
          <a:bodyPr spcFirstLastPara="1" wrap="square" lIns="106869" tIns="106869" rIns="106869" bIns="106869" anchor="ctr" anchorCtr="0">
            <a:noAutofit/>
          </a:bodyPr>
          <a:lstStyle/>
          <a:p>
            <a:pPr marL="0" lvl="0" indent="0">
              <a:spcBef>
                <a:spcPts val="0"/>
              </a:spcBef>
              <a:spcAft>
                <a:spcPts val="0"/>
              </a:spcAft>
              <a:buNone/>
            </a:pPr>
            <a:endParaRPr sz="2455"/>
          </a:p>
        </p:txBody>
      </p:sp>
      <p:cxnSp>
        <p:nvCxnSpPr>
          <p:cNvPr id="38" name="Shape 38"/>
          <p:cNvCxnSpPr/>
          <p:nvPr/>
        </p:nvCxnSpPr>
        <p:spPr>
          <a:xfrm>
            <a:off x="5879306" y="6610050"/>
            <a:ext cx="547407" cy="0"/>
          </a:xfrm>
          <a:prstGeom prst="straightConnector1">
            <a:avLst/>
          </a:prstGeom>
          <a:noFill/>
          <a:ln w="19050" cap="flat" cmpd="sng">
            <a:solidFill>
              <a:schemeClr val="lt1"/>
            </a:solidFill>
            <a:prstDash val="solid"/>
            <a:round/>
            <a:headEnd type="none" w="sm" len="sm"/>
            <a:tailEnd type="none" w="sm" len="sm"/>
          </a:ln>
        </p:spPr>
      </p:cxnSp>
      <p:sp>
        <p:nvSpPr>
          <p:cNvPr id="39" name="Shape 39"/>
          <p:cNvSpPr txBox="1">
            <a:spLocks noGrp="1"/>
          </p:cNvSpPr>
          <p:nvPr>
            <p:ph type="title"/>
          </p:nvPr>
        </p:nvSpPr>
        <p:spPr>
          <a:xfrm>
            <a:off x="310349" y="2022640"/>
            <a:ext cx="4728530" cy="2281868"/>
          </a:xfrm>
          <a:prstGeom prst="rect">
            <a:avLst/>
          </a:prstGeom>
        </p:spPr>
        <p:txBody>
          <a:bodyPr spcFirstLastPara="1" wrap="square" lIns="91425" tIns="91425" rIns="91425" bIns="91425" anchor="b" anchorCtr="0"/>
          <a:lstStyle>
            <a:lvl1pPr lvl="0" algn="ctr">
              <a:spcBef>
                <a:spcPts val="0"/>
              </a:spcBef>
              <a:spcAft>
                <a:spcPts val="0"/>
              </a:spcAft>
              <a:buSzPts val="3800"/>
              <a:buNone/>
              <a:defRPr sz="4442"/>
            </a:lvl1pPr>
            <a:lvl2pPr lvl="1" algn="ctr">
              <a:spcBef>
                <a:spcPts val="0"/>
              </a:spcBef>
              <a:spcAft>
                <a:spcPts val="0"/>
              </a:spcAft>
              <a:buSzPts val="3800"/>
              <a:buNone/>
              <a:defRPr sz="4442"/>
            </a:lvl2pPr>
            <a:lvl3pPr lvl="2" algn="ctr">
              <a:spcBef>
                <a:spcPts val="0"/>
              </a:spcBef>
              <a:spcAft>
                <a:spcPts val="0"/>
              </a:spcAft>
              <a:buSzPts val="3800"/>
              <a:buNone/>
              <a:defRPr sz="4442"/>
            </a:lvl3pPr>
            <a:lvl4pPr lvl="3" algn="ctr">
              <a:spcBef>
                <a:spcPts val="0"/>
              </a:spcBef>
              <a:spcAft>
                <a:spcPts val="0"/>
              </a:spcAft>
              <a:buSzPts val="3800"/>
              <a:buNone/>
              <a:defRPr sz="4442"/>
            </a:lvl4pPr>
            <a:lvl5pPr lvl="4" algn="ctr">
              <a:spcBef>
                <a:spcPts val="0"/>
              </a:spcBef>
              <a:spcAft>
                <a:spcPts val="0"/>
              </a:spcAft>
              <a:buSzPts val="3800"/>
              <a:buNone/>
              <a:defRPr sz="4442"/>
            </a:lvl5pPr>
            <a:lvl6pPr lvl="5" algn="ctr">
              <a:spcBef>
                <a:spcPts val="0"/>
              </a:spcBef>
              <a:spcAft>
                <a:spcPts val="0"/>
              </a:spcAft>
              <a:buSzPts val="3800"/>
              <a:buNone/>
              <a:defRPr sz="4442"/>
            </a:lvl6pPr>
            <a:lvl7pPr lvl="6" algn="ctr">
              <a:spcBef>
                <a:spcPts val="0"/>
              </a:spcBef>
              <a:spcAft>
                <a:spcPts val="0"/>
              </a:spcAft>
              <a:buSzPts val="3800"/>
              <a:buNone/>
              <a:defRPr sz="4442"/>
            </a:lvl7pPr>
            <a:lvl8pPr lvl="7" algn="ctr">
              <a:spcBef>
                <a:spcPts val="0"/>
              </a:spcBef>
              <a:spcAft>
                <a:spcPts val="0"/>
              </a:spcAft>
              <a:buSzPts val="3800"/>
              <a:buNone/>
              <a:defRPr sz="4442"/>
            </a:lvl8pPr>
            <a:lvl9pPr lvl="8" algn="ctr">
              <a:spcBef>
                <a:spcPts val="0"/>
              </a:spcBef>
              <a:spcAft>
                <a:spcPts val="0"/>
              </a:spcAft>
              <a:buSzPts val="3800"/>
              <a:buNone/>
              <a:defRPr sz="4442"/>
            </a:lvl9pPr>
          </a:lstStyle>
          <a:p>
            <a:endParaRPr/>
          </a:p>
        </p:txBody>
      </p:sp>
      <p:sp>
        <p:nvSpPr>
          <p:cNvPr id="40" name="Shape 40"/>
          <p:cNvSpPr txBox="1">
            <a:spLocks noGrp="1"/>
          </p:cNvSpPr>
          <p:nvPr>
            <p:ph type="subTitle" idx="1"/>
          </p:nvPr>
        </p:nvSpPr>
        <p:spPr>
          <a:xfrm>
            <a:off x="310349" y="4383358"/>
            <a:ext cx="4728530" cy="1978383"/>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2104"/>
            </a:lvl2pPr>
            <a:lvl3pPr lvl="2" algn="ctr">
              <a:lnSpc>
                <a:spcPct val="100000"/>
              </a:lnSpc>
              <a:spcBef>
                <a:spcPts val="0"/>
              </a:spcBef>
              <a:spcAft>
                <a:spcPts val="0"/>
              </a:spcAft>
              <a:buSzPts val="1800"/>
              <a:buNone/>
              <a:defRPr sz="2104"/>
            </a:lvl3pPr>
            <a:lvl4pPr lvl="3" algn="ctr">
              <a:lnSpc>
                <a:spcPct val="100000"/>
              </a:lnSpc>
              <a:spcBef>
                <a:spcPts val="0"/>
              </a:spcBef>
              <a:spcAft>
                <a:spcPts val="0"/>
              </a:spcAft>
              <a:buSzPts val="1800"/>
              <a:buNone/>
              <a:defRPr sz="2104"/>
            </a:lvl4pPr>
            <a:lvl5pPr lvl="4" algn="ctr">
              <a:lnSpc>
                <a:spcPct val="100000"/>
              </a:lnSpc>
              <a:spcBef>
                <a:spcPts val="0"/>
              </a:spcBef>
              <a:spcAft>
                <a:spcPts val="0"/>
              </a:spcAft>
              <a:buSzPts val="1800"/>
              <a:buNone/>
              <a:defRPr sz="2104"/>
            </a:lvl5pPr>
            <a:lvl6pPr lvl="5" algn="ctr">
              <a:lnSpc>
                <a:spcPct val="100000"/>
              </a:lnSpc>
              <a:spcBef>
                <a:spcPts val="0"/>
              </a:spcBef>
              <a:spcAft>
                <a:spcPts val="0"/>
              </a:spcAft>
              <a:buSzPts val="1800"/>
              <a:buNone/>
              <a:defRPr sz="2104"/>
            </a:lvl6pPr>
            <a:lvl7pPr lvl="6" algn="ctr">
              <a:lnSpc>
                <a:spcPct val="100000"/>
              </a:lnSpc>
              <a:spcBef>
                <a:spcPts val="0"/>
              </a:spcBef>
              <a:spcAft>
                <a:spcPts val="0"/>
              </a:spcAft>
              <a:buSzPts val="1800"/>
              <a:buNone/>
              <a:defRPr sz="2104"/>
            </a:lvl7pPr>
            <a:lvl8pPr lvl="7" algn="ctr">
              <a:lnSpc>
                <a:spcPct val="100000"/>
              </a:lnSpc>
              <a:spcBef>
                <a:spcPts val="0"/>
              </a:spcBef>
              <a:spcAft>
                <a:spcPts val="0"/>
              </a:spcAft>
              <a:buSzPts val="1800"/>
              <a:buNone/>
              <a:defRPr sz="2104"/>
            </a:lvl8pPr>
            <a:lvl9pPr lvl="8" algn="ctr">
              <a:lnSpc>
                <a:spcPct val="100000"/>
              </a:lnSpc>
              <a:spcBef>
                <a:spcPts val="0"/>
              </a:spcBef>
              <a:spcAft>
                <a:spcPts val="0"/>
              </a:spcAft>
              <a:buSzPts val="1800"/>
              <a:buNone/>
              <a:defRPr sz="2104"/>
            </a:lvl9pPr>
          </a:lstStyle>
          <a:p>
            <a:endParaRPr/>
          </a:p>
        </p:txBody>
      </p:sp>
      <p:sp>
        <p:nvSpPr>
          <p:cNvPr id="41" name="Shape 41"/>
          <p:cNvSpPr txBox="1">
            <a:spLocks noGrp="1"/>
          </p:cNvSpPr>
          <p:nvPr>
            <p:ph type="body" idx="2"/>
          </p:nvPr>
        </p:nvSpPr>
        <p:spPr>
          <a:xfrm>
            <a:off x="5773899" y="1064842"/>
            <a:ext cx="4485160" cy="5433166"/>
          </a:xfrm>
          <a:prstGeom prst="rect">
            <a:avLst/>
          </a:prstGeom>
        </p:spPr>
        <p:txBody>
          <a:bodyPr spcFirstLastPara="1" wrap="square" lIns="91425" tIns="91425" rIns="91425" bIns="91425" anchor="ctr" anchorCtr="0"/>
          <a:lstStyle>
            <a:lvl1pPr marL="534421" lvl="0" indent="-400816">
              <a:spcBef>
                <a:spcPts val="0"/>
              </a:spcBef>
              <a:spcAft>
                <a:spcPts val="0"/>
              </a:spcAft>
              <a:buClr>
                <a:schemeClr val="lt1"/>
              </a:buClr>
              <a:buSzPts val="1800"/>
              <a:buChar char="●"/>
              <a:defRPr>
                <a:solidFill>
                  <a:schemeClr val="lt1"/>
                </a:solidFill>
              </a:defRPr>
            </a:lvl1pPr>
            <a:lvl2pPr marL="1068842" lvl="1" indent="-371126">
              <a:spcBef>
                <a:spcPts val="1870"/>
              </a:spcBef>
              <a:spcAft>
                <a:spcPts val="0"/>
              </a:spcAft>
              <a:buClr>
                <a:schemeClr val="lt1"/>
              </a:buClr>
              <a:buSzPts val="1400"/>
              <a:buChar char="○"/>
              <a:defRPr>
                <a:solidFill>
                  <a:schemeClr val="lt1"/>
                </a:solidFill>
              </a:defRPr>
            </a:lvl2pPr>
            <a:lvl3pPr marL="1603263" lvl="2" indent="-371126">
              <a:spcBef>
                <a:spcPts val="1870"/>
              </a:spcBef>
              <a:spcAft>
                <a:spcPts val="0"/>
              </a:spcAft>
              <a:buClr>
                <a:schemeClr val="lt1"/>
              </a:buClr>
              <a:buSzPts val="1400"/>
              <a:buChar char="■"/>
              <a:defRPr>
                <a:solidFill>
                  <a:schemeClr val="lt1"/>
                </a:solidFill>
              </a:defRPr>
            </a:lvl3pPr>
            <a:lvl4pPr marL="2137684" lvl="3" indent="-371126">
              <a:spcBef>
                <a:spcPts val="1870"/>
              </a:spcBef>
              <a:spcAft>
                <a:spcPts val="0"/>
              </a:spcAft>
              <a:buClr>
                <a:schemeClr val="lt1"/>
              </a:buClr>
              <a:buSzPts val="1400"/>
              <a:buChar char="●"/>
              <a:defRPr>
                <a:solidFill>
                  <a:schemeClr val="lt1"/>
                </a:solidFill>
              </a:defRPr>
            </a:lvl4pPr>
            <a:lvl5pPr marL="2672105" lvl="4" indent="-371126">
              <a:spcBef>
                <a:spcPts val="1870"/>
              </a:spcBef>
              <a:spcAft>
                <a:spcPts val="0"/>
              </a:spcAft>
              <a:buClr>
                <a:schemeClr val="lt1"/>
              </a:buClr>
              <a:buSzPts val="1400"/>
              <a:buChar char="○"/>
              <a:defRPr>
                <a:solidFill>
                  <a:schemeClr val="lt1"/>
                </a:solidFill>
              </a:defRPr>
            </a:lvl5pPr>
            <a:lvl6pPr marL="3206526" lvl="5" indent="-371126">
              <a:spcBef>
                <a:spcPts val="1870"/>
              </a:spcBef>
              <a:spcAft>
                <a:spcPts val="0"/>
              </a:spcAft>
              <a:buClr>
                <a:schemeClr val="lt1"/>
              </a:buClr>
              <a:buSzPts val="1400"/>
              <a:buChar char="■"/>
              <a:defRPr>
                <a:solidFill>
                  <a:schemeClr val="lt1"/>
                </a:solidFill>
              </a:defRPr>
            </a:lvl6pPr>
            <a:lvl7pPr marL="3740948" lvl="6" indent="-371126">
              <a:spcBef>
                <a:spcPts val="1870"/>
              </a:spcBef>
              <a:spcAft>
                <a:spcPts val="0"/>
              </a:spcAft>
              <a:buClr>
                <a:schemeClr val="lt1"/>
              </a:buClr>
              <a:buSzPts val="1400"/>
              <a:buChar char="●"/>
              <a:defRPr>
                <a:solidFill>
                  <a:schemeClr val="lt1"/>
                </a:solidFill>
              </a:defRPr>
            </a:lvl7pPr>
            <a:lvl8pPr marL="4275369" lvl="7" indent="-371126">
              <a:spcBef>
                <a:spcPts val="1870"/>
              </a:spcBef>
              <a:spcAft>
                <a:spcPts val="0"/>
              </a:spcAft>
              <a:buClr>
                <a:schemeClr val="lt1"/>
              </a:buClr>
              <a:buSzPts val="1400"/>
              <a:buChar char="○"/>
              <a:defRPr>
                <a:solidFill>
                  <a:schemeClr val="lt1"/>
                </a:solidFill>
              </a:defRPr>
            </a:lvl8pPr>
            <a:lvl9pPr marL="4809790" lvl="8" indent="-371126">
              <a:spcBef>
                <a:spcPts val="1870"/>
              </a:spcBef>
              <a:spcAft>
                <a:spcPts val="1870"/>
              </a:spcAft>
              <a:buClr>
                <a:schemeClr val="lt1"/>
              </a:buClr>
              <a:buSzPts val="1400"/>
              <a:buChar char="■"/>
              <a:defRPr>
                <a:solidFill>
                  <a:schemeClr val="lt1"/>
                </a:solidFill>
              </a:defRPr>
            </a:lvl9pPr>
          </a:lstStyle>
          <a:p>
            <a:endParaRPr/>
          </a:p>
        </p:txBody>
      </p:sp>
      <p:sp>
        <p:nvSpPr>
          <p:cNvPr id="42" name="Shape 42"/>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61442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64354" y="654352"/>
            <a:ext cx="9959931" cy="842081"/>
          </a:xfrm>
          <a:prstGeom prst="rect">
            <a:avLst/>
          </a:prstGeom>
        </p:spPr>
        <p:txBody>
          <a:bodyPr spcFirstLastPara="1" wrap="square" lIns="91425" tIns="91425" rIns="91425" bIns="91425" anchor="t" anchorCtr="0"/>
          <a:lstStyle>
            <a:lvl1pPr lvl="0">
              <a:spcBef>
                <a:spcPts val="0"/>
              </a:spcBef>
              <a:spcAft>
                <a:spcPts val="0"/>
              </a:spcAft>
              <a:buClr>
                <a:srgbClr val="000000"/>
              </a:buClr>
              <a:buSzPts val="3000"/>
              <a:buNone/>
              <a:defRPr>
                <a:solidFill>
                  <a:srgbClr val="000000"/>
                </a:solidFill>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19" name="Shape 19"/>
          <p:cNvSpPr txBox="1">
            <a:spLocks noGrp="1"/>
          </p:cNvSpPr>
          <p:nvPr>
            <p:ph type="body" idx="1"/>
          </p:nvPr>
        </p:nvSpPr>
        <p:spPr>
          <a:xfrm>
            <a:off x="364354" y="1694565"/>
            <a:ext cx="9959931" cy="5023373"/>
          </a:xfrm>
          <a:prstGeom prst="rect">
            <a:avLst/>
          </a:prstGeom>
        </p:spPr>
        <p:txBody>
          <a:bodyPr spcFirstLastPara="1" wrap="square" lIns="91425" tIns="91425" rIns="91425" bIns="91425" anchor="t" anchorCtr="0"/>
          <a:lstStyle>
            <a:lvl1pPr marL="534421" lvl="0" indent="-400816">
              <a:spcBef>
                <a:spcPts val="0"/>
              </a:spcBef>
              <a:spcAft>
                <a:spcPts val="0"/>
              </a:spcAft>
              <a:buSzPts val="1800"/>
              <a:buChar char="●"/>
              <a:defRPr/>
            </a:lvl1pPr>
            <a:lvl2pPr marL="1068842" lvl="1" indent="-371126">
              <a:spcBef>
                <a:spcPts val="1870"/>
              </a:spcBef>
              <a:spcAft>
                <a:spcPts val="0"/>
              </a:spcAft>
              <a:buSzPts val="1400"/>
              <a:buChar char="○"/>
              <a:defRPr/>
            </a:lvl2pPr>
            <a:lvl3pPr marL="1603263" lvl="2" indent="-371126">
              <a:spcBef>
                <a:spcPts val="1870"/>
              </a:spcBef>
              <a:spcAft>
                <a:spcPts val="0"/>
              </a:spcAft>
              <a:buSzPts val="1400"/>
              <a:buChar char="■"/>
              <a:defRPr/>
            </a:lvl3pPr>
            <a:lvl4pPr marL="2137684" lvl="3" indent="-371126">
              <a:spcBef>
                <a:spcPts val="1870"/>
              </a:spcBef>
              <a:spcAft>
                <a:spcPts val="0"/>
              </a:spcAft>
              <a:buSzPts val="1400"/>
              <a:buChar char="●"/>
              <a:defRPr/>
            </a:lvl4pPr>
            <a:lvl5pPr marL="2672105" lvl="4" indent="-371126">
              <a:spcBef>
                <a:spcPts val="1870"/>
              </a:spcBef>
              <a:spcAft>
                <a:spcPts val="0"/>
              </a:spcAft>
              <a:buSzPts val="1400"/>
              <a:buChar char="○"/>
              <a:defRPr/>
            </a:lvl5pPr>
            <a:lvl6pPr marL="3206526" lvl="5" indent="-371126">
              <a:spcBef>
                <a:spcPts val="1870"/>
              </a:spcBef>
              <a:spcAft>
                <a:spcPts val="0"/>
              </a:spcAft>
              <a:buSzPts val="1400"/>
              <a:buChar char="■"/>
              <a:defRPr/>
            </a:lvl6pPr>
            <a:lvl7pPr marL="3740948" lvl="6" indent="-371126">
              <a:spcBef>
                <a:spcPts val="1870"/>
              </a:spcBef>
              <a:spcAft>
                <a:spcPts val="0"/>
              </a:spcAft>
              <a:buSzPts val="1400"/>
              <a:buChar char="●"/>
              <a:defRPr/>
            </a:lvl7pPr>
            <a:lvl8pPr marL="4275369" lvl="7" indent="-371126">
              <a:spcBef>
                <a:spcPts val="1870"/>
              </a:spcBef>
              <a:spcAft>
                <a:spcPts val="0"/>
              </a:spcAft>
              <a:buSzPts val="1400"/>
              <a:buChar char="○"/>
              <a:defRPr/>
            </a:lvl8pPr>
            <a:lvl9pPr marL="4809790" lvl="8" indent="-371126">
              <a:spcBef>
                <a:spcPts val="1870"/>
              </a:spcBef>
              <a:spcAft>
                <a:spcPts val="1870"/>
              </a:spcAft>
              <a:buSzPts val="1400"/>
              <a:buChar char="■"/>
              <a:defRPr/>
            </a:lvl9pPr>
          </a:lstStyle>
          <a:p>
            <a:endParaRPr/>
          </a:p>
        </p:txBody>
      </p:sp>
      <p:sp>
        <p:nvSpPr>
          <p:cNvPr id="20" name="Shape 20"/>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0312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15</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4MuqLZTqkGY"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http://kathicks.github.io/sims_cookbook/#/frontcover"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hCVyiZhYb4M"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hyperlink" Target="https://nlrc.cartodb.com/u/redcross-sims/viz/47239ddc-f7ce-11e4-be65-0e9d821ea90d/embed_map" TargetMode="External"/><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65.png"/></Relationships>
</file>

<file path=ppt/slides/_rels/slide44.xml.rels><?xml version="1.0" encoding="UTF-8" standalone="yes"?>
<Relationships xmlns="http://schemas.openxmlformats.org/package/2006/relationships"><Relationship Id="rId3" Type="http://schemas.openxmlformats.org/officeDocument/2006/relationships/hyperlink" Target="http://brcmapsteam.github.io/nepal-eq-2015-his/index.html" TargetMode="External"/><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hyperlink" Target="https://goo.gl/6ib2Au" TargetMode="External"/><Relationship Id="rId2" Type="http://schemas.openxmlformats.org/officeDocument/2006/relationships/notesSlide" Target="../notesSlides/notesSlide45.xml"/><Relationship Id="rId1" Type="http://schemas.openxmlformats.org/officeDocument/2006/relationships/slideLayout" Target="../slideLayouts/slideLayout18.xml"/><Relationship Id="rId5" Type="http://schemas.openxmlformats.org/officeDocument/2006/relationships/image" Target="../media/image68.png"/><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hyperlink" Target="http://brcmapsteam.github.io/nepal-eq-2015-his/index.html" TargetMode="External"/><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hyperlink" Target="http://brcmapsteam.github.io/leaflet_NRCS-SitRep/" TargetMode="External"/><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1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79.png"/></Relationships>
</file>

<file path=ppt/slides/_rels/slide5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6.xml"/><Relationship Id="rId1" Type="http://schemas.openxmlformats.org/officeDocument/2006/relationships/slideLayout" Target="../slideLayouts/slideLayout18.xml"/><Relationship Id="rId5" Type="http://schemas.openxmlformats.org/officeDocument/2006/relationships/image" Target="../media/image84.png"/><Relationship Id="rId4" Type="http://schemas.openxmlformats.org/officeDocument/2006/relationships/image" Target="../media/image83.png"/></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7.xml"/><Relationship Id="rId1" Type="http://schemas.openxmlformats.org/officeDocument/2006/relationships/slideLayout" Target="../slideLayouts/slideLayout18.xml"/><Relationship Id="rId4" Type="http://schemas.openxmlformats.org/officeDocument/2006/relationships/image" Target="../media/image8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9.xml"/><Relationship Id="rId1" Type="http://schemas.openxmlformats.org/officeDocument/2006/relationships/slideLayout" Target="../slideLayouts/slideLayout18.xml"/><Relationship Id="rId5" Type="http://schemas.openxmlformats.org/officeDocument/2006/relationships/image" Target="../media/image89.png"/><Relationship Id="rId4" Type="http://schemas.openxmlformats.org/officeDocument/2006/relationships/image" Target="../media/image8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8" Type="http://schemas.openxmlformats.org/officeDocument/2006/relationships/image" Target="../media/image95.jpg"/><Relationship Id="rId3" Type="http://schemas.openxmlformats.org/officeDocument/2006/relationships/image" Target="../media/image90.png"/><Relationship Id="rId7" Type="http://schemas.openxmlformats.org/officeDocument/2006/relationships/image" Target="../media/image94.jpg"/><Relationship Id="rId2" Type="http://schemas.openxmlformats.org/officeDocument/2006/relationships/notesSlide" Target="../notesSlides/notesSlide60.xml"/><Relationship Id="rId1" Type="http://schemas.openxmlformats.org/officeDocument/2006/relationships/slideLayout" Target="../slideLayouts/slideLayout18.xml"/><Relationship Id="rId6" Type="http://schemas.openxmlformats.org/officeDocument/2006/relationships/image" Target="../media/image93.png"/><Relationship Id="rId11" Type="http://schemas.openxmlformats.org/officeDocument/2006/relationships/image" Target="../media/image42.png"/><Relationship Id="rId5" Type="http://schemas.openxmlformats.org/officeDocument/2006/relationships/image" Target="../media/image92.jpg"/><Relationship Id="rId10" Type="http://schemas.openxmlformats.org/officeDocument/2006/relationships/image" Target="../media/image97.jpg"/><Relationship Id="rId4" Type="http://schemas.openxmlformats.org/officeDocument/2006/relationships/image" Target="../media/image91.jpg"/><Relationship Id="rId9" Type="http://schemas.openxmlformats.org/officeDocument/2006/relationships/image" Target="../media/image96.jp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pic>
        <p:nvPicPr>
          <p:cNvPr id="56" name="Shape 56" descr="RED-CROSS_LOGO_900px_RGB.jpg"/>
          <p:cNvPicPr preferRelativeResize="0"/>
          <p:nvPr/>
        </p:nvPicPr>
        <p:blipFill>
          <a:blip r:embed="rId3">
            <a:alphaModFix/>
          </a:blip>
          <a:stretch>
            <a:fillRect/>
          </a:stretch>
        </p:blipFill>
        <p:spPr>
          <a:xfrm>
            <a:off x="6043906" y="4496697"/>
            <a:ext cx="4541619" cy="1513873"/>
          </a:xfrm>
          <a:prstGeom prst="rect">
            <a:avLst/>
          </a:prstGeom>
          <a:noFill/>
          <a:ln>
            <a:noFill/>
          </a:ln>
        </p:spPr>
      </p:pic>
      <p:sp>
        <p:nvSpPr>
          <p:cNvPr id="57" name="Shape 57"/>
          <p:cNvSpPr txBox="1">
            <a:spLocks noGrp="1"/>
          </p:cNvSpPr>
          <p:nvPr>
            <p:ph type="ctrTitle" idx="4294967295"/>
          </p:nvPr>
        </p:nvSpPr>
        <p:spPr>
          <a:xfrm>
            <a:off x="258716" y="756008"/>
            <a:ext cx="10326809" cy="2112479"/>
          </a:xfrm>
          <a:prstGeom prst="rect">
            <a:avLst/>
          </a:prstGeom>
        </p:spPr>
        <p:txBody>
          <a:bodyPr spcFirstLastPara="1" vert="horz" wrap="square" lIns="106869" tIns="106869" rIns="106869" bIns="106869" rtlCol="0" anchor="t" anchorCtr="0">
            <a:noAutofit/>
          </a:bodyPr>
          <a:lstStyle/>
          <a:p>
            <a:pPr>
              <a:spcBef>
                <a:spcPts val="0"/>
              </a:spcBef>
            </a:pPr>
            <a:r>
              <a:rPr lang="en" dirty="0">
                <a:latin typeface="Arial" panose="020B0604020202020204" pitchFamily="34" charset="0"/>
                <a:ea typeface="Calibri"/>
                <a:cs typeface="Arial" panose="020B0604020202020204" pitchFamily="34" charset="0"/>
                <a:sym typeface="Calibri"/>
              </a:rPr>
              <a:t>Surge Information Management Support (SIMS)</a:t>
            </a:r>
            <a:endParaRPr dirty="0">
              <a:latin typeface="Arial" panose="020B0604020202020204" pitchFamily="34" charset="0"/>
              <a:ea typeface="Calibri"/>
              <a:cs typeface="Arial" panose="020B0604020202020204" pitchFamily="34" charset="0"/>
              <a:sym typeface="Calibri"/>
            </a:endParaRPr>
          </a:p>
        </p:txBody>
      </p:sp>
      <p:sp>
        <p:nvSpPr>
          <p:cNvPr id="58" name="Shape 58"/>
          <p:cNvSpPr txBox="1">
            <a:spLocks noGrp="1"/>
          </p:cNvSpPr>
          <p:nvPr>
            <p:ph type="subTitle" idx="4294967295"/>
          </p:nvPr>
        </p:nvSpPr>
        <p:spPr>
          <a:xfrm>
            <a:off x="334020" y="3352755"/>
            <a:ext cx="7153302" cy="1143942"/>
          </a:xfrm>
          <a:prstGeom prst="rect">
            <a:avLst/>
          </a:prstGeom>
        </p:spPr>
        <p:txBody>
          <a:bodyPr spcFirstLastPara="1" vert="horz" wrap="square" lIns="106869" tIns="106869" rIns="106869" bIns="106869" rtlCol="0" anchor="t" anchorCtr="0">
            <a:noAutofit/>
          </a:bodyPr>
          <a:lstStyle/>
          <a:p>
            <a:pPr>
              <a:spcBef>
                <a:spcPts val="1870"/>
              </a:spcBef>
            </a:pPr>
            <a:r>
              <a:rPr lang="en" dirty="0">
                <a:latin typeface="Arial" panose="020B0604020202020204" pitchFamily="34" charset="0"/>
                <a:ea typeface="Calibri"/>
                <a:cs typeface="Arial" panose="020B0604020202020204" pitchFamily="34" charset="0"/>
                <a:sym typeface="Calibri"/>
              </a:rPr>
              <a:t>Paul Knight, Rachel </a:t>
            </a:r>
            <a:r>
              <a:rPr lang="en" dirty="0" err="1">
                <a:latin typeface="Arial" panose="020B0604020202020204" pitchFamily="34" charset="0"/>
                <a:ea typeface="Calibri"/>
                <a:cs typeface="Arial" panose="020B0604020202020204" pitchFamily="34" charset="0"/>
                <a:sym typeface="Calibri"/>
              </a:rPr>
              <a:t>Yales</a:t>
            </a:r>
            <a:r>
              <a:rPr lang="en" dirty="0">
                <a:latin typeface="Arial" panose="020B0604020202020204" pitchFamily="34" charset="0"/>
                <a:ea typeface="Calibri"/>
                <a:cs typeface="Arial" panose="020B0604020202020204" pitchFamily="34" charset="0"/>
                <a:sym typeface="Calibri"/>
              </a:rPr>
              <a:t>, Maarten van der Veen</a:t>
            </a:r>
            <a:endParaRPr dirty="0">
              <a:latin typeface="Arial" panose="020B0604020202020204" pitchFamily="34" charset="0"/>
              <a:ea typeface="Calibri"/>
              <a:cs typeface="Arial" panose="020B0604020202020204" pitchFamily="34" charset="0"/>
              <a:sym typeface="Calibri"/>
            </a:endParaRPr>
          </a:p>
          <a:p>
            <a:pPr>
              <a:spcBef>
                <a:spcPts val="1870"/>
              </a:spcBef>
              <a:spcAft>
                <a:spcPts val="1870"/>
              </a:spcAft>
            </a:pPr>
            <a:endParaRPr sz="2805" dirty="0">
              <a:latin typeface="Calibri"/>
              <a:ea typeface="Calibri"/>
              <a:cs typeface="Calibri"/>
              <a:sym typeface="Calibri"/>
            </a:endParaRPr>
          </a:p>
        </p:txBody>
      </p:sp>
    </p:spTree>
    <p:extLst>
      <p:ext uri="{BB962C8B-B14F-4D97-AF65-F5344CB8AC3E}">
        <p14:creationId xmlns:p14="http://schemas.microsoft.com/office/powerpoint/2010/main" val="2337225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p:nvPr/>
        </p:nvSpPr>
        <p:spPr>
          <a:xfrm>
            <a:off x="852366" y="4327745"/>
            <a:ext cx="8654368" cy="1881102"/>
          </a:xfrm>
          <a:prstGeom prst="flowChartProcess">
            <a:avLst/>
          </a:prstGeom>
          <a:no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endParaRPr sz="2104">
              <a:solidFill>
                <a:srgbClr val="FFFFFF"/>
              </a:solidFill>
              <a:latin typeface="Calibri"/>
              <a:ea typeface="Calibri"/>
              <a:cs typeface="Calibri"/>
              <a:sym typeface="Calibri"/>
            </a:endParaRPr>
          </a:p>
        </p:txBody>
      </p:sp>
      <p:sp>
        <p:nvSpPr>
          <p:cNvPr id="119" name="Shape 119"/>
          <p:cNvSpPr/>
          <p:nvPr/>
        </p:nvSpPr>
        <p:spPr>
          <a:xfrm>
            <a:off x="826641" y="2472234"/>
            <a:ext cx="8654368" cy="1881102"/>
          </a:xfrm>
          <a:prstGeom prst="flowChartProcess">
            <a:avLst/>
          </a:prstGeom>
          <a:noFill/>
          <a:ln w="12700" cap="flat" cmpd="sng">
            <a:solidFill>
              <a:srgbClr val="42719C"/>
            </a:solidFill>
            <a:prstDash val="solid"/>
            <a:miter lim="8000"/>
            <a:headEnd type="none" w="sm" len="sm"/>
            <a:tailEnd type="none" w="sm" len="sm"/>
          </a:ln>
        </p:spPr>
        <p:txBody>
          <a:bodyPr spcFirstLastPara="1" wrap="square" lIns="106869" tIns="53420" rIns="106869" bIns="53420" anchor="ctr" anchorCtr="0">
            <a:noAutofit/>
          </a:bodyPr>
          <a:lstStyle/>
          <a:p>
            <a:pPr algn="ctr"/>
            <a:endParaRPr sz="2104">
              <a:solidFill>
                <a:srgbClr val="FFFFFF"/>
              </a:solidFill>
              <a:latin typeface="Calibri"/>
              <a:ea typeface="Calibri"/>
              <a:cs typeface="Calibri"/>
              <a:sym typeface="Calibri"/>
            </a:endParaRPr>
          </a:p>
        </p:txBody>
      </p:sp>
      <p:sp>
        <p:nvSpPr>
          <p:cNvPr id="120" name="Shape 120"/>
          <p:cNvSpPr txBox="1"/>
          <p:nvPr/>
        </p:nvSpPr>
        <p:spPr>
          <a:xfrm>
            <a:off x="5424236" y="4563681"/>
            <a:ext cx="1521237" cy="502170"/>
          </a:xfrm>
          <a:prstGeom prst="rect">
            <a:avLst/>
          </a:prstGeom>
          <a:noFill/>
          <a:ln>
            <a:noFill/>
          </a:ln>
        </p:spPr>
        <p:txBody>
          <a:bodyPr spcFirstLastPara="1" wrap="square" lIns="106869" tIns="53420" rIns="106869" bIns="53420" anchor="t" anchorCtr="0">
            <a:noAutofit/>
          </a:bodyPr>
          <a:lstStyle/>
          <a:p>
            <a:r>
              <a:rPr lang="en" sz="2104">
                <a:solidFill>
                  <a:srgbClr val="FFFFFF"/>
                </a:solidFill>
                <a:latin typeface="Calibri"/>
                <a:ea typeface="Calibri"/>
                <a:cs typeface="Calibri"/>
                <a:sym typeface="Calibri"/>
              </a:rPr>
              <a:t>and store the goods</a:t>
            </a:r>
            <a:endParaRPr sz="2104">
              <a:solidFill>
                <a:srgbClr val="FFFFFF"/>
              </a:solidFill>
              <a:latin typeface="Calibri"/>
              <a:ea typeface="Calibri"/>
              <a:cs typeface="Calibri"/>
              <a:sym typeface="Calibri"/>
            </a:endParaRPr>
          </a:p>
        </p:txBody>
      </p:sp>
      <p:sp>
        <p:nvSpPr>
          <p:cNvPr id="121" name="Shape 121"/>
          <p:cNvSpPr txBox="1"/>
          <p:nvPr/>
        </p:nvSpPr>
        <p:spPr>
          <a:xfrm>
            <a:off x="7247288" y="4546884"/>
            <a:ext cx="1521237" cy="932100"/>
          </a:xfrm>
          <a:prstGeom prst="rect">
            <a:avLst/>
          </a:prstGeom>
          <a:noFill/>
          <a:ln>
            <a:noFill/>
          </a:ln>
        </p:spPr>
        <p:txBody>
          <a:bodyPr spcFirstLastPara="1" wrap="square" lIns="106869" tIns="53420" rIns="106869" bIns="53420" anchor="t" anchorCtr="0">
            <a:noAutofit/>
          </a:bodyPr>
          <a:lstStyle/>
          <a:p>
            <a:r>
              <a:rPr lang="en" sz="2104">
                <a:solidFill>
                  <a:srgbClr val="FFFFFF"/>
                </a:solidFill>
                <a:latin typeface="Calibri"/>
                <a:ea typeface="Calibri"/>
                <a:cs typeface="Calibri"/>
                <a:sym typeface="Calibri"/>
              </a:rPr>
              <a:t>review and maintain stock and supply levels  &amp; needs</a:t>
            </a:r>
            <a:endParaRPr sz="2104">
              <a:solidFill>
                <a:srgbClr val="FFFFFF"/>
              </a:solidFill>
              <a:latin typeface="Calibri"/>
              <a:ea typeface="Calibri"/>
              <a:cs typeface="Calibri"/>
              <a:sym typeface="Calibri"/>
            </a:endParaRPr>
          </a:p>
        </p:txBody>
      </p:sp>
      <p:sp>
        <p:nvSpPr>
          <p:cNvPr id="122" name="Shape 122"/>
          <p:cNvSpPr txBox="1"/>
          <p:nvPr/>
        </p:nvSpPr>
        <p:spPr>
          <a:xfrm>
            <a:off x="9025323" y="4569278"/>
            <a:ext cx="1521237" cy="286503"/>
          </a:xfrm>
          <a:prstGeom prst="rect">
            <a:avLst/>
          </a:prstGeom>
          <a:noFill/>
          <a:ln>
            <a:noFill/>
          </a:ln>
        </p:spPr>
        <p:txBody>
          <a:bodyPr spcFirstLastPara="1" wrap="square" lIns="106869" tIns="53420" rIns="106869" bIns="53420" anchor="t" anchorCtr="0">
            <a:noAutofit/>
          </a:bodyPr>
          <a:lstStyle/>
          <a:p>
            <a:r>
              <a:rPr lang="en" sz="2104">
                <a:solidFill>
                  <a:srgbClr val="FFFFFF"/>
                </a:solidFill>
                <a:latin typeface="Calibri"/>
                <a:ea typeface="Calibri"/>
                <a:cs typeface="Calibri"/>
                <a:sym typeface="Calibri"/>
              </a:rPr>
              <a:t>the goods</a:t>
            </a:r>
            <a:endParaRPr sz="2104">
              <a:solidFill>
                <a:srgbClr val="FFFFFF"/>
              </a:solidFill>
              <a:latin typeface="Calibri"/>
              <a:ea typeface="Calibri"/>
              <a:cs typeface="Calibri"/>
              <a:sym typeface="Calibri"/>
            </a:endParaRPr>
          </a:p>
        </p:txBody>
      </p:sp>
      <p:sp>
        <p:nvSpPr>
          <p:cNvPr id="123" name="Shape 123"/>
          <p:cNvSpPr txBox="1"/>
          <p:nvPr/>
        </p:nvSpPr>
        <p:spPr>
          <a:xfrm>
            <a:off x="165161" y="3278421"/>
            <a:ext cx="540043" cy="717485"/>
          </a:xfrm>
          <a:prstGeom prst="rect">
            <a:avLst/>
          </a:prstGeom>
          <a:noFill/>
          <a:ln>
            <a:noFill/>
          </a:ln>
        </p:spPr>
        <p:txBody>
          <a:bodyPr spcFirstLastPara="1" wrap="square" lIns="106869" tIns="53420" rIns="106869" bIns="53420" anchor="t" anchorCtr="0">
            <a:noAutofit/>
          </a:bodyPr>
          <a:lstStyle/>
          <a:p>
            <a:pPr algn="ctr"/>
            <a:r>
              <a:rPr lang="en" sz="6312">
                <a:solidFill>
                  <a:srgbClr val="FFFFFF"/>
                </a:solidFill>
                <a:latin typeface="Calibri"/>
                <a:ea typeface="Calibri"/>
                <a:cs typeface="Calibri"/>
                <a:sym typeface="Calibri"/>
              </a:rPr>
              <a:t>I</a:t>
            </a:r>
            <a:endParaRPr sz="6312">
              <a:solidFill>
                <a:srgbClr val="FFFFFF"/>
              </a:solidFill>
              <a:latin typeface="Calibri"/>
              <a:ea typeface="Calibri"/>
              <a:cs typeface="Calibri"/>
              <a:sym typeface="Calibri"/>
            </a:endParaRPr>
          </a:p>
        </p:txBody>
      </p:sp>
      <p:sp>
        <p:nvSpPr>
          <p:cNvPr id="124" name="Shape 124"/>
          <p:cNvSpPr txBox="1"/>
          <p:nvPr/>
        </p:nvSpPr>
        <p:spPr>
          <a:xfrm>
            <a:off x="2065080" y="3281619"/>
            <a:ext cx="540043" cy="717485"/>
          </a:xfrm>
          <a:prstGeom prst="rect">
            <a:avLst/>
          </a:prstGeom>
          <a:noFill/>
          <a:ln>
            <a:noFill/>
          </a:ln>
        </p:spPr>
        <p:txBody>
          <a:bodyPr spcFirstLastPara="1" wrap="square" lIns="106869" tIns="53420" rIns="106869" bIns="53420" anchor="t" anchorCtr="0">
            <a:noAutofit/>
          </a:bodyPr>
          <a:lstStyle/>
          <a:p>
            <a:pPr algn="ctr"/>
            <a:r>
              <a:rPr lang="en" sz="6312">
                <a:solidFill>
                  <a:srgbClr val="FFFFFF"/>
                </a:solidFill>
                <a:latin typeface="Calibri"/>
                <a:ea typeface="Calibri"/>
                <a:cs typeface="Calibri"/>
                <a:sym typeface="Calibri"/>
              </a:rPr>
              <a:t>M</a:t>
            </a:r>
            <a:endParaRPr sz="6312">
              <a:solidFill>
                <a:srgbClr val="FFFFFF"/>
              </a:solidFill>
              <a:latin typeface="Calibri"/>
              <a:ea typeface="Calibri"/>
              <a:cs typeface="Calibri"/>
              <a:sym typeface="Calibri"/>
            </a:endParaRPr>
          </a:p>
        </p:txBody>
      </p:sp>
      <p:sp>
        <p:nvSpPr>
          <p:cNvPr id="125" name="Shape 125"/>
          <p:cNvSpPr txBox="1"/>
          <p:nvPr/>
        </p:nvSpPr>
        <p:spPr>
          <a:xfrm>
            <a:off x="168836" y="5412257"/>
            <a:ext cx="540043" cy="717485"/>
          </a:xfrm>
          <a:prstGeom prst="rect">
            <a:avLst/>
          </a:prstGeom>
          <a:noFill/>
          <a:ln>
            <a:noFill/>
          </a:ln>
        </p:spPr>
        <p:txBody>
          <a:bodyPr spcFirstLastPara="1" wrap="square" lIns="106869" tIns="53420" rIns="106869" bIns="53420" anchor="t" anchorCtr="0">
            <a:noAutofit/>
          </a:bodyPr>
          <a:lstStyle/>
          <a:p>
            <a:pPr algn="ctr"/>
            <a:r>
              <a:rPr lang="en" sz="6312">
                <a:solidFill>
                  <a:srgbClr val="FFFFFF"/>
                </a:solidFill>
                <a:latin typeface="Calibri"/>
                <a:ea typeface="Calibri"/>
                <a:cs typeface="Calibri"/>
                <a:sym typeface="Calibri"/>
              </a:rPr>
              <a:t>L</a:t>
            </a:r>
            <a:endParaRPr sz="6312">
              <a:solidFill>
                <a:srgbClr val="FFFFFF"/>
              </a:solidFill>
              <a:latin typeface="Calibri"/>
              <a:ea typeface="Calibri"/>
              <a:cs typeface="Calibri"/>
              <a:sym typeface="Calibri"/>
            </a:endParaRPr>
          </a:p>
        </p:txBody>
      </p:sp>
      <p:sp>
        <p:nvSpPr>
          <p:cNvPr id="126" name="Shape 126"/>
          <p:cNvSpPr txBox="1"/>
          <p:nvPr/>
        </p:nvSpPr>
        <p:spPr>
          <a:xfrm>
            <a:off x="3490938" y="4916387"/>
            <a:ext cx="540043" cy="717485"/>
          </a:xfrm>
          <a:prstGeom prst="rect">
            <a:avLst/>
          </a:prstGeom>
          <a:noFill/>
          <a:ln>
            <a:noFill/>
          </a:ln>
        </p:spPr>
        <p:txBody>
          <a:bodyPr spcFirstLastPara="1" wrap="square" lIns="106869" tIns="53420" rIns="106869" bIns="53420" anchor="t" anchorCtr="0">
            <a:noAutofit/>
          </a:bodyPr>
          <a:lstStyle/>
          <a:p>
            <a:pPr algn="ctr"/>
            <a:r>
              <a:rPr lang="en" sz="6312">
                <a:solidFill>
                  <a:srgbClr val="FFFFFF"/>
                </a:solidFill>
                <a:latin typeface="Calibri"/>
                <a:ea typeface="Calibri"/>
                <a:cs typeface="Calibri"/>
                <a:sym typeface="Calibri"/>
              </a:rPr>
              <a:t>G</a:t>
            </a:r>
            <a:endParaRPr sz="6312">
              <a:solidFill>
                <a:srgbClr val="FFFFFF"/>
              </a:solidFill>
              <a:latin typeface="Calibri"/>
              <a:ea typeface="Calibri"/>
              <a:cs typeface="Calibri"/>
              <a:sym typeface="Calibri"/>
            </a:endParaRPr>
          </a:p>
        </p:txBody>
      </p:sp>
      <p:grpSp>
        <p:nvGrpSpPr>
          <p:cNvPr id="127" name="Shape 127"/>
          <p:cNvGrpSpPr/>
          <p:nvPr/>
        </p:nvGrpSpPr>
        <p:grpSpPr>
          <a:xfrm>
            <a:off x="0" y="3948372"/>
            <a:ext cx="10689238" cy="748309"/>
            <a:chOff x="235" y="343556"/>
            <a:chExt cx="11980235" cy="963385"/>
          </a:xfrm>
        </p:grpSpPr>
        <p:sp>
          <p:nvSpPr>
            <p:cNvPr id="128" name="Shape 128"/>
            <p:cNvSpPr/>
            <p:nvPr/>
          </p:nvSpPr>
          <p:spPr>
            <a:xfrm>
              <a:off x="235" y="348741"/>
              <a:ext cx="2395800" cy="958200"/>
            </a:xfrm>
            <a:prstGeom prst="homePlate">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29" name="Shape 129"/>
            <p:cNvSpPr txBox="1"/>
            <p:nvPr/>
          </p:nvSpPr>
          <p:spPr>
            <a:xfrm>
              <a:off x="235" y="343556"/>
              <a:ext cx="2156100" cy="958200"/>
            </a:xfrm>
            <a:prstGeom prst="rect">
              <a:avLst/>
            </a:prstGeom>
            <a:noFill/>
            <a:ln>
              <a:noFill/>
            </a:ln>
          </p:spPr>
          <p:txBody>
            <a:bodyPr spcFirstLastPara="1" wrap="square" lIns="130919"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ASK</a:t>
              </a:r>
              <a:endParaRPr sz="2104">
                <a:solidFill>
                  <a:srgbClr val="FFFFFF"/>
                </a:solidFill>
                <a:latin typeface="Calibri"/>
                <a:ea typeface="Calibri"/>
                <a:cs typeface="Calibri"/>
                <a:sym typeface="Calibri"/>
              </a:endParaRPr>
            </a:p>
          </p:txBody>
        </p:sp>
        <p:sp>
          <p:nvSpPr>
            <p:cNvPr id="130" name="Shape 130"/>
            <p:cNvSpPr/>
            <p:nvPr/>
          </p:nvSpPr>
          <p:spPr>
            <a:xfrm>
              <a:off x="1918104" y="348741"/>
              <a:ext cx="2395800" cy="958200"/>
            </a:xfrm>
            <a:prstGeom prst="chevron">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31" name="Shape 131"/>
            <p:cNvSpPr txBox="1"/>
            <p:nvPr/>
          </p:nvSpPr>
          <p:spPr>
            <a:xfrm>
              <a:off x="2445214" y="343556"/>
              <a:ext cx="1437600" cy="958200"/>
            </a:xfrm>
            <a:prstGeom prst="rect">
              <a:avLst/>
            </a:prstGeom>
            <a:noFill/>
            <a:ln>
              <a:noFill/>
            </a:ln>
          </p:spPr>
          <p:txBody>
            <a:bodyPr spcFirstLastPara="1" wrap="square" lIns="98190"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CREATE	</a:t>
              </a:r>
              <a:endParaRPr sz="2104">
                <a:solidFill>
                  <a:srgbClr val="FFFFFF"/>
                </a:solidFill>
                <a:latin typeface="Calibri"/>
                <a:ea typeface="Calibri"/>
                <a:cs typeface="Calibri"/>
                <a:sym typeface="Calibri"/>
              </a:endParaRPr>
            </a:p>
          </p:txBody>
        </p:sp>
        <p:sp>
          <p:nvSpPr>
            <p:cNvPr id="132" name="Shape 132"/>
            <p:cNvSpPr/>
            <p:nvPr/>
          </p:nvSpPr>
          <p:spPr>
            <a:xfrm>
              <a:off x="3834745" y="348741"/>
              <a:ext cx="2395800" cy="958200"/>
            </a:xfrm>
            <a:prstGeom prst="chevron">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33" name="Shape 133"/>
            <p:cNvSpPr txBox="1"/>
            <p:nvPr/>
          </p:nvSpPr>
          <p:spPr>
            <a:xfrm>
              <a:off x="4337880" y="343556"/>
              <a:ext cx="1437600" cy="958200"/>
            </a:xfrm>
            <a:prstGeom prst="rect">
              <a:avLst/>
            </a:prstGeom>
            <a:noFill/>
            <a:ln>
              <a:noFill/>
            </a:ln>
          </p:spPr>
          <p:txBody>
            <a:bodyPr spcFirstLastPara="1" wrap="square" lIns="98190"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COLLECT</a:t>
              </a:r>
              <a:endParaRPr sz="2104">
                <a:solidFill>
                  <a:srgbClr val="FFFFFF"/>
                </a:solidFill>
                <a:latin typeface="Calibri"/>
                <a:ea typeface="Calibri"/>
                <a:cs typeface="Calibri"/>
                <a:sym typeface="Calibri"/>
              </a:endParaRPr>
            </a:p>
          </p:txBody>
        </p:sp>
        <p:sp>
          <p:nvSpPr>
            <p:cNvPr id="134" name="Shape 134"/>
            <p:cNvSpPr/>
            <p:nvPr/>
          </p:nvSpPr>
          <p:spPr>
            <a:xfrm>
              <a:off x="5751387" y="348741"/>
              <a:ext cx="2395800" cy="958200"/>
            </a:xfrm>
            <a:prstGeom prst="chevron">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35" name="Shape 135"/>
            <p:cNvSpPr txBox="1"/>
            <p:nvPr/>
          </p:nvSpPr>
          <p:spPr>
            <a:xfrm>
              <a:off x="6130738" y="343556"/>
              <a:ext cx="1704900" cy="958200"/>
            </a:xfrm>
            <a:prstGeom prst="rect">
              <a:avLst/>
            </a:prstGeom>
            <a:noFill/>
            <a:ln>
              <a:noFill/>
            </a:ln>
          </p:spPr>
          <p:txBody>
            <a:bodyPr spcFirstLastPara="1" wrap="square" lIns="98190"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ORGANIZE</a:t>
              </a:r>
              <a:endParaRPr sz="2104">
                <a:solidFill>
                  <a:srgbClr val="FFFFFF"/>
                </a:solidFill>
                <a:latin typeface="Calibri"/>
                <a:ea typeface="Calibri"/>
                <a:cs typeface="Calibri"/>
                <a:sym typeface="Calibri"/>
              </a:endParaRPr>
            </a:p>
          </p:txBody>
        </p:sp>
        <p:sp>
          <p:nvSpPr>
            <p:cNvPr id="136" name="Shape 136"/>
            <p:cNvSpPr/>
            <p:nvPr/>
          </p:nvSpPr>
          <p:spPr>
            <a:xfrm>
              <a:off x="7668028" y="348741"/>
              <a:ext cx="2395800" cy="958200"/>
            </a:xfrm>
            <a:prstGeom prst="chevron">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37" name="Shape 137"/>
            <p:cNvSpPr txBox="1"/>
            <p:nvPr/>
          </p:nvSpPr>
          <p:spPr>
            <a:xfrm>
              <a:off x="8147188" y="343556"/>
              <a:ext cx="1437600" cy="958200"/>
            </a:xfrm>
            <a:prstGeom prst="rect">
              <a:avLst/>
            </a:prstGeom>
            <a:noFill/>
            <a:ln>
              <a:noFill/>
            </a:ln>
          </p:spPr>
          <p:txBody>
            <a:bodyPr spcFirstLastPara="1" wrap="square" lIns="98190"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ANALYZE</a:t>
              </a:r>
              <a:endParaRPr sz="2104">
                <a:solidFill>
                  <a:srgbClr val="FFFFFF"/>
                </a:solidFill>
                <a:latin typeface="Calibri"/>
                <a:ea typeface="Calibri"/>
                <a:cs typeface="Calibri"/>
                <a:sym typeface="Calibri"/>
              </a:endParaRPr>
            </a:p>
          </p:txBody>
        </p:sp>
        <p:sp>
          <p:nvSpPr>
            <p:cNvPr id="138" name="Shape 138"/>
            <p:cNvSpPr/>
            <p:nvPr/>
          </p:nvSpPr>
          <p:spPr>
            <a:xfrm>
              <a:off x="9584670" y="348741"/>
              <a:ext cx="2395800" cy="958200"/>
            </a:xfrm>
            <a:prstGeom prst="chevron">
              <a:avLst>
                <a:gd name="adj" fmla="val 50000"/>
              </a:avLst>
            </a:prstGeom>
            <a:solidFill>
              <a:srgbClr val="44546A"/>
            </a:solidFill>
            <a:ln w="19050" cap="flat" cmpd="sng">
              <a:solidFill>
                <a:srgbClr val="E7E6E6"/>
              </a:solidFill>
              <a:prstDash val="solid"/>
              <a:miter lim="8000"/>
              <a:headEnd type="none" w="sm" len="sm"/>
              <a:tailEnd type="none" w="sm" len="sm"/>
            </a:ln>
          </p:spPr>
          <p:txBody>
            <a:bodyPr spcFirstLastPara="1" wrap="square" lIns="106869" tIns="106869" rIns="106869" bIns="106869" anchor="ctr" anchorCtr="0">
              <a:noAutofit/>
            </a:bodyPr>
            <a:lstStyle/>
            <a:p>
              <a:endParaRPr sz="2455"/>
            </a:p>
          </p:txBody>
        </p:sp>
        <p:sp>
          <p:nvSpPr>
            <p:cNvPr id="139" name="Shape 139"/>
            <p:cNvSpPr txBox="1"/>
            <p:nvPr/>
          </p:nvSpPr>
          <p:spPr>
            <a:xfrm>
              <a:off x="9896345" y="343556"/>
              <a:ext cx="1889700" cy="958200"/>
            </a:xfrm>
            <a:prstGeom prst="rect">
              <a:avLst/>
            </a:prstGeom>
            <a:noFill/>
            <a:ln>
              <a:noFill/>
            </a:ln>
          </p:spPr>
          <p:txBody>
            <a:bodyPr spcFirstLastPara="1" wrap="square" lIns="98190" tIns="65460" rIns="32730" bIns="65460" anchor="ctr" anchorCtr="0">
              <a:noAutofit/>
            </a:bodyPr>
            <a:lstStyle/>
            <a:p>
              <a:pPr algn="ctr">
                <a:lnSpc>
                  <a:spcPct val="90000"/>
                </a:lnSpc>
                <a:spcAft>
                  <a:spcPts val="859"/>
                </a:spcAft>
              </a:pPr>
              <a:r>
                <a:rPr lang="en" sz="2104">
                  <a:solidFill>
                    <a:srgbClr val="FFFFFF"/>
                  </a:solidFill>
                  <a:latin typeface="Calibri"/>
                  <a:ea typeface="Calibri"/>
                  <a:cs typeface="Calibri"/>
                  <a:sym typeface="Calibri"/>
                </a:rPr>
                <a:t>DISTRIBUTE</a:t>
              </a:r>
              <a:endParaRPr sz="2104">
                <a:solidFill>
                  <a:srgbClr val="FFFFFF"/>
                </a:solidFill>
                <a:latin typeface="Calibri"/>
                <a:ea typeface="Calibri"/>
                <a:cs typeface="Calibri"/>
                <a:sym typeface="Calibri"/>
              </a:endParaRPr>
            </a:p>
          </p:txBody>
        </p:sp>
      </p:grpSp>
      <p:pic>
        <p:nvPicPr>
          <p:cNvPr id="140" name="Shape 140"/>
          <p:cNvPicPr preferRelativeResize="0"/>
          <p:nvPr/>
        </p:nvPicPr>
        <p:blipFill rotWithShape="1">
          <a:blip r:embed="rId3">
            <a:alphaModFix/>
          </a:blip>
          <a:srcRect/>
          <a:stretch/>
        </p:blipFill>
        <p:spPr>
          <a:xfrm>
            <a:off x="4905769" y="5962729"/>
            <a:ext cx="517950" cy="560382"/>
          </a:xfrm>
          <a:prstGeom prst="rect">
            <a:avLst/>
          </a:prstGeom>
          <a:noFill/>
          <a:ln>
            <a:noFill/>
          </a:ln>
        </p:spPr>
      </p:pic>
      <p:sp>
        <p:nvSpPr>
          <p:cNvPr id="141" name="Shape 141"/>
          <p:cNvSpPr/>
          <p:nvPr/>
        </p:nvSpPr>
        <p:spPr>
          <a:xfrm>
            <a:off x="1924696" y="2948907"/>
            <a:ext cx="1396396"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Information flow</a:t>
            </a:r>
            <a:endParaRPr sz="1403" b="1">
              <a:solidFill>
                <a:srgbClr val="7F7F7F"/>
              </a:solidFill>
              <a:latin typeface="Calibri"/>
              <a:ea typeface="Calibri"/>
              <a:cs typeface="Calibri"/>
              <a:sym typeface="Calibri"/>
            </a:endParaRPr>
          </a:p>
        </p:txBody>
      </p:sp>
      <p:sp>
        <p:nvSpPr>
          <p:cNvPr id="142" name="Shape 142"/>
          <p:cNvSpPr/>
          <p:nvPr/>
        </p:nvSpPr>
        <p:spPr>
          <a:xfrm>
            <a:off x="3614410" y="2948907"/>
            <a:ext cx="1396396"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Data</a:t>
            </a:r>
            <a:endParaRPr sz="1403" b="1">
              <a:solidFill>
                <a:srgbClr val="7F7F7F"/>
              </a:solidFill>
              <a:latin typeface="Calibri"/>
              <a:ea typeface="Calibri"/>
              <a:cs typeface="Calibri"/>
              <a:sym typeface="Calibri"/>
            </a:endParaRPr>
          </a:p>
        </p:txBody>
      </p:sp>
      <p:sp>
        <p:nvSpPr>
          <p:cNvPr id="143" name="Shape 143"/>
          <p:cNvSpPr/>
          <p:nvPr/>
        </p:nvSpPr>
        <p:spPr>
          <a:xfrm>
            <a:off x="5304126" y="2948907"/>
            <a:ext cx="1396396"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Databases</a:t>
            </a:r>
            <a:endParaRPr sz="1403" b="1">
              <a:solidFill>
                <a:srgbClr val="7F7F7F"/>
              </a:solidFill>
              <a:latin typeface="Calibri"/>
              <a:ea typeface="Calibri"/>
              <a:cs typeface="Calibri"/>
              <a:sym typeface="Calibri"/>
            </a:endParaRPr>
          </a:p>
        </p:txBody>
      </p:sp>
      <p:sp>
        <p:nvSpPr>
          <p:cNvPr id="144" name="Shape 144"/>
          <p:cNvSpPr/>
          <p:nvPr/>
        </p:nvSpPr>
        <p:spPr>
          <a:xfrm>
            <a:off x="6993841" y="2948907"/>
            <a:ext cx="1396396"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Data analysis</a:t>
            </a:r>
            <a:endParaRPr sz="1403" b="1">
              <a:solidFill>
                <a:srgbClr val="7F7F7F"/>
              </a:solidFill>
              <a:latin typeface="Calibri"/>
              <a:ea typeface="Calibri"/>
              <a:cs typeface="Calibri"/>
              <a:sym typeface="Calibri"/>
            </a:endParaRPr>
          </a:p>
        </p:txBody>
      </p:sp>
      <p:sp>
        <p:nvSpPr>
          <p:cNvPr id="145" name="Shape 145"/>
          <p:cNvSpPr/>
          <p:nvPr/>
        </p:nvSpPr>
        <p:spPr>
          <a:xfrm>
            <a:off x="1939395" y="4814015"/>
            <a:ext cx="1396396"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Logistics plan</a:t>
            </a:r>
            <a:endParaRPr sz="1403" b="1">
              <a:solidFill>
                <a:srgbClr val="7F7F7F"/>
              </a:solidFill>
              <a:latin typeface="Calibri"/>
              <a:ea typeface="Calibri"/>
              <a:cs typeface="Calibri"/>
              <a:sym typeface="Calibri"/>
            </a:endParaRPr>
          </a:p>
        </p:txBody>
      </p:sp>
      <p:sp>
        <p:nvSpPr>
          <p:cNvPr id="146" name="Shape 146"/>
          <p:cNvSpPr/>
          <p:nvPr/>
        </p:nvSpPr>
        <p:spPr>
          <a:xfrm>
            <a:off x="3629111" y="4814015"/>
            <a:ext cx="1396396"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Goods</a:t>
            </a:r>
            <a:endParaRPr sz="1403" b="1">
              <a:solidFill>
                <a:srgbClr val="7F7F7F"/>
              </a:solidFill>
              <a:latin typeface="Calibri"/>
              <a:ea typeface="Calibri"/>
              <a:cs typeface="Calibri"/>
              <a:sym typeface="Calibri"/>
            </a:endParaRPr>
          </a:p>
        </p:txBody>
      </p:sp>
      <p:sp>
        <p:nvSpPr>
          <p:cNvPr id="147" name="Shape 147"/>
          <p:cNvSpPr/>
          <p:nvPr/>
        </p:nvSpPr>
        <p:spPr>
          <a:xfrm>
            <a:off x="5318826" y="4814015"/>
            <a:ext cx="1396396"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(Store) the goods</a:t>
            </a:r>
            <a:endParaRPr sz="1403" b="1">
              <a:solidFill>
                <a:srgbClr val="7F7F7F"/>
              </a:solidFill>
              <a:latin typeface="Calibri"/>
              <a:ea typeface="Calibri"/>
              <a:cs typeface="Calibri"/>
              <a:sym typeface="Calibri"/>
            </a:endParaRPr>
          </a:p>
        </p:txBody>
      </p:sp>
      <p:sp>
        <p:nvSpPr>
          <p:cNvPr id="148" name="Shape 148"/>
          <p:cNvSpPr/>
          <p:nvPr/>
        </p:nvSpPr>
        <p:spPr>
          <a:xfrm>
            <a:off x="7008540" y="4814015"/>
            <a:ext cx="1396396"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(Review) stock &amp; supplies (to maintain)</a:t>
            </a:r>
            <a:endParaRPr sz="1403" b="1">
              <a:solidFill>
                <a:srgbClr val="7F7F7F"/>
              </a:solidFill>
              <a:latin typeface="Calibri"/>
              <a:ea typeface="Calibri"/>
              <a:cs typeface="Calibri"/>
              <a:sym typeface="Calibri"/>
            </a:endParaRPr>
          </a:p>
        </p:txBody>
      </p:sp>
      <p:sp>
        <p:nvSpPr>
          <p:cNvPr id="149" name="Shape 149"/>
          <p:cNvSpPr/>
          <p:nvPr/>
        </p:nvSpPr>
        <p:spPr>
          <a:xfrm>
            <a:off x="8698258" y="4814015"/>
            <a:ext cx="1396396"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Goods</a:t>
            </a:r>
            <a:endParaRPr sz="1403" b="1">
              <a:solidFill>
                <a:srgbClr val="7F7F7F"/>
              </a:solidFill>
              <a:latin typeface="Calibri"/>
              <a:ea typeface="Calibri"/>
              <a:cs typeface="Calibri"/>
              <a:sym typeface="Calibri"/>
            </a:endParaRPr>
          </a:p>
        </p:txBody>
      </p:sp>
      <p:sp>
        <p:nvSpPr>
          <p:cNvPr id="150" name="Shape 150"/>
          <p:cNvSpPr/>
          <p:nvPr/>
        </p:nvSpPr>
        <p:spPr>
          <a:xfrm>
            <a:off x="212189" y="4826823"/>
            <a:ext cx="1521237" cy="870030"/>
          </a:xfrm>
          <a:prstGeom prst="roundRect">
            <a:avLst>
              <a:gd name="adj" fmla="val 16667"/>
            </a:avLst>
          </a:prstGeom>
          <a:solidFill>
            <a:srgbClr val="FFFFFF"/>
          </a:solidFill>
          <a:ln w="12700" cap="flat" cmpd="sng">
            <a:solidFill>
              <a:srgbClr val="7F181B"/>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What is the operational plan? </a:t>
            </a:r>
            <a:endParaRPr sz="1403" b="1">
              <a:solidFill>
                <a:srgbClr val="7F7F7F"/>
              </a:solidFill>
              <a:latin typeface="Calibri"/>
              <a:ea typeface="Calibri"/>
              <a:cs typeface="Calibri"/>
              <a:sym typeface="Calibri"/>
            </a:endParaRPr>
          </a:p>
        </p:txBody>
      </p:sp>
      <p:sp>
        <p:nvSpPr>
          <p:cNvPr id="151" name="Shape 151"/>
          <p:cNvSpPr/>
          <p:nvPr/>
        </p:nvSpPr>
        <p:spPr>
          <a:xfrm>
            <a:off x="197489" y="2961717"/>
            <a:ext cx="1521237"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What questions are we answering?</a:t>
            </a:r>
            <a:endParaRPr sz="1403" b="1">
              <a:solidFill>
                <a:srgbClr val="7F7F7F"/>
              </a:solidFill>
              <a:latin typeface="Calibri"/>
              <a:ea typeface="Calibri"/>
              <a:cs typeface="Calibri"/>
              <a:sym typeface="Calibri"/>
            </a:endParaRPr>
          </a:p>
        </p:txBody>
      </p:sp>
      <p:sp>
        <p:nvSpPr>
          <p:cNvPr id="152" name="Shape 152"/>
          <p:cNvSpPr/>
          <p:nvPr/>
        </p:nvSpPr>
        <p:spPr>
          <a:xfrm>
            <a:off x="8683557" y="2948907"/>
            <a:ext cx="1396396" cy="870030"/>
          </a:xfrm>
          <a:prstGeom prst="roundRect">
            <a:avLst>
              <a:gd name="adj" fmla="val 16667"/>
            </a:avLst>
          </a:prstGeom>
          <a:solidFill>
            <a:srgbClr val="FFFFFF"/>
          </a:solidFill>
          <a:ln w="12700" cap="flat" cmpd="sng">
            <a:solidFill>
              <a:srgbClr val="004B79"/>
            </a:solidFill>
            <a:prstDash val="solid"/>
            <a:miter lim="8000"/>
            <a:headEnd type="none" w="sm" len="sm"/>
            <a:tailEnd type="none" w="sm" len="sm"/>
          </a:ln>
        </p:spPr>
        <p:txBody>
          <a:bodyPr spcFirstLastPara="1" wrap="square" lIns="106869" tIns="53420" rIns="106869" bIns="53420" anchor="ctr" anchorCtr="0">
            <a:noAutofit/>
          </a:bodyPr>
          <a:lstStyle/>
          <a:p>
            <a:pPr algn="ctr"/>
            <a:r>
              <a:rPr lang="en" sz="1403" b="1">
                <a:solidFill>
                  <a:srgbClr val="7F7F7F"/>
                </a:solidFill>
                <a:latin typeface="Calibri"/>
                <a:ea typeface="Calibri"/>
                <a:cs typeface="Calibri"/>
                <a:sym typeface="Calibri"/>
              </a:rPr>
              <a:t>Information</a:t>
            </a:r>
            <a:endParaRPr sz="1403" b="1">
              <a:solidFill>
                <a:srgbClr val="7F7F7F"/>
              </a:solidFill>
              <a:latin typeface="Calibri"/>
              <a:ea typeface="Calibri"/>
              <a:cs typeface="Calibri"/>
              <a:sym typeface="Calibri"/>
            </a:endParaRPr>
          </a:p>
        </p:txBody>
      </p:sp>
      <p:pic>
        <p:nvPicPr>
          <p:cNvPr id="153" name="Shape 153"/>
          <p:cNvPicPr preferRelativeResize="0"/>
          <p:nvPr/>
        </p:nvPicPr>
        <p:blipFill rotWithShape="1">
          <a:blip r:embed="rId4">
            <a:alphaModFix/>
          </a:blip>
          <a:srcRect/>
          <a:stretch/>
        </p:blipFill>
        <p:spPr>
          <a:xfrm>
            <a:off x="4795524" y="2224099"/>
            <a:ext cx="529172" cy="460790"/>
          </a:xfrm>
          <a:prstGeom prst="rect">
            <a:avLst/>
          </a:prstGeom>
          <a:noFill/>
          <a:ln>
            <a:noFill/>
          </a:ln>
        </p:spPr>
      </p:pic>
      <p:sp>
        <p:nvSpPr>
          <p:cNvPr id="154" name="Shape 154"/>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r>
              <a:rPr lang="en" sz="2805" dirty="0">
                <a:solidFill>
                  <a:srgbClr val="FF0000"/>
                </a:solidFill>
                <a:latin typeface="Arial" panose="020B0604020202020204" pitchFamily="34" charset="0"/>
                <a:ea typeface="Calibri"/>
                <a:cs typeface="Arial" panose="020B0604020202020204" pitchFamily="34" charset="0"/>
                <a:sym typeface="Calibri"/>
              </a:rPr>
              <a:t>IM is to information as logistics is to goods:</a:t>
            </a:r>
            <a:endParaRPr sz="2805" dirty="0">
              <a:solidFill>
                <a:srgbClr val="FF0000"/>
              </a:solidFill>
              <a:latin typeface="Arial" panose="020B0604020202020204" pitchFamily="34" charset="0"/>
              <a:ea typeface="Calibri"/>
              <a:cs typeface="Arial" panose="020B0604020202020204" pitchFamily="34" charset="0"/>
              <a:sym typeface="Calibri"/>
            </a:endParaRPr>
          </a:p>
        </p:txBody>
      </p:sp>
      <p:cxnSp>
        <p:nvCxnSpPr>
          <p:cNvPr id="155" name="Shape 155"/>
          <p:cNvCxnSpPr/>
          <p:nvPr/>
        </p:nvCxnSpPr>
        <p:spPr>
          <a:xfrm rot="10800000" flipH="1">
            <a:off x="261956" y="2084498"/>
            <a:ext cx="10164726" cy="19989"/>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1749733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ctrTitle" idx="4294967295"/>
          </p:nvPr>
        </p:nvSpPr>
        <p:spPr>
          <a:xfrm>
            <a:off x="364354" y="2506334"/>
            <a:ext cx="9959931" cy="2112479"/>
          </a:xfrm>
          <a:prstGeom prst="rect">
            <a:avLst/>
          </a:prstGeom>
        </p:spPr>
        <p:txBody>
          <a:bodyPr spcFirstLastPara="1" vert="horz" wrap="square" lIns="106869" tIns="106869" rIns="106869" bIns="106869" rtlCol="0" anchor="t" anchorCtr="0">
            <a:noAutofit/>
          </a:bodyPr>
          <a:lstStyle/>
          <a:p>
            <a:pPr algn="ctr">
              <a:spcBef>
                <a:spcPts val="0"/>
              </a:spcBef>
            </a:pPr>
            <a:r>
              <a:rPr lang="en" sz="5611" b="0" dirty="0">
                <a:latin typeface="Arial" panose="020B0604020202020204" pitchFamily="34" charset="0"/>
                <a:ea typeface="Calibri"/>
                <a:cs typeface="Arial" panose="020B0604020202020204" pitchFamily="34" charset="0"/>
                <a:sym typeface="Calibri"/>
              </a:rPr>
              <a:t>Surge Information Management Support (SIMS)</a:t>
            </a:r>
            <a:endParaRPr sz="5611"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066438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364354" y="924984"/>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What is SIMS?</a:t>
            </a:r>
            <a:endParaRPr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167" name="Shape 167"/>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spcAft>
                <a:spcPts val="1870"/>
              </a:spcAft>
              <a:buNone/>
            </a:pPr>
            <a:r>
              <a:rPr lang="en">
                <a:latin typeface="Calibri"/>
                <a:ea typeface="Calibri"/>
                <a:cs typeface="Calibri"/>
                <a:sym typeface="Calibri"/>
              </a:rPr>
              <a:t>SIMS (Surge Information Management Support) is a mechanism through which information management services are provided to the FACT and ERUs in an emergency response.</a:t>
            </a:r>
            <a:endParaRPr>
              <a:latin typeface="Calibri"/>
              <a:ea typeface="Calibri"/>
              <a:cs typeface="Calibri"/>
              <a:sym typeface="Calibri"/>
            </a:endParaRPr>
          </a:p>
        </p:txBody>
      </p:sp>
      <p:sp>
        <p:nvSpPr>
          <p:cNvPr id="168" name="Shape 168"/>
          <p:cNvSpPr txBox="1"/>
          <p:nvPr/>
        </p:nvSpPr>
        <p:spPr>
          <a:xfrm>
            <a:off x="683944" y="4102908"/>
            <a:ext cx="2679173" cy="2005873"/>
          </a:xfrm>
          <a:prstGeom prst="rect">
            <a:avLst/>
          </a:prstGeom>
          <a:noFill/>
          <a:ln>
            <a:noFill/>
          </a:ln>
        </p:spPr>
        <p:txBody>
          <a:bodyPr spcFirstLastPara="1" wrap="square" lIns="106869" tIns="53420" rIns="106869" bIns="53420" anchor="ctr" anchorCtr="0">
            <a:noAutofit/>
          </a:bodyPr>
          <a:lstStyle/>
          <a:p>
            <a:pPr>
              <a:lnSpc>
                <a:spcPct val="90000"/>
              </a:lnSpc>
            </a:pPr>
            <a:r>
              <a:rPr lang="en" sz="2805">
                <a:solidFill>
                  <a:srgbClr val="800000"/>
                </a:solidFill>
                <a:latin typeface="Cabin"/>
                <a:ea typeface="Cabin"/>
                <a:cs typeface="Cabin"/>
                <a:sym typeface="Cabin"/>
              </a:rPr>
              <a:t>SURGE </a:t>
            </a:r>
            <a:br>
              <a:rPr lang="en" sz="2805">
                <a:solidFill>
                  <a:srgbClr val="800000"/>
                </a:solidFill>
                <a:latin typeface="Cabin"/>
                <a:ea typeface="Cabin"/>
                <a:cs typeface="Cabin"/>
                <a:sym typeface="Cabin"/>
              </a:rPr>
            </a:br>
            <a:r>
              <a:rPr lang="en" sz="2805">
                <a:solidFill>
                  <a:srgbClr val="800000"/>
                </a:solidFill>
                <a:latin typeface="Cabin"/>
                <a:ea typeface="Cabin"/>
                <a:cs typeface="Cabin"/>
                <a:sym typeface="Cabin"/>
              </a:rPr>
              <a:t>INFORMATION </a:t>
            </a:r>
            <a:br>
              <a:rPr lang="en" sz="2805">
                <a:solidFill>
                  <a:srgbClr val="800000"/>
                </a:solidFill>
                <a:latin typeface="Cabin"/>
                <a:ea typeface="Cabin"/>
                <a:cs typeface="Cabin"/>
                <a:sym typeface="Cabin"/>
              </a:rPr>
            </a:br>
            <a:r>
              <a:rPr lang="en" sz="2805">
                <a:solidFill>
                  <a:srgbClr val="800000"/>
                </a:solidFill>
                <a:latin typeface="Cabin"/>
                <a:ea typeface="Cabin"/>
                <a:cs typeface="Cabin"/>
                <a:sym typeface="Cabin"/>
              </a:rPr>
              <a:t>MANAGEMENT</a:t>
            </a:r>
            <a:br>
              <a:rPr lang="en" sz="2805">
                <a:solidFill>
                  <a:srgbClr val="800000"/>
                </a:solidFill>
                <a:latin typeface="Cabin"/>
                <a:ea typeface="Cabin"/>
                <a:cs typeface="Cabin"/>
                <a:sym typeface="Cabin"/>
              </a:rPr>
            </a:br>
            <a:r>
              <a:rPr lang="en" sz="2805">
                <a:solidFill>
                  <a:srgbClr val="800000"/>
                </a:solidFill>
                <a:latin typeface="Cabin"/>
                <a:ea typeface="Cabin"/>
                <a:cs typeface="Cabin"/>
                <a:sym typeface="Cabin"/>
              </a:rPr>
              <a:t>SYSTEM</a:t>
            </a:r>
            <a:endParaRPr sz="2805">
              <a:solidFill>
                <a:srgbClr val="800000"/>
              </a:solidFill>
              <a:latin typeface="Cabin"/>
              <a:ea typeface="Cabin"/>
              <a:cs typeface="Cabin"/>
              <a:sym typeface="Cabin"/>
            </a:endParaRPr>
          </a:p>
        </p:txBody>
      </p:sp>
      <p:sp>
        <p:nvSpPr>
          <p:cNvPr id="169" name="Shape 169"/>
          <p:cNvSpPr/>
          <p:nvPr/>
        </p:nvSpPr>
        <p:spPr>
          <a:xfrm>
            <a:off x="519670" y="4211651"/>
            <a:ext cx="96787" cy="1788102"/>
          </a:xfrm>
          <a:prstGeom prst="rect">
            <a:avLst/>
          </a:prstGeom>
          <a:solidFill>
            <a:srgbClr val="595959"/>
          </a:solidFill>
          <a:ln>
            <a:noFill/>
          </a:ln>
        </p:spPr>
        <p:txBody>
          <a:bodyPr spcFirstLastPara="1" wrap="square" lIns="106869" tIns="53420" rIns="106869" bIns="53420" anchor="ctr" anchorCtr="0">
            <a:noAutofit/>
          </a:bodyPr>
          <a:lstStyle/>
          <a:p>
            <a:pPr algn="ctr"/>
            <a:endParaRPr sz="2104">
              <a:solidFill>
                <a:srgbClr val="595959"/>
              </a:solidFill>
              <a:latin typeface="Calibri"/>
              <a:ea typeface="Calibri"/>
              <a:cs typeface="Calibri"/>
              <a:sym typeface="Calibri"/>
            </a:endParaRPr>
          </a:p>
        </p:txBody>
      </p:sp>
      <p:pic>
        <p:nvPicPr>
          <p:cNvPr id="170" name="Shape 170"/>
          <p:cNvPicPr preferRelativeResize="0"/>
          <p:nvPr/>
        </p:nvPicPr>
        <p:blipFill>
          <a:blip r:embed="rId3">
            <a:alphaModFix/>
          </a:blip>
          <a:stretch>
            <a:fillRect/>
          </a:stretch>
        </p:blipFill>
        <p:spPr>
          <a:xfrm>
            <a:off x="6899163" y="4211794"/>
            <a:ext cx="3269788" cy="1788101"/>
          </a:xfrm>
          <a:prstGeom prst="rect">
            <a:avLst/>
          </a:prstGeom>
          <a:noFill/>
          <a:ln>
            <a:noFill/>
          </a:ln>
        </p:spPr>
      </p:pic>
      <p:cxnSp>
        <p:nvCxnSpPr>
          <p:cNvPr id="171" name="Shape 171"/>
          <p:cNvCxnSpPr/>
          <p:nvPr/>
        </p:nvCxnSpPr>
        <p:spPr>
          <a:xfrm>
            <a:off x="3274045" y="5283989"/>
            <a:ext cx="3535877" cy="0"/>
          </a:xfrm>
          <a:prstGeom prst="straightConnector1">
            <a:avLst/>
          </a:prstGeom>
          <a:noFill/>
          <a:ln w="9525" cap="flat" cmpd="sng">
            <a:solidFill>
              <a:schemeClr val="dk2"/>
            </a:solidFill>
            <a:prstDash val="solid"/>
            <a:round/>
            <a:headEnd type="triangle" w="med" len="med"/>
            <a:tailEnd type="triangle" w="med" len="med"/>
          </a:ln>
        </p:spPr>
      </p:cxnSp>
      <p:pic>
        <p:nvPicPr>
          <p:cNvPr id="172" name="Shape 172"/>
          <p:cNvPicPr preferRelativeResize="0"/>
          <p:nvPr/>
        </p:nvPicPr>
        <p:blipFill>
          <a:blip r:embed="rId4">
            <a:alphaModFix/>
          </a:blip>
          <a:stretch>
            <a:fillRect/>
          </a:stretch>
        </p:blipFill>
        <p:spPr>
          <a:xfrm>
            <a:off x="4500035" y="4119493"/>
            <a:ext cx="1084031" cy="1084031"/>
          </a:xfrm>
          <a:prstGeom prst="rect">
            <a:avLst/>
          </a:prstGeom>
          <a:noFill/>
          <a:ln>
            <a:noFill/>
          </a:ln>
        </p:spPr>
      </p:pic>
    </p:spTree>
    <p:extLst>
      <p:ext uri="{BB962C8B-B14F-4D97-AF65-F5344CB8AC3E}">
        <p14:creationId xmlns:p14="http://schemas.microsoft.com/office/powerpoint/2010/main" val="2095516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364353" y="639229"/>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What is SIMS?</a:t>
            </a:r>
            <a:endParaRPr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178" name="Shape 178" title="IM Video">
            <a:hlinkClick r:id="rId3"/>
          </p:cNvPr>
          <p:cNvPicPr preferRelativeResize="0"/>
          <p:nvPr/>
        </p:nvPicPr>
        <p:blipFill>
          <a:blip r:embed="rId4">
            <a:alphaModFix/>
          </a:blip>
          <a:stretch>
            <a:fillRect/>
          </a:stretch>
        </p:blipFill>
        <p:spPr>
          <a:xfrm>
            <a:off x="2183644" y="1826064"/>
            <a:ext cx="5936788" cy="4452605"/>
          </a:xfrm>
          <a:prstGeom prst="rect">
            <a:avLst/>
          </a:prstGeom>
          <a:noFill/>
          <a:ln>
            <a:noFill/>
          </a:ln>
        </p:spPr>
      </p:pic>
    </p:spTree>
    <p:extLst>
      <p:ext uri="{BB962C8B-B14F-4D97-AF65-F5344CB8AC3E}">
        <p14:creationId xmlns:p14="http://schemas.microsoft.com/office/powerpoint/2010/main" val="2619754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r="79596"/>
          <a:stretch/>
        </p:blipFill>
        <p:spPr>
          <a:xfrm>
            <a:off x="858955" y="2893131"/>
            <a:ext cx="2073904" cy="2623415"/>
          </a:xfrm>
          <a:prstGeom prst="rect">
            <a:avLst/>
          </a:prstGeom>
          <a:noFill/>
          <a:ln>
            <a:noFill/>
          </a:ln>
        </p:spPr>
      </p:pic>
      <p:sp>
        <p:nvSpPr>
          <p:cNvPr id="186" name="Shape 186"/>
          <p:cNvSpPr txBox="1">
            <a:spLocks noGrp="1"/>
          </p:cNvSpPr>
          <p:nvPr>
            <p:ph type="title" idx="4294967295"/>
          </p:nvPr>
        </p:nvSpPr>
        <p:spPr>
          <a:xfrm>
            <a:off x="261956" y="811352"/>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b="0" dirty="0"/>
              <a:t>SIMS activities</a:t>
            </a:r>
            <a:endParaRPr b="0" dirty="0"/>
          </a:p>
        </p:txBody>
      </p:sp>
      <p:pic>
        <p:nvPicPr>
          <p:cNvPr id="188" name="Shape 188"/>
          <p:cNvPicPr preferRelativeResize="0"/>
          <p:nvPr/>
        </p:nvPicPr>
        <p:blipFill rotWithShape="1">
          <a:blip r:embed="rId3">
            <a:alphaModFix/>
          </a:blip>
          <a:srcRect l="68981"/>
          <a:stretch/>
        </p:blipFill>
        <p:spPr>
          <a:xfrm>
            <a:off x="6738786" y="2951291"/>
            <a:ext cx="3152938" cy="2623415"/>
          </a:xfrm>
          <a:prstGeom prst="rect">
            <a:avLst/>
          </a:prstGeom>
          <a:noFill/>
          <a:ln>
            <a:noFill/>
          </a:ln>
        </p:spPr>
      </p:pic>
      <p:pic>
        <p:nvPicPr>
          <p:cNvPr id="189" name="Shape 189"/>
          <p:cNvPicPr preferRelativeResize="0"/>
          <p:nvPr/>
        </p:nvPicPr>
        <p:blipFill rotWithShape="1">
          <a:blip r:embed="rId3">
            <a:alphaModFix/>
          </a:blip>
          <a:srcRect l="33624" r="40526"/>
          <a:stretch/>
        </p:blipFill>
        <p:spPr>
          <a:xfrm>
            <a:off x="3643973" y="2954967"/>
            <a:ext cx="2627273" cy="2623415"/>
          </a:xfrm>
          <a:prstGeom prst="rect">
            <a:avLst/>
          </a:prstGeom>
          <a:noFill/>
          <a:ln>
            <a:noFill/>
          </a:ln>
        </p:spPr>
      </p:pic>
    </p:spTree>
    <p:extLst>
      <p:ext uri="{BB962C8B-B14F-4D97-AF65-F5344CB8AC3E}">
        <p14:creationId xmlns:p14="http://schemas.microsoft.com/office/powerpoint/2010/main" val="4035161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275283" y="241296"/>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How does SIMS currently work?</a:t>
            </a:r>
            <a:endParaRPr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195" name="Shape 195"/>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None/>
            </a:pPr>
            <a:r>
              <a:rPr lang="en" dirty="0">
                <a:latin typeface="Arial" panose="020B0604020202020204" pitchFamily="34" charset="0"/>
                <a:ea typeface="Calibri"/>
                <a:cs typeface="Arial" panose="020B0604020202020204" pitchFamily="34" charset="0"/>
                <a:sym typeface="Calibri"/>
              </a:rPr>
              <a:t>Network of IM/GIS specialists from the British and American Red Cross GIS teams</a:t>
            </a:r>
            <a:endParaRPr dirty="0">
              <a:latin typeface="Arial" panose="020B0604020202020204" pitchFamily="34" charset="0"/>
              <a:ea typeface="Calibri"/>
              <a:cs typeface="Arial" panose="020B0604020202020204" pitchFamily="34" charset="0"/>
              <a:sym typeface="Calibri"/>
            </a:endParaRPr>
          </a:p>
          <a:p>
            <a:pPr marL="0" indent="0">
              <a:lnSpc>
                <a:spcPct val="115000"/>
              </a:lnSpc>
              <a:spcBef>
                <a:spcPts val="1870"/>
              </a:spcBef>
              <a:buNone/>
            </a:pPr>
            <a:r>
              <a:rPr lang="en" dirty="0">
                <a:latin typeface="Arial" panose="020B0604020202020204" pitchFamily="34" charset="0"/>
                <a:ea typeface="Calibri"/>
                <a:cs typeface="Arial" panose="020B0604020202020204" pitchFamily="34" charset="0"/>
                <a:sym typeface="Calibri"/>
              </a:rPr>
              <a:t>Activation at the request of a FACT Team Lead through:</a:t>
            </a:r>
            <a:endParaRPr dirty="0">
              <a:latin typeface="Arial" panose="020B0604020202020204" pitchFamily="34" charset="0"/>
              <a:ea typeface="Calibri"/>
              <a:cs typeface="Arial" panose="020B0604020202020204" pitchFamily="34" charset="0"/>
              <a:sym typeface="Calibri"/>
            </a:endParaRPr>
          </a:p>
          <a:p>
            <a:pPr>
              <a:buFont typeface="Calibri"/>
              <a:buChar char="●"/>
            </a:pPr>
            <a:r>
              <a:rPr lang="en" dirty="0">
                <a:latin typeface="Arial" panose="020B0604020202020204" pitchFamily="34" charset="0"/>
                <a:ea typeface="Calibri"/>
                <a:cs typeface="Arial" panose="020B0604020202020204" pitchFamily="34" charset="0"/>
                <a:sym typeface="Calibri"/>
              </a:rPr>
              <a:t>The Region Office </a:t>
            </a:r>
            <a:endParaRPr dirty="0">
              <a:latin typeface="Arial" panose="020B0604020202020204" pitchFamily="34" charset="0"/>
              <a:ea typeface="Calibri"/>
              <a:cs typeface="Arial" panose="020B0604020202020204" pitchFamily="34" charset="0"/>
              <a:sym typeface="Calibri"/>
            </a:endParaRPr>
          </a:p>
          <a:p>
            <a:pPr>
              <a:buFont typeface="Calibri"/>
              <a:buChar char="●"/>
            </a:pPr>
            <a:r>
              <a:rPr lang="en" dirty="0">
                <a:latin typeface="Arial" panose="020B0604020202020204" pitchFamily="34" charset="0"/>
                <a:ea typeface="Calibri"/>
                <a:cs typeface="Arial" panose="020B0604020202020204" pitchFamily="34" charset="0"/>
                <a:sym typeface="Calibri"/>
              </a:rPr>
              <a:t>IFRC DCM Surge Desk</a:t>
            </a:r>
            <a:endParaRPr dirty="0">
              <a:latin typeface="Arial" panose="020B0604020202020204" pitchFamily="34" charset="0"/>
              <a:ea typeface="Calibri"/>
              <a:cs typeface="Arial" panose="020B0604020202020204" pitchFamily="34" charset="0"/>
              <a:sym typeface="Calibri"/>
            </a:endParaRPr>
          </a:p>
        </p:txBody>
      </p:sp>
      <p:pic>
        <p:nvPicPr>
          <p:cNvPr id="197" name="Shape 197"/>
          <p:cNvPicPr preferRelativeResize="0"/>
          <p:nvPr/>
        </p:nvPicPr>
        <p:blipFill>
          <a:blip r:embed="rId3">
            <a:alphaModFix/>
          </a:blip>
          <a:stretch>
            <a:fillRect/>
          </a:stretch>
        </p:blipFill>
        <p:spPr>
          <a:xfrm>
            <a:off x="275283" y="5215169"/>
            <a:ext cx="3188794" cy="1449174"/>
          </a:xfrm>
          <a:prstGeom prst="rect">
            <a:avLst/>
          </a:prstGeom>
          <a:noFill/>
          <a:ln>
            <a:noFill/>
          </a:ln>
        </p:spPr>
      </p:pic>
      <p:pic>
        <p:nvPicPr>
          <p:cNvPr id="198" name="Shape 198"/>
          <p:cNvPicPr preferRelativeResize="0"/>
          <p:nvPr/>
        </p:nvPicPr>
        <p:blipFill>
          <a:blip r:embed="rId4">
            <a:alphaModFix/>
          </a:blip>
          <a:stretch>
            <a:fillRect/>
          </a:stretch>
        </p:blipFill>
        <p:spPr>
          <a:xfrm>
            <a:off x="3660836" y="5605033"/>
            <a:ext cx="3188815" cy="669443"/>
          </a:xfrm>
          <a:prstGeom prst="rect">
            <a:avLst/>
          </a:prstGeom>
          <a:noFill/>
          <a:ln>
            <a:noFill/>
          </a:ln>
        </p:spPr>
      </p:pic>
      <p:pic>
        <p:nvPicPr>
          <p:cNvPr id="199" name="Shape 199"/>
          <p:cNvPicPr preferRelativeResize="0"/>
          <p:nvPr/>
        </p:nvPicPr>
        <p:blipFill>
          <a:blip r:embed="rId5">
            <a:alphaModFix/>
          </a:blip>
          <a:stretch>
            <a:fillRect/>
          </a:stretch>
        </p:blipFill>
        <p:spPr>
          <a:xfrm>
            <a:off x="2560250" y="4662566"/>
            <a:ext cx="5568140" cy="741507"/>
          </a:xfrm>
          <a:prstGeom prst="rect">
            <a:avLst/>
          </a:prstGeom>
          <a:noFill/>
          <a:ln>
            <a:noFill/>
          </a:ln>
        </p:spPr>
      </p:pic>
      <p:pic>
        <p:nvPicPr>
          <p:cNvPr id="200" name="Shape 200" descr="RED-CROSS_LOGO_900px_RGB.jpg"/>
          <p:cNvPicPr preferRelativeResize="0"/>
          <p:nvPr/>
        </p:nvPicPr>
        <p:blipFill>
          <a:blip r:embed="rId6">
            <a:alphaModFix amt="36000"/>
          </a:blip>
          <a:stretch>
            <a:fillRect/>
          </a:stretch>
        </p:blipFill>
        <p:spPr>
          <a:xfrm>
            <a:off x="7168951" y="5404066"/>
            <a:ext cx="3001066" cy="1000365"/>
          </a:xfrm>
          <a:prstGeom prst="rect">
            <a:avLst/>
          </a:prstGeom>
          <a:noFill/>
          <a:ln>
            <a:noFill/>
          </a:ln>
        </p:spPr>
      </p:pic>
    </p:spTree>
    <p:extLst>
      <p:ext uri="{BB962C8B-B14F-4D97-AF65-F5344CB8AC3E}">
        <p14:creationId xmlns:p14="http://schemas.microsoft.com/office/powerpoint/2010/main" val="1178303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64354" y="1117302"/>
            <a:ext cx="9959931" cy="669443"/>
          </a:xfrm>
          <a:prstGeom prst="rect">
            <a:avLst/>
          </a:prstGeom>
        </p:spPr>
        <p:txBody>
          <a:bodyPr spcFirstLastPara="1" vert="horz" wrap="square" lIns="106869" tIns="106869" rIns="106869" bIns="106869" rtlCol="0" anchor="t" anchorCtr="0">
            <a:noAutofit/>
          </a:bodyPr>
          <a:lstStyle/>
          <a:p>
            <a:r>
              <a:rPr lang="en" sz="2805" b="0" dirty="0" err="1">
                <a:solidFill>
                  <a:srgbClr val="FF0000"/>
                </a:solidFill>
                <a:latin typeface="Arial" panose="020B0604020202020204" pitchFamily="34" charset="0"/>
                <a:ea typeface="Calibri"/>
                <a:cs typeface="Arial" panose="020B0604020202020204" pitchFamily="34" charset="0"/>
                <a:sym typeface="Calibri"/>
              </a:rPr>
              <a:t>Organisational</a:t>
            </a:r>
            <a:r>
              <a:rPr lang="en" sz="2805" b="0" dirty="0">
                <a:solidFill>
                  <a:srgbClr val="FF0000"/>
                </a:solidFill>
                <a:latin typeface="Arial" panose="020B0604020202020204" pitchFamily="34" charset="0"/>
                <a:ea typeface="Calibri"/>
                <a:cs typeface="Arial" panose="020B0604020202020204" pitchFamily="34" charset="0"/>
                <a:sym typeface="Calibri"/>
              </a:rPr>
              <a:t> chart</a:t>
            </a:r>
            <a:endParaRPr sz="2805"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207" name="Shape 207"/>
          <p:cNvSpPr txBox="1"/>
          <p:nvPr/>
        </p:nvSpPr>
        <p:spPr>
          <a:xfrm>
            <a:off x="586215" y="2407063"/>
            <a:ext cx="2594309" cy="3712268"/>
          </a:xfrm>
          <a:prstGeom prst="rect">
            <a:avLst/>
          </a:prstGeom>
          <a:noFill/>
          <a:ln w="28575" cap="flat" cmpd="sng">
            <a:solidFill>
              <a:srgbClr val="999999"/>
            </a:solidFill>
            <a:prstDash val="solid"/>
            <a:round/>
            <a:headEnd type="none" w="sm" len="sm"/>
            <a:tailEnd type="none" w="sm" len="sm"/>
          </a:ln>
        </p:spPr>
        <p:txBody>
          <a:bodyPr spcFirstLastPara="1" wrap="square" lIns="106869" tIns="106869" rIns="106869" bIns="106869" anchor="t" anchorCtr="0">
            <a:noAutofit/>
          </a:bodyPr>
          <a:lstStyle/>
          <a:p>
            <a:pPr algn="ctr">
              <a:lnSpc>
                <a:spcPct val="70000"/>
              </a:lnSpc>
              <a:spcBef>
                <a:spcPts val="1520"/>
              </a:spcBef>
            </a:pPr>
            <a:r>
              <a:rPr lang="en" sz="2572" b="1">
                <a:latin typeface="Calibri"/>
                <a:ea typeface="Calibri"/>
                <a:cs typeface="Calibri"/>
                <a:sym typeface="Calibri"/>
              </a:rPr>
              <a:t>National</a:t>
            </a:r>
            <a:endParaRPr sz="2572" b="1">
              <a:latin typeface="Calibri"/>
              <a:ea typeface="Calibri"/>
              <a:cs typeface="Calibri"/>
              <a:sym typeface="Calibri"/>
            </a:endParaRPr>
          </a:p>
          <a:p>
            <a:pPr marL="534421" indent="-371126">
              <a:lnSpc>
                <a:spcPct val="70000"/>
              </a:lnSpc>
              <a:spcBef>
                <a:spcPts val="1169"/>
              </a:spcBef>
              <a:buSzPts val="1400"/>
              <a:buFont typeface="Calibri"/>
              <a:buChar char="●"/>
            </a:pPr>
            <a:r>
              <a:rPr lang="en" sz="1987" b="1">
                <a:latin typeface="Calibri"/>
                <a:ea typeface="Calibri"/>
                <a:cs typeface="Calibri"/>
                <a:sym typeface="Calibri"/>
              </a:rPr>
              <a:t>Network of local branches</a:t>
            </a:r>
            <a:endParaRPr sz="1987" b="1">
              <a:latin typeface="Calibri"/>
              <a:ea typeface="Calibri"/>
              <a:cs typeface="Calibri"/>
              <a:sym typeface="Calibri"/>
            </a:endParaRPr>
          </a:p>
          <a:p>
            <a:pPr marL="534421" indent="-371126">
              <a:lnSpc>
                <a:spcPct val="70000"/>
              </a:lnSpc>
              <a:buClr>
                <a:schemeClr val="lt2"/>
              </a:buClr>
              <a:buSzPts val="1400"/>
              <a:buFont typeface="Calibri"/>
              <a:buChar char="●"/>
            </a:pPr>
            <a:r>
              <a:rPr lang="en" sz="1987" b="1">
                <a:solidFill>
                  <a:schemeClr val="lt2"/>
                </a:solidFill>
                <a:latin typeface="Calibri"/>
                <a:ea typeface="Calibri"/>
                <a:cs typeface="Calibri"/>
                <a:sym typeface="Calibri"/>
              </a:rPr>
              <a:t>Trained staff &amp; volunteers</a:t>
            </a:r>
            <a:endParaRPr sz="1987" b="1">
              <a:solidFill>
                <a:schemeClr val="lt2"/>
              </a:solidFill>
              <a:latin typeface="Calibri"/>
              <a:ea typeface="Calibri"/>
              <a:cs typeface="Calibri"/>
              <a:sym typeface="Calibri"/>
            </a:endParaRPr>
          </a:p>
          <a:p>
            <a:pPr marL="534421" indent="-371126">
              <a:lnSpc>
                <a:spcPct val="70000"/>
              </a:lnSpc>
              <a:buClr>
                <a:schemeClr val="lt2"/>
              </a:buClr>
              <a:buSzPts val="1400"/>
              <a:buFont typeface="Calibri"/>
              <a:buChar char="●"/>
            </a:pPr>
            <a:r>
              <a:rPr lang="en" sz="1987" b="1">
                <a:solidFill>
                  <a:schemeClr val="lt2"/>
                </a:solidFill>
                <a:latin typeface="Calibri"/>
                <a:ea typeface="Calibri"/>
                <a:cs typeface="Calibri"/>
                <a:sym typeface="Calibri"/>
              </a:rPr>
              <a:t>Local first aid &amp; rescue teams</a:t>
            </a:r>
            <a:endParaRPr sz="1987" b="1">
              <a:solidFill>
                <a:schemeClr val="lt2"/>
              </a:solidFill>
              <a:latin typeface="Calibri"/>
              <a:ea typeface="Calibri"/>
              <a:cs typeface="Calibri"/>
              <a:sym typeface="Calibri"/>
            </a:endParaRPr>
          </a:p>
          <a:p>
            <a:pPr marL="534421" indent="-371126">
              <a:lnSpc>
                <a:spcPct val="70000"/>
              </a:lnSpc>
              <a:buClr>
                <a:schemeClr val="lt2"/>
              </a:buClr>
              <a:buSzPts val="1400"/>
              <a:buFont typeface="Calibri"/>
              <a:buChar char="●"/>
            </a:pPr>
            <a:r>
              <a:rPr lang="en" sz="1987" b="1">
                <a:solidFill>
                  <a:schemeClr val="lt2"/>
                </a:solidFill>
                <a:latin typeface="Calibri"/>
                <a:ea typeface="Calibri"/>
                <a:cs typeface="Calibri"/>
                <a:sym typeface="Calibri"/>
              </a:rPr>
              <a:t>Systems, assets</a:t>
            </a:r>
            <a:endParaRPr sz="1987" b="1">
              <a:solidFill>
                <a:schemeClr val="lt2"/>
              </a:solidFill>
              <a:latin typeface="Calibri"/>
              <a:ea typeface="Calibri"/>
              <a:cs typeface="Calibri"/>
              <a:sym typeface="Calibri"/>
            </a:endParaRPr>
          </a:p>
          <a:p>
            <a:pPr marL="534421" indent="-371126">
              <a:lnSpc>
                <a:spcPct val="70000"/>
              </a:lnSpc>
              <a:buClr>
                <a:schemeClr val="lt2"/>
              </a:buClr>
              <a:buSzPts val="1400"/>
              <a:buFont typeface="Calibri"/>
              <a:buChar char="●"/>
            </a:pPr>
            <a:r>
              <a:rPr lang="en" sz="1987" b="1">
                <a:solidFill>
                  <a:schemeClr val="lt2"/>
                </a:solidFill>
                <a:latin typeface="Calibri"/>
                <a:ea typeface="Calibri"/>
                <a:cs typeface="Calibri"/>
                <a:sym typeface="Calibri"/>
              </a:rPr>
              <a:t>Early warning</a:t>
            </a:r>
            <a:endParaRPr sz="1987" b="1">
              <a:solidFill>
                <a:schemeClr val="lt2"/>
              </a:solidFill>
              <a:latin typeface="Calibri"/>
              <a:ea typeface="Calibri"/>
              <a:cs typeface="Calibri"/>
              <a:sym typeface="Calibri"/>
            </a:endParaRPr>
          </a:p>
          <a:p>
            <a:endParaRPr sz="2455">
              <a:latin typeface="Calibri"/>
              <a:ea typeface="Calibri"/>
              <a:cs typeface="Calibri"/>
              <a:sym typeface="Calibri"/>
            </a:endParaRPr>
          </a:p>
        </p:txBody>
      </p:sp>
      <p:sp>
        <p:nvSpPr>
          <p:cNvPr id="208" name="Shape 208"/>
          <p:cNvSpPr txBox="1"/>
          <p:nvPr/>
        </p:nvSpPr>
        <p:spPr>
          <a:xfrm>
            <a:off x="4215372" y="2407063"/>
            <a:ext cx="2908516" cy="3712268"/>
          </a:xfrm>
          <a:prstGeom prst="rect">
            <a:avLst/>
          </a:prstGeom>
          <a:noFill/>
          <a:ln w="28575" cap="flat" cmpd="sng">
            <a:solidFill>
              <a:srgbClr val="999999"/>
            </a:solidFill>
            <a:prstDash val="solid"/>
            <a:round/>
            <a:headEnd type="none" w="sm" len="sm"/>
            <a:tailEnd type="none" w="sm" len="sm"/>
          </a:ln>
        </p:spPr>
        <p:txBody>
          <a:bodyPr spcFirstLastPara="1" wrap="square" lIns="106869" tIns="106869" rIns="106869" bIns="106869" anchor="t" anchorCtr="0">
            <a:noAutofit/>
          </a:bodyPr>
          <a:lstStyle/>
          <a:p>
            <a:pPr algn="ctr">
              <a:lnSpc>
                <a:spcPct val="70000"/>
              </a:lnSpc>
              <a:spcBef>
                <a:spcPts val="1520"/>
              </a:spcBef>
            </a:pPr>
            <a:r>
              <a:rPr lang="en" sz="2572" b="1">
                <a:latin typeface="Calibri"/>
                <a:ea typeface="Calibri"/>
                <a:cs typeface="Calibri"/>
                <a:sym typeface="Calibri"/>
              </a:rPr>
              <a:t>Regional</a:t>
            </a:r>
            <a:endParaRPr sz="2572" b="1">
              <a:latin typeface="Calibri"/>
              <a:ea typeface="Calibri"/>
              <a:cs typeface="Calibri"/>
              <a:sym typeface="Calibri"/>
            </a:endParaRPr>
          </a:p>
          <a:p>
            <a:pPr marL="534421" indent="-393393">
              <a:lnSpc>
                <a:spcPct val="70000"/>
              </a:lnSpc>
              <a:spcBef>
                <a:spcPts val="1169"/>
              </a:spcBef>
              <a:buSzPts val="1700"/>
              <a:buFont typeface="Calibri"/>
              <a:buChar char="●"/>
            </a:pPr>
            <a:r>
              <a:rPr lang="en" sz="1987" b="1">
                <a:latin typeface="Calibri"/>
                <a:ea typeface="Calibri"/>
                <a:cs typeface="Calibri"/>
                <a:sym typeface="Calibri"/>
              </a:rPr>
              <a:t>Network of National Societies</a:t>
            </a:r>
            <a:endParaRPr sz="1987" b="1">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Trained staff &amp; volunteers</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Regional Disaster Response Teams (RDRTs)</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Systems, assets</a:t>
            </a:r>
            <a:endParaRPr sz="1987" b="1">
              <a:solidFill>
                <a:schemeClr val="lt2"/>
              </a:solidFill>
              <a:latin typeface="Calibri"/>
              <a:ea typeface="Calibri"/>
              <a:cs typeface="Calibri"/>
              <a:sym typeface="Calibri"/>
            </a:endParaRPr>
          </a:p>
          <a:p>
            <a:endParaRPr sz="2455"/>
          </a:p>
        </p:txBody>
      </p:sp>
      <p:sp>
        <p:nvSpPr>
          <p:cNvPr id="209" name="Shape 209"/>
          <p:cNvSpPr txBox="1"/>
          <p:nvPr/>
        </p:nvSpPr>
        <p:spPr>
          <a:xfrm>
            <a:off x="7966741" y="2407063"/>
            <a:ext cx="2201901" cy="3712268"/>
          </a:xfrm>
          <a:prstGeom prst="rect">
            <a:avLst/>
          </a:prstGeom>
          <a:noFill/>
          <a:ln w="28575" cap="flat" cmpd="sng">
            <a:solidFill>
              <a:srgbClr val="999999"/>
            </a:solidFill>
            <a:prstDash val="solid"/>
            <a:round/>
            <a:headEnd type="none" w="sm" len="sm"/>
            <a:tailEnd type="none" w="sm" len="sm"/>
          </a:ln>
        </p:spPr>
        <p:txBody>
          <a:bodyPr spcFirstLastPara="1" wrap="square" lIns="106869" tIns="106869" rIns="106869" bIns="106869" anchor="t" anchorCtr="0">
            <a:noAutofit/>
          </a:bodyPr>
          <a:lstStyle/>
          <a:p>
            <a:pPr algn="ctr">
              <a:lnSpc>
                <a:spcPct val="70000"/>
              </a:lnSpc>
              <a:spcBef>
                <a:spcPts val="1520"/>
              </a:spcBef>
            </a:pPr>
            <a:r>
              <a:rPr lang="en" sz="2572" b="1">
                <a:latin typeface="Calibri"/>
                <a:ea typeface="Calibri"/>
                <a:cs typeface="Calibri"/>
                <a:sym typeface="Calibri"/>
              </a:rPr>
              <a:t>Global</a:t>
            </a:r>
            <a:endParaRPr sz="2572" b="1">
              <a:latin typeface="Calibri"/>
              <a:ea typeface="Calibri"/>
              <a:cs typeface="Calibri"/>
              <a:sym typeface="Calibri"/>
            </a:endParaRPr>
          </a:p>
          <a:p>
            <a:pPr marL="534421" indent="-393393">
              <a:lnSpc>
                <a:spcPct val="70000"/>
              </a:lnSpc>
              <a:spcBef>
                <a:spcPts val="1169"/>
              </a:spcBef>
              <a:buSzPts val="1700"/>
              <a:buFont typeface="Calibri"/>
              <a:buChar char="●"/>
            </a:pPr>
            <a:r>
              <a:rPr lang="en" sz="1987" b="1">
                <a:latin typeface="Calibri"/>
                <a:ea typeface="Calibri"/>
                <a:cs typeface="Calibri"/>
                <a:sym typeface="Calibri"/>
              </a:rPr>
              <a:t>Movement</a:t>
            </a:r>
            <a:endParaRPr sz="1987" b="1">
              <a:latin typeface="Calibri"/>
              <a:ea typeface="Calibri"/>
              <a:cs typeface="Calibri"/>
              <a:sym typeface="Calibri"/>
            </a:endParaRPr>
          </a:p>
          <a:p>
            <a:pPr marL="534421" indent="-393393">
              <a:lnSpc>
                <a:spcPct val="70000"/>
              </a:lnSpc>
              <a:buSzPts val="1700"/>
              <a:buFont typeface="Calibri"/>
              <a:buChar char="●"/>
            </a:pPr>
            <a:r>
              <a:rPr lang="en" sz="1987" b="1">
                <a:latin typeface="Calibri"/>
                <a:ea typeface="Calibri"/>
                <a:cs typeface="Calibri"/>
                <a:sym typeface="Calibri"/>
              </a:rPr>
              <a:t>FACT</a:t>
            </a:r>
            <a:endParaRPr sz="1987" b="1">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DREF</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ERU</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DMIS</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Appeal</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Logistics</a:t>
            </a:r>
            <a:endParaRPr sz="1987" b="1">
              <a:solidFill>
                <a:schemeClr val="lt2"/>
              </a:solidFill>
              <a:latin typeface="Calibri"/>
              <a:ea typeface="Calibri"/>
              <a:cs typeface="Calibri"/>
              <a:sym typeface="Calibri"/>
            </a:endParaRPr>
          </a:p>
          <a:p>
            <a:pPr marL="534421" indent="-393393">
              <a:lnSpc>
                <a:spcPct val="70000"/>
              </a:lnSpc>
              <a:buClr>
                <a:schemeClr val="lt2"/>
              </a:buClr>
              <a:buSzPts val="1700"/>
              <a:buFont typeface="Calibri"/>
              <a:buChar char="●"/>
            </a:pPr>
            <a:r>
              <a:rPr lang="en" sz="1987" b="1">
                <a:solidFill>
                  <a:schemeClr val="lt2"/>
                </a:solidFill>
                <a:latin typeface="Calibri"/>
                <a:ea typeface="Calibri"/>
                <a:cs typeface="Calibri"/>
                <a:sym typeface="Calibri"/>
              </a:rPr>
              <a:t>Security</a:t>
            </a:r>
            <a:endParaRPr sz="1987" b="1">
              <a:solidFill>
                <a:schemeClr val="lt2"/>
              </a:solidFill>
              <a:latin typeface="Calibri"/>
              <a:ea typeface="Calibri"/>
              <a:cs typeface="Calibri"/>
              <a:sym typeface="Calibri"/>
            </a:endParaRPr>
          </a:p>
          <a:p>
            <a:endParaRPr sz="2455"/>
          </a:p>
        </p:txBody>
      </p:sp>
      <p:sp>
        <p:nvSpPr>
          <p:cNvPr id="210" name="Shape 210"/>
          <p:cNvSpPr/>
          <p:nvPr/>
        </p:nvSpPr>
        <p:spPr>
          <a:xfrm>
            <a:off x="1840062" y="1867809"/>
            <a:ext cx="7307205" cy="459383"/>
          </a:xfrm>
          <a:custGeom>
            <a:avLst/>
            <a:gdLst/>
            <a:ahLst/>
            <a:cxnLst/>
            <a:rect l="0" t="0" r="0" b="0"/>
            <a:pathLst>
              <a:path w="250049" h="19709" extrusionOk="0">
                <a:moveTo>
                  <a:pt x="0" y="19709"/>
                </a:moveTo>
                <a:cubicBezTo>
                  <a:pt x="21377" y="16427"/>
                  <a:pt x="86588" y="146"/>
                  <a:pt x="128263" y="16"/>
                </a:cubicBezTo>
                <a:cubicBezTo>
                  <a:pt x="169938" y="-114"/>
                  <a:pt x="229751" y="15779"/>
                  <a:pt x="250049" y="18931"/>
                </a:cubicBezTo>
              </a:path>
            </a:pathLst>
          </a:custGeom>
          <a:noFill/>
          <a:ln w="28575" cap="flat" cmpd="sng">
            <a:solidFill>
              <a:srgbClr val="FF0000"/>
            </a:solidFill>
            <a:prstDash val="solid"/>
            <a:round/>
            <a:headEnd type="none" w="med" len="med"/>
            <a:tailEnd type="triangle" w="med" len="med"/>
          </a:ln>
        </p:spPr>
      </p:sp>
      <p:sp>
        <p:nvSpPr>
          <p:cNvPr id="211" name="Shape 211"/>
          <p:cNvSpPr/>
          <p:nvPr/>
        </p:nvSpPr>
        <p:spPr>
          <a:xfrm rot="10800000" flipH="1">
            <a:off x="1840062" y="6191517"/>
            <a:ext cx="7307205" cy="459383"/>
          </a:xfrm>
          <a:custGeom>
            <a:avLst/>
            <a:gdLst/>
            <a:ahLst/>
            <a:cxnLst/>
            <a:rect l="0" t="0" r="0" b="0"/>
            <a:pathLst>
              <a:path w="250049" h="19709" extrusionOk="0">
                <a:moveTo>
                  <a:pt x="0" y="19709"/>
                </a:moveTo>
                <a:cubicBezTo>
                  <a:pt x="21377" y="16427"/>
                  <a:pt x="86588" y="146"/>
                  <a:pt x="128263" y="16"/>
                </a:cubicBezTo>
                <a:cubicBezTo>
                  <a:pt x="169938" y="-114"/>
                  <a:pt x="229751" y="15779"/>
                  <a:pt x="250049" y="18931"/>
                </a:cubicBezTo>
              </a:path>
            </a:pathLst>
          </a:custGeom>
          <a:noFill/>
          <a:ln w="28575" cap="flat" cmpd="sng">
            <a:solidFill>
              <a:srgbClr val="FF0000"/>
            </a:solidFill>
            <a:prstDash val="solid"/>
            <a:round/>
            <a:headEnd type="triangle" w="med" len="med"/>
            <a:tailEnd type="none" w="med" len="med"/>
          </a:ln>
        </p:spPr>
      </p:sp>
      <p:cxnSp>
        <p:nvCxnSpPr>
          <p:cNvPr id="212" name="Shape 212"/>
          <p:cNvCxnSpPr/>
          <p:nvPr/>
        </p:nvCxnSpPr>
        <p:spPr>
          <a:xfrm>
            <a:off x="3307557" y="3495477"/>
            <a:ext cx="742033" cy="0"/>
          </a:xfrm>
          <a:prstGeom prst="straightConnector1">
            <a:avLst/>
          </a:prstGeom>
          <a:noFill/>
          <a:ln w="28575" cap="flat" cmpd="sng">
            <a:solidFill>
              <a:srgbClr val="FF0000"/>
            </a:solidFill>
            <a:prstDash val="solid"/>
            <a:round/>
            <a:headEnd type="triangle" w="med" len="med"/>
            <a:tailEnd type="triangle" w="med" len="med"/>
          </a:ln>
        </p:spPr>
      </p:cxnSp>
      <p:cxnSp>
        <p:nvCxnSpPr>
          <p:cNvPr id="213" name="Shape 213"/>
          <p:cNvCxnSpPr/>
          <p:nvPr/>
        </p:nvCxnSpPr>
        <p:spPr>
          <a:xfrm>
            <a:off x="7174298" y="3495477"/>
            <a:ext cx="742033" cy="0"/>
          </a:xfrm>
          <a:prstGeom prst="straightConnector1">
            <a:avLst/>
          </a:prstGeom>
          <a:noFill/>
          <a:ln w="28575" cap="flat" cmpd="sng">
            <a:solidFill>
              <a:srgbClr val="FF0000"/>
            </a:solidFill>
            <a:prstDash val="solid"/>
            <a:round/>
            <a:headEnd type="triangle" w="med" len="med"/>
            <a:tailEnd type="triangle" w="med" len="med"/>
          </a:ln>
        </p:spPr>
      </p:cxnSp>
    </p:spTree>
    <p:extLst>
      <p:ext uri="{BB962C8B-B14F-4D97-AF65-F5344CB8AC3E}">
        <p14:creationId xmlns:p14="http://schemas.microsoft.com/office/powerpoint/2010/main" val="495272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ctrTitle" idx="4294967295"/>
          </p:nvPr>
        </p:nvSpPr>
        <p:spPr>
          <a:xfrm>
            <a:off x="877453" y="1199097"/>
            <a:ext cx="4452840" cy="1330469"/>
          </a:xfrm>
          <a:prstGeom prst="rect">
            <a:avLst/>
          </a:prstGeom>
          <a:noFill/>
          <a:ln>
            <a:noFill/>
          </a:ln>
        </p:spPr>
        <p:txBody>
          <a:bodyPr spcFirstLastPara="1" vert="horz" wrap="square" lIns="106869" tIns="53420" rIns="106869" bIns="53420" rtlCol="0" anchor="ctr" anchorCtr="0">
            <a:noAutofit/>
          </a:bodyPr>
          <a:lstStyle/>
          <a:p>
            <a:pPr>
              <a:spcBef>
                <a:spcPts val="0"/>
              </a:spcBef>
              <a:buClr>
                <a:srgbClr val="595959"/>
              </a:buClr>
            </a:pPr>
            <a:r>
              <a:rPr lang="en" sz="4400" b="0" dirty="0">
                <a:latin typeface="Arial" panose="020B0604020202020204" pitchFamily="34" charset="0"/>
                <a:ea typeface="Calibri"/>
                <a:cs typeface="Arial" panose="020B0604020202020204" pitchFamily="34" charset="0"/>
                <a:sym typeface="Calibri"/>
              </a:rPr>
              <a:t>Remote support</a:t>
            </a:r>
            <a:endParaRPr sz="4400" b="0" dirty="0">
              <a:latin typeface="Arial" panose="020B0604020202020204" pitchFamily="34" charset="0"/>
              <a:ea typeface="Calibri"/>
              <a:cs typeface="Arial" panose="020B0604020202020204" pitchFamily="34" charset="0"/>
              <a:sym typeface="Calibri"/>
            </a:endParaRPr>
          </a:p>
        </p:txBody>
      </p:sp>
      <p:pic>
        <p:nvPicPr>
          <p:cNvPr id="220" name="Shape 220"/>
          <p:cNvPicPr preferRelativeResize="0"/>
          <p:nvPr/>
        </p:nvPicPr>
        <p:blipFill rotWithShape="1">
          <a:blip r:embed="rId3">
            <a:alphaModFix/>
          </a:blip>
          <a:srcRect r="25711"/>
          <a:stretch/>
        </p:blipFill>
        <p:spPr>
          <a:xfrm>
            <a:off x="6131940" y="1507868"/>
            <a:ext cx="692237" cy="712927"/>
          </a:xfrm>
          <a:prstGeom prst="rect">
            <a:avLst/>
          </a:prstGeom>
          <a:noFill/>
          <a:ln>
            <a:noFill/>
          </a:ln>
        </p:spPr>
      </p:pic>
      <p:pic>
        <p:nvPicPr>
          <p:cNvPr id="221" name="Shape 221"/>
          <p:cNvPicPr preferRelativeResize="0"/>
          <p:nvPr/>
        </p:nvPicPr>
        <p:blipFill rotWithShape="1">
          <a:blip r:embed="rId4">
            <a:alphaModFix/>
          </a:blip>
          <a:srcRect/>
          <a:stretch/>
        </p:blipFill>
        <p:spPr>
          <a:xfrm>
            <a:off x="272535" y="1551878"/>
            <a:ext cx="604918" cy="624907"/>
          </a:xfrm>
          <a:prstGeom prst="rect">
            <a:avLst/>
          </a:prstGeom>
          <a:noFill/>
          <a:ln>
            <a:noFill/>
          </a:ln>
        </p:spPr>
      </p:pic>
      <p:sp>
        <p:nvSpPr>
          <p:cNvPr id="222" name="Shape 222"/>
          <p:cNvSpPr txBox="1"/>
          <p:nvPr/>
        </p:nvSpPr>
        <p:spPr>
          <a:xfrm>
            <a:off x="6556960" y="1441591"/>
            <a:ext cx="2930959" cy="845482"/>
          </a:xfrm>
          <a:prstGeom prst="rect">
            <a:avLst/>
          </a:prstGeom>
          <a:noFill/>
          <a:ln>
            <a:noFill/>
          </a:ln>
        </p:spPr>
        <p:txBody>
          <a:bodyPr spcFirstLastPara="1" wrap="square" lIns="106869" tIns="106869" rIns="106869" bIns="106869" anchor="ctr" anchorCtr="0">
            <a:noAutofit/>
          </a:bodyPr>
          <a:lstStyle/>
          <a:p>
            <a:pPr algn="ctr"/>
            <a:r>
              <a:rPr lang="en" sz="4617" dirty="0">
                <a:solidFill>
                  <a:srgbClr val="FF0000"/>
                </a:solidFill>
                <a:latin typeface="Arial" panose="020B0604020202020204" pitchFamily="34" charset="0"/>
                <a:ea typeface="Calibri"/>
                <a:cs typeface="Arial" panose="020B0604020202020204" pitchFamily="34" charset="0"/>
                <a:sym typeface="Calibri"/>
              </a:rPr>
              <a:t>Deployed</a:t>
            </a:r>
            <a:endParaRPr sz="2455" dirty="0">
              <a:solidFill>
                <a:srgbClr val="FF0000"/>
              </a:solidFill>
              <a:latin typeface="Arial" panose="020B0604020202020204" pitchFamily="34" charset="0"/>
              <a:cs typeface="Arial" panose="020B0604020202020204" pitchFamily="34" charset="0"/>
            </a:endParaRPr>
          </a:p>
        </p:txBody>
      </p:sp>
      <p:pic>
        <p:nvPicPr>
          <p:cNvPr id="223" name="Shape 223" descr="Philippines.jpg"/>
          <p:cNvPicPr preferRelativeResize="0"/>
          <p:nvPr/>
        </p:nvPicPr>
        <p:blipFill>
          <a:blip r:embed="rId5">
            <a:alphaModFix/>
          </a:blip>
          <a:stretch>
            <a:fillRect/>
          </a:stretch>
        </p:blipFill>
        <p:spPr>
          <a:xfrm>
            <a:off x="5330293" y="2509520"/>
            <a:ext cx="5208776" cy="3469776"/>
          </a:xfrm>
          <a:prstGeom prst="rect">
            <a:avLst/>
          </a:prstGeom>
          <a:noFill/>
          <a:ln>
            <a:noFill/>
          </a:ln>
        </p:spPr>
      </p:pic>
      <p:pic>
        <p:nvPicPr>
          <p:cNvPr id="224" name="Shape 224" descr="BRC_Remote_Philippines.jpg"/>
          <p:cNvPicPr preferRelativeResize="0"/>
          <p:nvPr/>
        </p:nvPicPr>
        <p:blipFill rotWithShape="1">
          <a:blip r:embed="rId6">
            <a:alphaModFix/>
          </a:blip>
          <a:srcRect l="27520"/>
          <a:stretch/>
        </p:blipFill>
        <p:spPr>
          <a:xfrm>
            <a:off x="338550" y="2529566"/>
            <a:ext cx="4477563" cy="3469774"/>
          </a:xfrm>
          <a:prstGeom prst="rect">
            <a:avLst/>
          </a:prstGeom>
          <a:noFill/>
          <a:ln>
            <a:noFill/>
          </a:ln>
        </p:spPr>
      </p:pic>
    </p:spTree>
    <p:extLst>
      <p:ext uri="{BB962C8B-B14F-4D97-AF65-F5344CB8AC3E}">
        <p14:creationId xmlns:p14="http://schemas.microsoft.com/office/powerpoint/2010/main" val="3126763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p:nvPr/>
        </p:nvSpPr>
        <p:spPr>
          <a:xfrm>
            <a:off x="367013" y="1811268"/>
            <a:ext cx="3295663" cy="404681"/>
          </a:xfrm>
          <a:prstGeom prst="rect">
            <a:avLst/>
          </a:prstGeom>
          <a:noFill/>
          <a:ln>
            <a:noFill/>
          </a:ln>
        </p:spPr>
        <p:txBody>
          <a:bodyPr spcFirstLastPara="1" wrap="square" lIns="106869" tIns="53420" rIns="106869" bIns="53420" anchor="ctr" anchorCtr="0">
            <a:noAutofit/>
          </a:bodyPr>
          <a:lstStyle/>
          <a:p>
            <a:r>
              <a:rPr lang="en" sz="2805" dirty="0">
                <a:solidFill>
                  <a:srgbClr val="C00000"/>
                </a:solidFill>
                <a:latin typeface="Arial" panose="020B0604020202020204" pitchFamily="34" charset="0"/>
                <a:ea typeface="Calibri"/>
                <a:cs typeface="Arial" panose="020B0604020202020204" pitchFamily="34" charset="0"/>
                <a:sym typeface="Calibri"/>
              </a:rPr>
              <a:t>SIMS Coordinator</a:t>
            </a:r>
            <a:endParaRPr sz="2805" dirty="0">
              <a:solidFill>
                <a:srgbClr val="C00000"/>
              </a:solidFill>
              <a:latin typeface="Arial" panose="020B0604020202020204" pitchFamily="34" charset="0"/>
              <a:ea typeface="Calibri"/>
              <a:cs typeface="Arial" panose="020B0604020202020204" pitchFamily="34" charset="0"/>
              <a:sym typeface="Calibri"/>
            </a:endParaRPr>
          </a:p>
        </p:txBody>
      </p:sp>
      <p:sp>
        <p:nvSpPr>
          <p:cNvPr id="231" name="Shape 231"/>
          <p:cNvSpPr txBox="1"/>
          <p:nvPr/>
        </p:nvSpPr>
        <p:spPr>
          <a:xfrm>
            <a:off x="367013" y="2394088"/>
            <a:ext cx="10059523" cy="1699732"/>
          </a:xfrm>
          <a:prstGeom prst="rect">
            <a:avLst/>
          </a:prstGeom>
          <a:noFill/>
          <a:ln>
            <a:noFill/>
          </a:ln>
        </p:spPr>
        <p:txBody>
          <a:bodyPr spcFirstLastPara="1" wrap="square" lIns="106869" tIns="53420" rIns="106869" bIns="53420" anchor="t" anchorCtr="0">
            <a:noAutofit/>
          </a:bodyPr>
          <a:lstStyle/>
          <a:p>
            <a:pPr marL="534421" indent="-415661" algn="just">
              <a:buClr>
                <a:srgbClr val="7F7F7F"/>
              </a:buClr>
              <a:buSzPts val="2000"/>
              <a:buFont typeface="Calibri"/>
              <a:buChar char="●"/>
            </a:pPr>
            <a:r>
              <a:rPr lang="en" sz="2338" dirty="0">
                <a:solidFill>
                  <a:srgbClr val="7F7F7F"/>
                </a:solidFill>
                <a:latin typeface="Arial" panose="020B0604020202020204" pitchFamily="34" charset="0"/>
                <a:ea typeface="Calibri"/>
                <a:cs typeface="Arial" panose="020B0604020202020204" pitchFamily="34" charset="0"/>
                <a:sym typeface="Calibri"/>
              </a:rPr>
              <a:t>Works with operations leadership to determine appropriate level/type of support</a:t>
            </a:r>
            <a:endParaRPr sz="1169" dirty="0">
              <a:solidFill>
                <a:srgbClr val="7F7F7F"/>
              </a:solidFill>
              <a:latin typeface="Arial" panose="020B0604020202020204" pitchFamily="34" charset="0"/>
              <a:ea typeface="Calibri"/>
              <a:cs typeface="Arial" panose="020B0604020202020204" pitchFamily="34" charset="0"/>
              <a:sym typeface="Calibri"/>
            </a:endParaRPr>
          </a:p>
          <a:p>
            <a:pPr marL="534421" indent="-415661" algn="just">
              <a:spcBef>
                <a:spcPts val="1169"/>
              </a:spcBef>
              <a:buClr>
                <a:srgbClr val="7F7F7F"/>
              </a:buClr>
              <a:buSzPts val="2000"/>
              <a:buFont typeface="Calibri"/>
              <a:buChar char="●"/>
            </a:pPr>
            <a:r>
              <a:rPr lang="en" sz="2338" dirty="0">
                <a:solidFill>
                  <a:srgbClr val="7F7F7F"/>
                </a:solidFill>
                <a:latin typeface="Arial" panose="020B0604020202020204" pitchFamily="34" charset="0"/>
                <a:ea typeface="Calibri"/>
                <a:cs typeface="Arial" panose="020B0604020202020204" pitchFamily="34" charset="0"/>
                <a:sym typeface="Calibri"/>
              </a:rPr>
              <a:t>Identifies available human resources within the SIMS network</a:t>
            </a:r>
            <a:endParaRPr sz="1169" dirty="0">
              <a:solidFill>
                <a:srgbClr val="7F7F7F"/>
              </a:solidFill>
              <a:latin typeface="Arial" panose="020B0604020202020204" pitchFamily="34" charset="0"/>
              <a:ea typeface="Calibri"/>
              <a:cs typeface="Arial" panose="020B0604020202020204" pitchFamily="34" charset="0"/>
              <a:sym typeface="Calibri"/>
            </a:endParaRPr>
          </a:p>
          <a:p>
            <a:pPr marL="534421" indent="-415661" algn="just">
              <a:spcBef>
                <a:spcPts val="1169"/>
              </a:spcBef>
              <a:buClr>
                <a:srgbClr val="7F7F7F"/>
              </a:buClr>
              <a:buSzPts val="2000"/>
              <a:buFont typeface="Calibri"/>
              <a:buChar char="●"/>
            </a:pPr>
            <a:r>
              <a:rPr lang="en" sz="2338" dirty="0">
                <a:solidFill>
                  <a:srgbClr val="7F7F7F"/>
                </a:solidFill>
                <a:latin typeface="Arial" panose="020B0604020202020204" pitchFamily="34" charset="0"/>
                <a:ea typeface="Calibri"/>
                <a:cs typeface="Arial" panose="020B0604020202020204" pitchFamily="34" charset="0"/>
                <a:sym typeface="Calibri"/>
              </a:rPr>
              <a:t>Determines operation-specific roles &amp; responsibilities</a:t>
            </a:r>
            <a:endParaRPr sz="2338" dirty="0">
              <a:solidFill>
                <a:srgbClr val="7F7F7F"/>
              </a:solidFill>
              <a:latin typeface="Arial" panose="020B0604020202020204" pitchFamily="34" charset="0"/>
              <a:ea typeface="Calibri"/>
              <a:cs typeface="Arial" panose="020B0604020202020204" pitchFamily="34" charset="0"/>
              <a:sym typeface="Calibri"/>
            </a:endParaRPr>
          </a:p>
          <a:p>
            <a:pPr marL="534421" indent="-415661" algn="just">
              <a:spcBef>
                <a:spcPts val="1169"/>
              </a:spcBef>
              <a:buClr>
                <a:srgbClr val="7F7F7F"/>
              </a:buClr>
              <a:buSzPts val="2000"/>
              <a:buFont typeface="Calibri"/>
              <a:buChar char="●"/>
            </a:pPr>
            <a:r>
              <a:rPr lang="en" sz="2338" dirty="0">
                <a:solidFill>
                  <a:srgbClr val="7F7F7F"/>
                </a:solidFill>
                <a:latin typeface="Arial" panose="020B0604020202020204" pitchFamily="34" charset="0"/>
                <a:ea typeface="Calibri"/>
                <a:cs typeface="Arial" panose="020B0604020202020204" pitchFamily="34" charset="0"/>
                <a:sym typeface="Calibri"/>
              </a:rPr>
              <a:t>Sets up and maintains coordination in SIMS team throughout operation</a:t>
            </a:r>
            <a:endParaRPr sz="1169" dirty="0">
              <a:solidFill>
                <a:srgbClr val="7F7F7F"/>
              </a:solidFill>
              <a:latin typeface="Arial" panose="020B0604020202020204" pitchFamily="34" charset="0"/>
              <a:ea typeface="Calibri"/>
              <a:cs typeface="Arial" panose="020B0604020202020204" pitchFamily="34" charset="0"/>
              <a:sym typeface="Calibri"/>
            </a:endParaRPr>
          </a:p>
          <a:p>
            <a:pPr marL="534421" indent="-415661" algn="just">
              <a:spcBef>
                <a:spcPts val="1169"/>
              </a:spcBef>
              <a:spcAft>
                <a:spcPts val="1169"/>
              </a:spcAft>
              <a:buClr>
                <a:srgbClr val="7F7F7F"/>
              </a:buClr>
              <a:buSzPts val="2000"/>
              <a:buFont typeface="Calibri"/>
              <a:buChar char="●"/>
            </a:pPr>
            <a:r>
              <a:rPr lang="en" sz="2338" dirty="0">
                <a:solidFill>
                  <a:srgbClr val="7F7F7F"/>
                </a:solidFill>
                <a:latin typeface="Arial" panose="020B0604020202020204" pitchFamily="34" charset="0"/>
                <a:ea typeface="Calibri"/>
                <a:cs typeface="Arial" panose="020B0604020202020204" pitchFamily="34" charset="0"/>
                <a:sym typeface="Calibri"/>
              </a:rPr>
              <a:t>Reviews and evaluates the provided support with the operations team, adjusting as needed</a:t>
            </a:r>
            <a:endParaRPr sz="2455" dirty="0">
              <a:latin typeface="Arial" panose="020B0604020202020204" pitchFamily="34" charset="0"/>
              <a:ea typeface="Calibri"/>
              <a:cs typeface="Arial" panose="020B0604020202020204" pitchFamily="34" charset="0"/>
              <a:sym typeface="Calibri"/>
            </a:endParaRPr>
          </a:p>
        </p:txBody>
      </p:sp>
      <p:sp>
        <p:nvSpPr>
          <p:cNvPr id="232" name="Shape 232"/>
          <p:cNvSpPr txBox="1">
            <a:spLocks noGrp="1"/>
          </p:cNvSpPr>
          <p:nvPr>
            <p:ph type="title" idx="4294967295"/>
          </p:nvPr>
        </p:nvSpPr>
        <p:spPr>
          <a:xfrm>
            <a:off x="261956" y="563048"/>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b="0" dirty="0">
                <a:latin typeface="Arial" panose="020B0604020202020204" pitchFamily="34" charset="0"/>
                <a:ea typeface="Calibri"/>
                <a:cs typeface="Arial" panose="020B0604020202020204" pitchFamily="34" charset="0"/>
                <a:sym typeface="Calibri"/>
              </a:rPr>
              <a:t>Remote Support Roles</a:t>
            </a:r>
            <a:endParaRPr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448272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p:nvPr/>
        </p:nvSpPr>
        <p:spPr>
          <a:xfrm>
            <a:off x="261956" y="1758010"/>
            <a:ext cx="2226799" cy="351028"/>
          </a:xfrm>
          <a:prstGeom prst="rect">
            <a:avLst/>
          </a:prstGeom>
          <a:noFill/>
          <a:ln>
            <a:noFill/>
          </a:ln>
        </p:spPr>
        <p:txBody>
          <a:bodyPr spcFirstLastPara="1" wrap="square" lIns="106869" tIns="53420" rIns="106869" bIns="53420" anchor="ctr" anchorCtr="0">
            <a:noAutofit/>
          </a:bodyPr>
          <a:lstStyle/>
          <a:p>
            <a:r>
              <a:rPr lang="en" sz="2338" dirty="0">
                <a:solidFill>
                  <a:srgbClr val="C00000"/>
                </a:solidFill>
                <a:latin typeface="Arial" panose="020B0604020202020204" pitchFamily="34" charset="0"/>
                <a:ea typeface="Calibri"/>
                <a:cs typeface="Arial" panose="020B0604020202020204" pitchFamily="34" charset="0"/>
                <a:sym typeface="Calibri"/>
              </a:rPr>
              <a:t>GIS Specialist</a:t>
            </a:r>
            <a:endParaRPr sz="2338" dirty="0">
              <a:solidFill>
                <a:srgbClr val="C00000"/>
              </a:solidFill>
              <a:latin typeface="Arial" panose="020B0604020202020204" pitchFamily="34" charset="0"/>
              <a:ea typeface="Calibri"/>
              <a:cs typeface="Arial" panose="020B0604020202020204" pitchFamily="34" charset="0"/>
              <a:sym typeface="Calibri"/>
            </a:endParaRPr>
          </a:p>
        </p:txBody>
      </p:sp>
      <p:sp>
        <p:nvSpPr>
          <p:cNvPr id="240" name="Shape 240"/>
          <p:cNvSpPr txBox="1"/>
          <p:nvPr/>
        </p:nvSpPr>
        <p:spPr>
          <a:xfrm>
            <a:off x="5615539" y="1758011"/>
            <a:ext cx="2226799" cy="351028"/>
          </a:xfrm>
          <a:prstGeom prst="rect">
            <a:avLst/>
          </a:prstGeom>
          <a:noFill/>
          <a:ln>
            <a:noFill/>
          </a:ln>
        </p:spPr>
        <p:txBody>
          <a:bodyPr spcFirstLastPara="1" wrap="square" lIns="106869" tIns="53420" rIns="106869" bIns="53420" anchor="ctr" anchorCtr="0">
            <a:noAutofit/>
          </a:bodyPr>
          <a:lstStyle/>
          <a:p>
            <a:r>
              <a:rPr lang="en" sz="2338">
                <a:solidFill>
                  <a:srgbClr val="C00000"/>
                </a:solidFill>
                <a:latin typeface="Arial" panose="020B0604020202020204" pitchFamily="34" charset="0"/>
                <a:ea typeface="Arial"/>
                <a:cs typeface="Arial" panose="020B0604020202020204" pitchFamily="34" charset="0"/>
                <a:sym typeface="Arial"/>
              </a:rPr>
              <a:t>IM Specialist</a:t>
            </a:r>
            <a:endParaRPr sz="2338">
              <a:solidFill>
                <a:srgbClr val="C00000"/>
              </a:solidFill>
              <a:latin typeface="Arial" panose="020B0604020202020204" pitchFamily="34" charset="0"/>
              <a:ea typeface="Arial"/>
              <a:cs typeface="Arial" panose="020B0604020202020204" pitchFamily="34" charset="0"/>
              <a:sym typeface="Arial"/>
            </a:endParaRPr>
          </a:p>
        </p:txBody>
      </p:sp>
      <p:cxnSp>
        <p:nvCxnSpPr>
          <p:cNvPr id="241" name="Shape 241"/>
          <p:cNvCxnSpPr/>
          <p:nvPr/>
        </p:nvCxnSpPr>
        <p:spPr>
          <a:xfrm>
            <a:off x="5241045" y="1820781"/>
            <a:ext cx="1753" cy="4858982"/>
          </a:xfrm>
          <a:prstGeom prst="straightConnector1">
            <a:avLst/>
          </a:prstGeom>
          <a:noFill/>
          <a:ln w="19050" cap="flat" cmpd="sng">
            <a:solidFill>
              <a:srgbClr val="595959"/>
            </a:solidFill>
            <a:prstDash val="solid"/>
            <a:round/>
            <a:headEnd type="none" w="sm" len="sm"/>
            <a:tailEnd type="none" w="sm" len="sm"/>
          </a:ln>
        </p:spPr>
      </p:cxnSp>
      <p:sp>
        <p:nvSpPr>
          <p:cNvPr id="242" name="Shape 242"/>
          <p:cNvSpPr txBox="1"/>
          <p:nvPr/>
        </p:nvSpPr>
        <p:spPr>
          <a:xfrm>
            <a:off x="230541" y="2351393"/>
            <a:ext cx="4782534" cy="2509445"/>
          </a:xfrm>
          <a:prstGeom prst="rect">
            <a:avLst/>
          </a:prstGeom>
          <a:noFill/>
          <a:ln>
            <a:noFill/>
          </a:ln>
        </p:spPr>
        <p:txBody>
          <a:bodyPr spcFirstLastPara="1" wrap="square" lIns="106869" tIns="53420" rIns="106869" bIns="53420" anchor="t" anchorCtr="0">
            <a:noAutofit/>
          </a:bodyPr>
          <a:lstStyle/>
          <a:p>
            <a:pPr marL="534421" indent="-400816">
              <a:buClr>
                <a:schemeClr val="dk1"/>
              </a:buClr>
              <a:buSzPts val="18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Briefing Pack maps</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Maps for the operation</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Data management</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Coordination</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Data visualisation</a:t>
            </a:r>
            <a:endParaRPr sz="2338">
              <a:solidFill>
                <a:srgbClr val="7F7F7F"/>
              </a:solidFill>
              <a:latin typeface="Arial" panose="020B0604020202020204" pitchFamily="34" charset="0"/>
              <a:ea typeface="Calibri"/>
              <a:cs typeface="Arial" panose="020B0604020202020204" pitchFamily="34" charset="0"/>
              <a:sym typeface="Calibri"/>
            </a:endParaRPr>
          </a:p>
        </p:txBody>
      </p:sp>
      <p:sp>
        <p:nvSpPr>
          <p:cNvPr id="243" name="Shape 243"/>
          <p:cNvSpPr txBox="1"/>
          <p:nvPr/>
        </p:nvSpPr>
        <p:spPr>
          <a:xfrm>
            <a:off x="5644294" y="2376262"/>
            <a:ext cx="4782534" cy="3291806"/>
          </a:xfrm>
          <a:prstGeom prst="rect">
            <a:avLst/>
          </a:prstGeom>
          <a:noFill/>
          <a:ln>
            <a:noFill/>
          </a:ln>
        </p:spPr>
        <p:txBody>
          <a:bodyPr spcFirstLastPara="1" wrap="square" lIns="106869" tIns="53420" rIns="106869" bIns="53420" anchor="t" anchorCtr="0">
            <a:noAutofit/>
          </a:bodyPr>
          <a:lstStyle/>
          <a:p>
            <a:pPr marL="534421" indent="-400816">
              <a:buClr>
                <a:schemeClr val="dk1"/>
              </a:buClr>
              <a:buSzPts val="18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Briefing pack</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Secondary data</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Spreadsheets</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Data management</a:t>
            </a:r>
            <a:endParaRPr sz="2338">
              <a:solidFill>
                <a:srgbClr val="7F7F7F"/>
              </a:solidFill>
              <a:latin typeface="Arial" panose="020B0604020202020204" pitchFamily="34" charset="0"/>
              <a:ea typeface="Calibri"/>
              <a:cs typeface="Arial" panose="020B0604020202020204" pitchFamily="34" charset="0"/>
              <a:sym typeface="Calibri"/>
            </a:endParaRPr>
          </a:p>
          <a:p>
            <a:endParaRPr sz="2338">
              <a:solidFill>
                <a:srgbClr val="7F7F7F"/>
              </a:solidFill>
              <a:latin typeface="Arial" panose="020B0604020202020204" pitchFamily="34" charset="0"/>
              <a:ea typeface="Calibri"/>
              <a:cs typeface="Arial" panose="020B0604020202020204" pitchFamily="34" charset="0"/>
              <a:sym typeface="Calibri"/>
            </a:endParaRPr>
          </a:p>
          <a:p>
            <a:pPr marL="534421" indent="-415661">
              <a:buClr>
                <a:srgbClr val="7F7F7F"/>
              </a:buClr>
              <a:buSzPts val="2000"/>
              <a:buFont typeface="Calibri"/>
              <a:buChar char="●"/>
            </a:pPr>
            <a:r>
              <a:rPr lang="en" sz="2338">
                <a:solidFill>
                  <a:srgbClr val="7F7F7F"/>
                </a:solidFill>
                <a:latin typeface="Arial" panose="020B0604020202020204" pitchFamily="34" charset="0"/>
                <a:ea typeface="Calibri"/>
                <a:cs typeface="Arial" panose="020B0604020202020204" pitchFamily="34" charset="0"/>
                <a:sym typeface="Calibri"/>
              </a:rPr>
              <a:t>Coordination</a:t>
            </a:r>
            <a:endParaRPr sz="2338">
              <a:solidFill>
                <a:srgbClr val="7F7F7F"/>
              </a:solidFill>
              <a:latin typeface="Arial" panose="020B0604020202020204" pitchFamily="34" charset="0"/>
              <a:ea typeface="Calibri"/>
              <a:cs typeface="Arial" panose="020B0604020202020204" pitchFamily="34" charset="0"/>
              <a:sym typeface="Calibri"/>
            </a:endParaRPr>
          </a:p>
        </p:txBody>
      </p:sp>
      <p:sp>
        <p:nvSpPr>
          <p:cNvPr id="244" name="Shape 244"/>
          <p:cNvSpPr txBox="1">
            <a:spLocks noGrp="1"/>
          </p:cNvSpPr>
          <p:nvPr>
            <p:ph type="title" idx="4294967295"/>
          </p:nvPr>
        </p:nvSpPr>
        <p:spPr>
          <a:xfrm>
            <a:off x="261079" y="350743"/>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b="0" dirty="0">
                <a:latin typeface="Calibri"/>
                <a:ea typeface="Calibri"/>
                <a:cs typeface="Calibri"/>
                <a:sym typeface="Calibri"/>
              </a:rPr>
              <a:t>Remote Support Roles</a:t>
            </a:r>
            <a:endParaRPr b="0" dirty="0">
              <a:latin typeface="Calibri"/>
              <a:ea typeface="Calibri"/>
              <a:cs typeface="Calibri"/>
              <a:sym typeface="Calibri"/>
            </a:endParaRPr>
          </a:p>
        </p:txBody>
      </p:sp>
      <p:cxnSp>
        <p:nvCxnSpPr>
          <p:cNvPr id="245" name="Shape 245"/>
          <p:cNvCxnSpPr/>
          <p:nvPr/>
        </p:nvCxnSpPr>
        <p:spPr>
          <a:xfrm rot="10800000" flipH="1">
            <a:off x="261956" y="1550067"/>
            <a:ext cx="10164726" cy="19989"/>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629447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0349" y="2383216"/>
            <a:ext cx="4728530" cy="1814053"/>
          </a:xfrm>
          <a:prstGeom prst="rect">
            <a:avLst/>
          </a:prstGeom>
        </p:spPr>
        <p:txBody>
          <a:bodyPr spcFirstLastPara="1" vert="horz" wrap="square" lIns="106869" tIns="106869" rIns="106869" bIns="106869" rtlCol="0" anchor="b" anchorCtr="0">
            <a:noAutofit/>
          </a:bodyPr>
          <a:lstStyle/>
          <a:p>
            <a:r>
              <a:rPr lang="en" dirty="0">
                <a:latin typeface="Calibri"/>
                <a:ea typeface="Calibri"/>
                <a:cs typeface="Calibri"/>
                <a:sym typeface="Calibri"/>
              </a:rPr>
              <a:t>Agenda</a:t>
            </a:r>
            <a:endParaRPr dirty="0">
              <a:latin typeface="Calibri"/>
              <a:ea typeface="Calibri"/>
              <a:cs typeface="Calibri"/>
              <a:sym typeface="Calibri"/>
            </a:endParaRPr>
          </a:p>
        </p:txBody>
      </p:sp>
      <p:sp>
        <p:nvSpPr>
          <p:cNvPr id="65" name="Shape 65"/>
          <p:cNvSpPr txBox="1">
            <a:spLocks noGrp="1"/>
          </p:cNvSpPr>
          <p:nvPr>
            <p:ph type="body" idx="2"/>
          </p:nvPr>
        </p:nvSpPr>
        <p:spPr>
          <a:xfrm>
            <a:off x="5337568" y="775246"/>
            <a:ext cx="5350982" cy="6012359"/>
          </a:xfrm>
          <a:prstGeom prst="rect">
            <a:avLst/>
          </a:prstGeom>
          <a:solidFill>
            <a:srgbClr val="6D9EEB"/>
          </a:solidFill>
        </p:spPr>
        <p:txBody>
          <a:bodyPr spcFirstLastPara="1" vert="horz" wrap="square" lIns="106869" tIns="106869" rIns="106869" bIns="106869" rtlCol="0" anchor="ctr" anchorCtr="0">
            <a:noAutofit/>
          </a:bodyPr>
          <a:lstStyle/>
          <a:p>
            <a:pPr>
              <a:buFont typeface="Calibri"/>
              <a:buChar char="-"/>
            </a:pPr>
            <a:r>
              <a:rPr lang="en">
                <a:latin typeface="Calibri"/>
                <a:ea typeface="Calibri"/>
                <a:cs typeface="Calibri"/>
                <a:sym typeface="Calibri"/>
              </a:rPr>
              <a:t>Introduction</a:t>
            </a:r>
            <a:endParaRPr>
              <a:latin typeface="Calibri"/>
              <a:ea typeface="Calibri"/>
              <a:cs typeface="Calibri"/>
              <a:sym typeface="Calibri"/>
            </a:endParaRPr>
          </a:p>
          <a:p>
            <a:pPr>
              <a:buFont typeface="Calibri"/>
              <a:buChar char="-"/>
            </a:pPr>
            <a:r>
              <a:rPr lang="en">
                <a:latin typeface="Calibri"/>
                <a:ea typeface="Calibri"/>
                <a:cs typeface="Calibri"/>
                <a:sym typeface="Calibri"/>
              </a:rPr>
              <a:t>Humanitarian disaster response</a:t>
            </a:r>
            <a:endParaRPr>
              <a:latin typeface="Calibri"/>
              <a:ea typeface="Calibri"/>
              <a:cs typeface="Calibri"/>
              <a:sym typeface="Calibri"/>
            </a:endParaRPr>
          </a:p>
          <a:p>
            <a:pPr>
              <a:buFont typeface="Calibri"/>
              <a:buChar char="-"/>
            </a:pPr>
            <a:r>
              <a:rPr lang="en">
                <a:latin typeface="Calibri"/>
                <a:ea typeface="Calibri"/>
                <a:cs typeface="Calibri"/>
                <a:sym typeface="Calibri"/>
              </a:rPr>
              <a:t>Red Cross in humanitarian response</a:t>
            </a:r>
            <a:endParaRPr>
              <a:latin typeface="Calibri"/>
              <a:ea typeface="Calibri"/>
              <a:cs typeface="Calibri"/>
              <a:sym typeface="Calibri"/>
            </a:endParaRPr>
          </a:p>
          <a:p>
            <a:pPr>
              <a:buFont typeface="Calibri"/>
              <a:buChar char="-"/>
            </a:pPr>
            <a:r>
              <a:rPr lang="en">
                <a:latin typeface="Calibri"/>
                <a:ea typeface="Calibri"/>
                <a:cs typeface="Calibri"/>
                <a:sym typeface="Calibri"/>
              </a:rPr>
              <a:t>What is SIMS</a:t>
            </a:r>
            <a:endParaRPr>
              <a:latin typeface="Calibri"/>
              <a:ea typeface="Calibri"/>
              <a:cs typeface="Calibri"/>
              <a:sym typeface="Calibri"/>
            </a:endParaRPr>
          </a:p>
          <a:p>
            <a:pPr>
              <a:buFont typeface="Calibri"/>
              <a:buChar char="-"/>
            </a:pPr>
            <a:r>
              <a:rPr lang="en">
                <a:latin typeface="Calibri"/>
                <a:ea typeface="Calibri"/>
                <a:cs typeface="Calibri"/>
                <a:sym typeface="Calibri"/>
              </a:rPr>
              <a:t>Life cycle of a SIMS activation</a:t>
            </a:r>
            <a:endParaRPr>
              <a:latin typeface="Calibri"/>
              <a:ea typeface="Calibri"/>
              <a:cs typeface="Calibri"/>
              <a:sym typeface="Calibri"/>
            </a:endParaRPr>
          </a:p>
          <a:p>
            <a:pPr>
              <a:buFont typeface="Calibri"/>
              <a:buChar char="-"/>
            </a:pPr>
            <a:r>
              <a:rPr lang="en">
                <a:latin typeface="Calibri"/>
                <a:ea typeface="Calibri"/>
                <a:cs typeface="Calibri"/>
                <a:sym typeface="Calibri"/>
              </a:rPr>
              <a:t>Lunch</a:t>
            </a:r>
            <a:endParaRPr>
              <a:latin typeface="Calibri"/>
              <a:ea typeface="Calibri"/>
              <a:cs typeface="Calibri"/>
              <a:sym typeface="Calibri"/>
            </a:endParaRPr>
          </a:p>
          <a:p>
            <a:pPr>
              <a:buFont typeface="Calibri"/>
              <a:buChar char="-"/>
            </a:pPr>
            <a:r>
              <a:rPr lang="en">
                <a:latin typeface="Calibri"/>
                <a:ea typeface="Calibri"/>
                <a:cs typeface="Calibri"/>
                <a:sym typeface="Calibri"/>
              </a:rPr>
              <a:t>SIMS tools and resources</a:t>
            </a:r>
            <a:endParaRPr>
              <a:latin typeface="Calibri"/>
              <a:ea typeface="Calibri"/>
              <a:cs typeface="Calibri"/>
              <a:sym typeface="Calibri"/>
            </a:endParaRPr>
          </a:p>
          <a:p>
            <a:pPr>
              <a:buFont typeface="Calibri"/>
              <a:buChar char="-"/>
            </a:pPr>
            <a:r>
              <a:rPr lang="en">
                <a:latin typeface="Calibri"/>
                <a:ea typeface="Calibri"/>
                <a:cs typeface="Calibri"/>
                <a:sym typeface="Calibri"/>
              </a:rPr>
              <a:t>SIMSulation</a:t>
            </a:r>
            <a:endParaRPr>
              <a:latin typeface="Calibri"/>
              <a:ea typeface="Calibri"/>
              <a:cs typeface="Calibri"/>
              <a:sym typeface="Calibri"/>
            </a:endParaRPr>
          </a:p>
          <a:p>
            <a:pPr>
              <a:buFont typeface="Calibri"/>
              <a:buChar char="-"/>
            </a:pPr>
            <a:r>
              <a:rPr lang="en">
                <a:latin typeface="Calibri"/>
                <a:ea typeface="Calibri"/>
                <a:cs typeface="Calibri"/>
                <a:sym typeface="Calibri"/>
              </a:rPr>
              <a:t>Wrap up and evaluation</a:t>
            </a:r>
            <a:endParaRPr>
              <a:latin typeface="Calibri"/>
              <a:ea typeface="Calibri"/>
              <a:cs typeface="Calibri"/>
              <a:sym typeface="Calibri"/>
            </a:endParaRPr>
          </a:p>
        </p:txBody>
      </p:sp>
    </p:spTree>
    <p:extLst>
      <p:ext uri="{BB962C8B-B14F-4D97-AF65-F5344CB8AC3E}">
        <p14:creationId xmlns:p14="http://schemas.microsoft.com/office/powerpoint/2010/main" val="3519116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p:nvPr/>
        </p:nvSpPr>
        <p:spPr>
          <a:xfrm>
            <a:off x="261956" y="2287190"/>
            <a:ext cx="4749921" cy="1733748"/>
          </a:xfrm>
          <a:prstGeom prst="rect">
            <a:avLst/>
          </a:prstGeom>
          <a:noFill/>
          <a:ln>
            <a:noFill/>
          </a:ln>
        </p:spPr>
        <p:txBody>
          <a:bodyPr spcFirstLastPara="1" wrap="square" lIns="106869" tIns="53420" rIns="106869" bIns="53420" anchor="t" anchorCtr="0">
            <a:noAutofit/>
          </a:bodyPr>
          <a:lstStyle/>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Field work</a:t>
            </a:r>
            <a:endParaRPr sz="2104">
              <a:latin typeface="Arial" panose="020B0604020202020204" pitchFamily="34" charset="0"/>
              <a:ea typeface="Calibri"/>
              <a:cs typeface="Arial" panose="020B0604020202020204" pitchFamily="34" charset="0"/>
              <a:sym typeface="Calibri"/>
            </a:endParaRPr>
          </a:p>
          <a:p>
            <a:pPr marL="534421" indent="-400816">
              <a:buSzPts val="1800"/>
              <a:buFont typeface="Calibri"/>
              <a:buChar char="●"/>
            </a:pPr>
            <a:r>
              <a:rPr lang="en" sz="2104">
                <a:latin typeface="Arial" panose="020B0604020202020204" pitchFamily="34" charset="0"/>
                <a:ea typeface="Calibri"/>
                <a:cs typeface="Arial" panose="020B0604020202020204" pitchFamily="34" charset="0"/>
                <a:sym typeface="Calibri"/>
              </a:rPr>
              <a:t>All IM for FACT</a:t>
            </a:r>
            <a:endParaRPr sz="2104">
              <a:latin typeface="Arial" panose="020B0604020202020204" pitchFamily="34" charset="0"/>
              <a:ea typeface="Calibri"/>
              <a:cs typeface="Arial" panose="020B0604020202020204" pitchFamily="34" charset="0"/>
              <a:sym typeface="Calibri"/>
            </a:endParaRPr>
          </a:p>
          <a:p>
            <a:pPr marL="534421" indent="-400816">
              <a:buSzPts val="1800"/>
              <a:buFont typeface="Calibri"/>
              <a:buChar char="●"/>
            </a:pPr>
            <a:r>
              <a:rPr lang="en" sz="2104">
                <a:latin typeface="Arial" panose="020B0604020202020204" pitchFamily="34" charset="0"/>
                <a:ea typeface="Calibri"/>
                <a:cs typeface="Arial" panose="020B0604020202020204" pitchFamily="34" charset="0"/>
                <a:sym typeface="Calibri"/>
              </a:rPr>
              <a:t>Support reporting</a:t>
            </a:r>
            <a:endParaRPr sz="2104">
              <a:latin typeface="Arial" panose="020B0604020202020204" pitchFamily="34" charset="0"/>
              <a:ea typeface="Calibri"/>
              <a:cs typeface="Arial" panose="020B0604020202020204" pitchFamily="34" charset="0"/>
              <a:sym typeface="Calibri"/>
            </a:endParaRPr>
          </a:p>
          <a:p>
            <a:endParaRPr sz="2104">
              <a:latin typeface="Arial" panose="020B0604020202020204" pitchFamily="34" charset="0"/>
              <a:ea typeface="Calibri"/>
              <a:cs typeface="Arial" panose="020B0604020202020204" pitchFamily="34" charset="0"/>
              <a:sym typeface="Calibri"/>
            </a:endParaRPr>
          </a:p>
        </p:txBody>
      </p:sp>
      <p:sp>
        <p:nvSpPr>
          <p:cNvPr id="252" name="Shape 252"/>
          <p:cNvSpPr txBox="1"/>
          <p:nvPr/>
        </p:nvSpPr>
        <p:spPr>
          <a:xfrm>
            <a:off x="5678397" y="2287190"/>
            <a:ext cx="4749921" cy="3318808"/>
          </a:xfrm>
          <a:prstGeom prst="rect">
            <a:avLst/>
          </a:prstGeom>
          <a:noFill/>
          <a:ln>
            <a:noFill/>
          </a:ln>
        </p:spPr>
        <p:txBody>
          <a:bodyPr spcFirstLastPara="1" wrap="square" lIns="106869" tIns="53420" rIns="106869" bIns="53420" anchor="t" anchorCtr="0">
            <a:noAutofit/>
          </a:bodyPr>
          <a:lstStyle/>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All IM for technical teams (Cash, Relief)</a:t>
            </a:r>
            <a:endParaRPr sz="2104">
              <a:latin typeface="Arial" panose="020B0604020202020204" pitchFamily="34" charset="0"/>
              <a:ea typeface="Calibri"/>
              <a:cs typeface="Arial" panose="020B0604020202020204" pitchFamily="34" charset="0"/>
              <a:sym typeface="Calibri"/>
            </a:endParaRPr>
          </a:p>
        </p:txBody>
      </p:sp>
      <p:sp>
        <p:nvSpPr>
          <p:cNvPr id="253" name="Shape 253"/>
          <p:cNvSpPr txBox="1">
            <a:spLocks noGrp="1"/>
          </p:cNvSpPr>
          <p:nvPr>
            <p:ph type="title" idx="4294967295"/>
          </p:nvPr>
        </p:nvSpPr>
        <p:spPr>
          <a:xfrm>
            <a:off x="261956" y="429623"/>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b="1" dirty="0">
                <a:solidFill>
                  <a:srgbClr val="000000"/>
                </a:solidFill>
                <a:latin typeface="Arial" panose="020B0604020202020204" pitchFamily="34" charset="0"/>
                <a:ea typeface="Calibri"/>
                <a:cs typeface="Arial" panose="020B0604020202020204" pitchFamily="34" charset="0"/>
                <a:sym typeface="Calibri"/>
              </a:rPr>
              <a:t>Deployed Roles</a:t>
            </a:r>
            <a:endParaRPr b="1" dirty="0">
              <a:solidFill>
                <a:srgbClr val="000000"/>
              </a:solidFill>
              <a:latin typeface="Arial" panose="020B0604020202020204" pitchFamily="34" charset="0"/>
              <a:ea typeface="Calibri"/>
              <a:cs typeface="Arial" panose="020B0604020202020204" pitchFamily="34" charset="0"/>
              <a:sym typeface="Calibri"/>
            </a:endParaRPr>
          </a:p>
        </p:txBody>
      </p:sp>
      <p:cxnSp>
        <p:nvCxnSpPr>
          <p:cNvPr id="254" name="Shape 254"/>
          <p:cNvCxnSpPr/>
          <p:nvPr/>
        </p:nvCxnSpPr>
        <p:spPr>
          <a:xfrm rot="10800000" flipH="1">
            <a:off x="261956" y="1639138"/>
            <a:ext cx="10164726" cy="19989"/>
          </a:xfrm>
          <a:prstGeom prst="straightConnector1">
            <a:avLst/>
          </a:prstGeom>
          <a:noFill/>
          <a:ln w="9525" cap="flat" cmpd="sng">
            <a:solidFill>
              <a:schemeClr val="dk2"/>
            </a:solidFill>
            <a:prstDash val="solid"/>
            <a:round/>
            <a:headEnd type="none" w="med" len="med"/>
            <a:tailEnd type="none" w="med" len="med"/>
          </a:ln>
        </p:spPr>
      </p:cxnSp>
      <p:sp>
        <p:nvSpPr>
          <p:cNvPr id="255" name="Shape 255"/>
          <p:cNvSpPr txBox="1"/>
          <p:nvPr/>
        </p:nvSpPr>
        <p:spPr>
          <a:xfrm>
            <a:off x="261956" y="1758018"/>
            <a:ext cx="4568972" cy="351028"/>
          </a:xfrm>
          <a:prstGeom prst="rect">
            <a:avLst/>
          </a:prstGeom>
          <a:noFill/>
          <a:ln>
            <a:noFill/>
          </a:ln>
        </p:spPr>
        <p:txBody>
          <a:bodyPr spcFirstLastPara="1" wrap="square" lIns="106869" tIns="53420" rIns="106869" bIns="53420" anchor="ctr" anchorCtr="0">
            <a:noAutofit/>
          </a:bodyPr>
          <a:lstStyle/>
          <a:p>
            <a:r>
              <a:rPr lang="en" sz="2338" dirty="0">
                <a:solidFill>
                  <a:srgbClr val="C00000"/>
                </a:solidFill>
                <a:latin typeface="Arial" panose="020B0604020202020204" pitchFamily="34" charset="0"/>
                <a:ea typeface="Calibri"/>
                <a:cs typeface="Arial" panose="020B0604020202020204" pitchFamily="34" charset="0"/>
                <a:sym typeface="Calibri"/>
              </a:rPr>
              <a:t>FACT (1</a:t>
            </a:r>
            <a:r>
              <a:rPr lang="en" sz="2338" baseline="30000" dirty="0">
                <a:solidFill>
                  <a:srgbClr val="C00000"/>
                </a:solidFill>
                <a:latin typeface="Arial" panose="020B0604020202020204" pitchFamily="34" charset="0"/>
                <a:ea typeface="Calibri"/>
                <a:cs typeface="Arial" panose="020B0604020202020204" pitchFamily="34" charset="0"/>
                <a:sym typeface="Calibri"/>
              </a:rPr>
              <a:t>st</a:t>
            </a:r>
            <a:r>
              <a:rPr lang="en" sz="2338" dirty="0">
                <a:solidFill>
                  <a:srgbClr val="C00000"/>
                </a:solidFill>
                <a:latin typeface="Arial" panose="020B0604020202020204" pitchFamily="34" charset="0"/>
                <a:ea typeface="Calibri"/>
                <a:cs typeface="Arial" panose="020B0604020202020204" pitchFamily="34" charset="0"/>
                <a:sym typeface="Calibri"/>
              </a:rPr>
              <a:t>/2</a:t>
            </a:r>
            <a:r>
              <a:rPr lang="en" sz="2338" baseline="30000" dirty="0">
                <a:solidFill>
                  <a:srgbClr val="C00000"/>
                </a:solidFill>
                <a:latin typeface="Arial" panose="020B0604020202020204" pitchFamily="34" charset="0"/>
                <a:ea typeface="Calibri"/>
                <a:cs typeface="Arial" panose="020B0604020202020204" pitchFamily="34" charset="0"/>
                <a:sym typeface="Calibri"/>
              </a:rPr>
              <a:t>nd</a:t>
            </a:r>
            <a:r>
              <a:rPr lang="en" sz="2338" dirty="0">
                <a:solidFill>
                  <a:srgbClr val="C00000"/>
                </a:solidFill>
                <a:latin typeface="Arial" panose="020B0604020202020204" pitchFamily="34" charset="0"/>
                <a:ea typeface="Calibri"/>
                <a:cs typeface="Arial" panose="020B0604020202020204" pitchFamily="34" charset="0"/>
                <a:sym typeface="Calibri"/>
              </a:rPr>
              <a:t> Round) </a:t>
            </a:r>
            <a:endParaRPr sz="2338" dirty="0">
              <a:solidFill>
                <a:srgbClr val="C00000"/>
              </a:solidFill>
              <a:latin typeface="Arial" panose="020B0604020202020204" pitchFamily="34" charset="0"/>
              <a:ea typeface="Calibri"/>
              <a:cs typeface="Arial" panose="020B0604020202020204" pitchFamily="34" charset="0"/>
              <a:sym typeface="Calibri"/>
            </a:endParaRPr>
          </a:p>
        </p:txBody>
      </p:sp>
      <p:sp>
        <p:nvSpPr>
          <p:cNvPr id="256" name="Shape 256"/>
          <p:cNvSpPr txBox="1"/>
          <p:nvPr/>
        </p:nvSpPr>
        <p:spPr>
          <a:xfrm>
            <a:off x="5615539" y="1758018"/>
            <a:ext cx="3402970" cy="351028"/>
          </a:xfrm>
          <a:prstGeom prst="rect">
            <a:avLst/>
          </a:prstGeom>
          <a:noFill/>
          <a:ln>
            <a:noFill/>
          </a:ln>
        </p:spPr>
        <p:txBody>
          <a:bodyPr spcFirstLastPara="1" wrap="square" lIns="106869" tIns="53420" rIns="106869" bIns="53420" anchor="ctr" anchorCtr="0">
            <a:noAutofit/>
          </a:bodyPr>
          <a:lstStyle/>
          <a:p>
            <a:r>
              <a:rPr lang="en" sz="2338">
                <a:solidFill>
                  <a:srgbClr val="C00000"/>
                </a:solidFill>
                <a:latin typeface="Arial" panose="020B0604020202020204" pitchFamily="34" charset="0"/>
                <a:ea typeface="Calibri"/>
                <a:cs typeface="Arial" panose="020B0604020202020204" pitchFamily="34" charset="0"/>
                <a:sym typeface="Calibri"/>
              </a:rPr>
              <a:t>Technical IM Specialist</a:t>
            </a:r>
            <a:endParaRPr sz="2338">
              <a:solidFill>
                <a:srgbClr val="C00000"/>
              </a:solidFill>
              <a:latin typeface="Arial" panose="020B0604020202020204" pitchFamily="34" charset="0"/>
              <a:ea typeface="Calibri"/>
              <a:cs typeface="Arial" panose="020B0604020202020204" pitchFamily="34" charset="0"/>
              <a:sym typeface="Calibri"/>
            </a:endParaRPr>
          </a:p>
        </p:txBody>
      </p:sp>
      <p:cxnSp>
        <p:nvCxnSpPr>
          <p:cNvPr id="257" name="Shape 257"/>
          <p:cNvCxnSpPr/>
          <p:nvPr/>
        </p:nvCxnSpPr>
        <p:spPr>
          <a:xfrm>
            <a:off x="5327837" y="1716404"/>
            <a:ext cx="4559" cy="2304650"/>
          </a:xfrm>
          <a:prstGeom prst="straightConnector1">
            <a:avLst/>
          </a:prstGeom>
          <a:noFill/>
          <a:ln w="19050" cap="flat" cmpd="sng">
            <a:solidFill>
              <a:srgbClr val="595959"/>
            </a:solidFill>
            <a:prstDash val="solid"/>
            <a:round/>
            <a:headEnd type="none" w="sm" len="sm"/>
            <a:tailEnd type="none" w="sm" len="sm"/>
          </a:ln>
        </p:spPr>
      </p:cxnSp>
      <p:sp>
        <p:nvSpPr>
          <p:cNvPr id="258" name="Shape 258"/>
          <p:cNvSpPr txBox="1"/>
          <p:nvPr/>
        </p:nvSpPr>
        <p:spPr>
          <a:xfrm>
            <a:off x="3400311" y="4380177"/>
            <a:ext cx="4749921" cy="1843159"/>
          </a:xfrm>
          <a:prstGeom prst="rect">
            <a:avLst/>
          </a:prstGeom>
          <a:noFill/>
          <a:ln>
            <a:noFill/>
          </a:ln>
        </p:spPr>
        <p:txBody>
          <a:bodyPr spcFirstLastPara="1" wrap="square" lIns="106869" tIns="106869" rIns="106869" bIns="106869" anchor="ctr" anchorCtr="0">
            <a:noAutofit/>
          </a:bodyPr>
          <a:lstStyle/>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Template/tool management</a:t>
            </a:r>
            <a:endParaRPr sz="2104">
              <a:latin typeface="Arial" panose="020B0604020202020204" pitchFamily="34" charset="0"/>
              <a:ea typeface="Calibri"/>
              <a:cs typeface="Arial" panose="020B0604020202020204" pitchFamily="34" charset="0"/>
              <a:sym typeface="Calibri"/>
            </a:endParaRPr>
          </a:p>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Mobile data collection</a:t>
            </a:r>
            <a:endParaRPr sz="2104">
              <a:latin typeface="Arial" panose="020B0604020202020204" pitchFamily="34" charset="0"/>
              <a:ea typeface="Calibri"/>
              <a:cs typeface="Arial" panose="020B0604020202020204" pitchFamily="34" charset="0"/>
              <a:sym typeface="Calibri"/>
            </a:endParaRPr>
          </a:p>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Capacity building</a:t>
            </a:r>
            <a:endParaRPr sz="2104">
              <a:latin typeface="Arial" panose="020B0604020202020204" pitchFamily="34" charset="0"/>
              <a:ea typeface="Calibri"/>
              <a:cs typeface="Arial" panose="020B0604020202020204" pitchFamily="34" charset="0"/>
              <a:sym typeface="Calibri"/>
            </a:endParaRPr>
          </a:p>
          <a:p>
            <a:pPr marL="534421" indent="-400816">
              <a:buClr>
                <a:srgbClr val="7F7F7F"/>
              </a:buClr>
              <a:buSzPts val="1800"/>
              <a:buFont typeface="Calibri"/>
              <a:buChar char="●"/>
            </a:pPr>
            <a:r>
              <a:rPr lang="en" sz="2104">
                <a:latin typeface="Arial" panose="020B0604020202020204" pitchFamily="34" charset="0"/>
                <a:ea typeface="Calibri"/>
                <a:cs typeface="Arial" panose="020B0604020202020204" pitchFamily="34" charset="0"/>
                <a:sym typeface="Calibri"/>
              </a:rPr>
              <a:t>Analysis, prototyping, modeling</a:t>
            </a:r>
            <a:endParaRPr sz="2104">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530456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289049" y="121190"/>
            <a:ext cx="9959931" cy="669443"/>
          </a:xfrm>
          <a:prstGeom prst="rect">
            <a:avLst/>
          </a:prstGeom>
        </p:spPr>
        <p:txBody>
          <a:bodyPr spcFirstLastPara="1" vert="horz" wrap="square" lIns="106869" tIns="106869" rIns="106869" bIns="106869" rtlCol="0" anchor="t" anchorCtr="0">
            <a:noAutofit/>
          </a:bodyPr>
          <a:lstStyle/>
          <a:p>
            <a:r>
              <a:rPr lang="en" sz="4400" b="0" dirty="0">
                <a:solidFill>
                  <a:srgbClr val="FF0000"/>
                </a:solidFill>
                <a:latin typeface="Arial" panose="020B0604020202020204" pitchFamily="34" charset="0"/>
                <a:ea typeface="Calibri"/>
                <a:cs typeface="Arial" panose="020B0604020202020204" pitchFamily="34" charset="0"/>
                <a:sym typeface="Calibri"/>
              </a:rPr>
              <a:t>Activation Flow</a:t>
            </a:r>
            <a:endParaRPr sz="4400"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265" name="Shape 265"/>
          <p:cNvSpPr txBox="1"/>
          <p:nvPr/>
        </p:nvSpPr>
        <p:spPr>
          <a:xfrm>
            <a:off x="-75304" y="913230"/>
            <a:ext cx="10688638" cy="514794"/>
          </a:xfrm>
          <a:prstGeom prst="rect">
            <a:avLst/>
          </a:prstGeom>
          <a:noFill/>
          <a:ln>
            <a:noFill/>
          </a:ln>
        </p:spPr>
        <p:txBody>
          <a:bodyPr spcFirstLastPara="1" wrap="square" lIns="106869" tIns="106869" rIns="106869" bIns="106869" anchor="t" anchorCtr="0">
            <a:noAutofit/>
          </a:bodyPr>
          <a:lstStyle/>
          <a:p>
            <a:r>
              <a:rPr lang="en" sz="2805" b="1" dirty="0">
                <a:solidFill>
                  <a:srgbClr val="FF0000"/>
                </a:solidFill>
                <a:latin typeface="Arial" panose="020B0604020202020204" pitchFamily="34" charset="0"/>
                <a:ea typeface="Calibri"/>
                <a:cs typeface="Arial" panose="020B0604020202020204" pitchFamily="34" charset="0"/>
                <a:sym typeface="Calibri"/>
              </a:rPr>
              <a:t>     </a:t>
            </a:r>
            <a:r>
              <a:rPr lang="en" sz="2805" dirty="0">
                <a:solidFill>
                  <a:srgbClr val="FF0000"/>
                </a:solidFill>
                <a:latin typeface="Arial" panose="020B0604020202020204" pitchFamily="34" charset="0"/>
                <a:ea typeface="Calibri"/>
                <a:cs typeface="Arial" panose="020B0604020202020204" pitchFamily="34" charset="0"/>
                <a:sym typeface="Calibri"/>
              </a:rPr>
              <a:t>Activation 				   Response              			Transition</a:t>
            </a:r>
            <a:endParaRPr sz="2805" dirty="0">
              <a:solidFill>
                <a:srgbClr val="FF0000"/>
              </a:solidFill>
              <a:latin typeface="Arial" panose="020B0604020202020204" pitchFamily="34" charset="0"/>
              <a:ea typeface="Calibri"/>
              <a:cs typeface="Arial" panose="020B0604020202020204" pitchFamily="34" charset="0"/>
              <a:sym typeface="Calibri"/>
            </a:endParaRPr>
          </a:p>
        </p:txBody>
      </p:sp>
      <p:cxnSp>
        <p:nvCxnSpPr>
          <p:cNvPr id="266" name="Shape 266"/>
          <p:cNvCxnSpPr/>
          <p:nvPr/>
        </p:nvCxnSpPr>
        <p:spPr>
          <a:xfrm>
            <a:off x="2574967" y="1261569"/>
            <a:ext cx="1620479" cy="0"/>
          </a:xfrm>
          <a:prstGeom prst="straightConnector1">
            <a:avLst/>
          </a:prstGeom>
          <a:noFill/>
          <a:ln w="9525" cap="flat" cmpd="sng">
            <a:solidFill>
              <a:srgbClr val="FF0000"/>
            </a:solidFill>
            <a:prstDash val="solid"/>
            <a:round/>
            <a:headEnd type="none" w="med" len="med"/>
            <a:tailEnd type="triangle" w="med" len="med"/>
          </a:ln>
        </p:spPr>
      </p:cxnSp>
      <p:cxnSp>
        <p:nvCxnSpPr>
          <p:cNvPr id="267" name="Shape 267"/>
          <p:cNvCxnSpPr/>
          <p:nvPr/>
        </p:nvCxnSpPr>
        <p:spPr>
          <a:xfrm>
            <a:off x="6372654" y="1261569"/>
            <a:ext cx="1620479" cy="0"/>
          </a:xfrm>
          <a:prstGeom prst="straightConnector1">
            <a:avLst/>
          </a:prstGeom>
          <a:noFill/>
          <a:ln w="9525" cap="flat" cmpd="sng">
            <a:solidFill>
              <a:srgbClr val="FF0000"/>
            </a:solidFill>
            <a:prstDash val="solid"/>
            <a:round/>
            <a:headEnd type="none" w="med" len="med"/>
            <a:tailEnd type="triangle" w="med" len="med"/>
          </a:ln>
        </p:spPr>
      </p:cxnSp>
      <p:pic>
        <p:nvPicPr>
          <p:cNvPr id="268" name="Shape 268"/>
          <p:cNvPicPr preferRelativeResize="0"/>
          <p:nvPr/>
        </p:nvPicPr>
        <p:blipFill>
          <a:blip r:embed="rId3">
            <a:alphaModFix/>
          </a:blip>
          <a:stretch>
            <a:fillRect/>
          </a:stretch>
        </p:blipFill>
        <p:spPr>
          <a:xfrm>
            <a:off x="154302" y="1841005"/>
            <a:ext cx="779380" cy="3484941"/>
          </a:xfrm>
          <a:prstGeom prst="rect">
            <a:avLst/>
          </a:prstGeom>
          <a:noFill/>
          <a:ln>
            <a:noFill/>
          </a:ln>
        </p:spPr>
      </p:pic>
      <p:pic>
        <p:nvPicPr>
          <p:cNvPr id="269" name="Shape 269"/>
          <p:cNvPicPr preferRelativeResize="0"/>
          <p:nvPr/>
        </p:nvPicPr>
        <p:blipFill>
          <a:blip r:embed="rId4">
            <a:alphaModFix/>
          </a:blip>
          <a:stretch>
            <a:fillRect/>
          </a:stretch>
        </p:blipFill>
        <p:spPr>
          <a:xfrm>
            <a:off x="3292541" y="1857720"/>
            <a:ext cx="2226799" cy="3451539"/>
          </a:xfrm>
          <a:prstGeom prst="rect">
            <a:avLst/>
          </a:prstGeom>
          <a:noFill/>
          <a:ln>
            <a:noFill/>
          </a:ln>
        </p:spPr>
      </p:pic>
      <p:pic>
        <p:nvPicPr>
          <p:cNvPr id="270" name="Shape 270"/>
          <p:cNvPicPr preferRelativeResize="0"/>
          <p:nvPr/>
        </p:nvPicPr>
        <p:blipFill>
          <a:blip r:embed="rId5">
            <a:alphaModFix/>
          </a:blip>
          <a:stretch>
            <a:fillRect/>
          </a:stretch>
        </p:blipFill>
        <p:spPr>
          <a:xfrm>
            <a:off x="8154975" y="1739272"/>
            <a:ext cx="857318" cy="857318"/>
          </a:xfrm>
          <a:prstGeom prst="rect">
            <a:avLst/>
          </a:prstGeom>
          <a:noFill/>
          <a:ln>
            <a:noFill/>
          </a:ln>
        </p:spPr>
      </p:pic>
      <p:pic>
        <p:nvPicPr>
          <p:cNvPr id="271" name="Shape 271"/>
          <p:cNvPicPr preferRelativeResize="0"/>
          <p:nvPr/>
        </p:nvPicPr>
        <p:blipFill>
          <a:blip r:embed="rId6">
            <a:alphaModFix/>
          </a:blip>
          <a:stretch>
            <a:fillRect/>
          </a:stretch>
        </p:blipFill>
        <p:spPr>
          <a:xfrm>
            <a:off x="8190769" y="3013756"/>
            <a:ext cx="957524" cy="779380"/>
          </a:xfrm>
          <a:prstGeom prst="rect">
            <a:avLst/>
          </a:prstGeom>
          <a:noFill/>
          <a:ln>
            <a:noFill/>
          </a:ln>
        </p:spPr>
      </p:pic>
      <p:pic>
        <p:nvPicPr>
          <p:cNvPr id="272" name="Shape 272"/>
          <p:cNvPicPr preferRelativeResize="0"/>
          <p:nvPr/>
        </p:nvPicPr>
        <p:blipFill>
          <a:blip r:embed="rId7">
            <a:alphaModFix/>
          </a:blip>
          <a:stretch>
            <a:fillRect/>
          </a:stretch>
        </p:blipFill>
        <p:spPr>
          <a:xfrm>
            <a:off x="9161618" y="3694391"/>
            <a:ext cx="957524" cy="779380"/>
          </a:xfrm>
          <a:prstGeom prst="rect">
            <a:avLst/>
          </a:prstGeom>
          <a:noFill/>
          <a:ln>
            <a:noFill/>
          </a:ln>
        </p:spPr>
      </p:pic>
      <p:pic>
        <p:nvPicPr>
          <p:cNvPr id="273" name="Shape 273"/>
          <p:cNvPicPr preferRelativeResize="0"/>
          <p:nvPr/>
        </p:nvPicPr>
        <p:blipFill>
          <a:blip r:embed="rId8">
            <a:alphaModFix/>
          </a:blip>
          <a:stretch>
            <a:fillRect/>
          </a:stretch>
        </p:blipFill>
        <p:spPr>
          <a:xfrm>
            <a:off x="8279841" y="4392501"/>
            <a:ext cx="779380" cy="779380"/>
          </a:xfrm>
          <a:prstGeom prst="rect">
            <a:avLst/>
          </a:prstGeom>
          <a:noFill/>
          <a:ln>
            <a:noFill/>
          </a:ln>
        </p:spPr>
      </p:pic>
      <p:sp>
        <p:nvSpPr>
          <p:cNvPr id="274" name="Shape 274"/>
          <p:cNvSpPr txBox="1"/>
          <p:nvPr/>
        </p:nvSpPr>
        <p:spPr>
          <a:xfrm>
            <a:off x="933682" y="1805064"/>
            <a:ext cx="2327444" cy="409591"/>
          </a:xfrm>
          <a:prstGeom prst="rect">
            <a:avLst/>
          </a:prstGeom>
          <a:noFill/>
          <a:ln>
            <a:noFill/>
          </a:ln>
        </p:spPr>
        <p:txBody>
          <a:bodyPr spcFirstLastPara="1" wrap="square" lIns="106869" tIns="106869" rIns="106869" bIns="106869" anchor="t" anchorCtr="0">
            <a:noAutofit/>
          </a:bodyPr>
          <a:lstStyle/>
          <a:p>
            <a:r>
              <a:rPr lang="en" sz="2455" dirty="0">
                <a:latin typeface="Arial" panose="020B0604020202020204" pitchFamily="34" charset="0"/>
                <a:ea typeface="Calibri"/>
                <a:cs typeface="Arial" panose="020B0604020202020204" pitchFamily="34" charset="0"/>
                <a:sym typeface="Calibri"/>
              </a:rPr>
              <a:t>Disaster</a:t>
            </a:r>
            <a:endParaRPr sz="2455" dirty="0">
              <a:latin typeface="Arial" panose="020B0604020202020204" pitchFamily="34" charset="0"/>
              <a:ea typeface="Calibri"/>
              <a:cs typeface="Arial" panose="020B0604020202020204" pitchFamily="34" charset="0"/>
              <a:sym typeface="Calibri"/>
            </a:endParaRPr>
          </a:p>
          <a:p>
            <a:endParaRPr sz="2455" dirty="0">
              <a:latin typeface="Arial" panose="020B0604020202020204" pitchFamily="34" charset="0"/>
              <a:ea typeface="Calibri"/>
              <a:cs typeface="Arial" panose="020B0604020202020204" pitchFamily="34" charset="0"/>
              <a:sym typeface="Calibri"/>
            </a:endParaRPr>
          </a:p>
          <a:p>
            <a:r>
              <a:rPr lang="en" sz="2455" dirty="0">
                <a:latin typeface="Arial" panose="020B0604020202020204" pitchFamily="34" charset="0"/>
                <a:ea typeface="Calibri"/>
                <a:cs typeface="Arial" panose="020B0604020202020204" pitchFamily="34" charset="0"/>
                <a:sym typeface="Calibri"/>
              </a:rPr>
              <a:t>Surge Team Alert</a:t>
            </a:r>
            <a:endParaRPr sz="2455" dirty="0">
              <a:latin typeface="Arial" panose="020B0604020202020204" pitchFamily="34" charset="0"/>
              <a:ea typeface="Calibri"/>
              <a:cs typeface="Arial" panose="020B0604020202020204" pitchFamily="34" charset="0"/>
              <a:sym typeface="Calibri"/>
            </a:endParaRPr>
          </a:p>
          <a:p>
            <a:endParaRPr lang="en" sz="2455" dirty="0">
              <a:latin typeface="Arial" panose="020B0604020202020204" pitchFamily="34" charset="0"/>
              <a:ea typeface="Calibri"/>
              <a:cs typeface="Arial" panose="020B0604020202020204" pitchFamily="34" charset="0"/>
              <a:sym typeface="Calibri"/>
            </a:endParaRPr>
          </a:p>
          <a:p>
            <a:r>
              <a:rPr lang="en" sz="2455" dirty="0">
                <a:latin typeface="Arial" panose="020B0604020202020204" pitchFamily="34" charset="0"/>
                <a:ea typeface="Calibri"/>
                <a:cs typeface="Arial" panose="020B0604020202020204" pitchFamily="34" charset="0"/>
                <a:sym typeface="Calibri"/>
              </a:rPr>
              <a:t>Request for SIMS</a:t>
            </a:r>
            <a:endParaRPr sz="2455" dirty="0">
              <a:latin typeface="Arial" panose="020B0604020202020204" pitchFamily="34" charset="0"/>
              <a:ea typeface="Calibri"/>
              <a:cs typeface="Arial" panose="020B0604020202020204" pitchFamily="34" charset="0"/>
              <a:sym typeface="Calibri"/>
            </a:endParaRPr>
          </a:p>
          <a:p>
            <a:endParaRPr lang="en" sz="2455" dirty="0">
              <a:latin typeface="Arial" panose="020B0604020202020204" pitchFamily="34" charset="0"/>
              <a:ea typeface="Calibri"/>
              <a:cs typeface="Arial" panose="020B0604020202020204" pitchFamily="34" charset="0"/>
              <a:sym typeface="Calibri"/>
            </a:endParaRPr>
          </a:p>
          <a:p>
            <a:r>
              <a:rPr lang="en" sz="2455" dirty="0">
                <a:latin typeface="Arial" panose="020B0604020202020204" pitchFamily="34" charset="0"/>
                <a:ea typeface="Calibri"/>
                <a:cs typeface="Arial" panose="020B0604020202020204" pitchFamily="34" charset="0"/>
                <a:sym typeface="Calibri"/>
              </a:rPr>
              <a:t>SIMS Activated</a:t>
            </a:r>
            <a:endParaRPr sz="2455" dirty="0">
              <a:latin typeface="Arial" panose="020B0604020202020204" pitchFamily="34" charset="0"/>
              <a:ea typeface="Calibri"/>
              <a:cs typeface="Arial" panose="020B0604020202020204" pitchFamily="34" charset="0"/>
              <a:sym typeface="Calibri"/>
            </a:endParaRPr>
          </a:p>
        </p:txBody>
      </p:sp>
      <p:cxnSp>
        <p:nvCxnSpPr>
          <p:cNvPr id="275" name="Shape 275"/>
          <p:cNvCxnSpPr/>
          <p:nvPr/>
        </p:nvCxnSpPr>
        <p:spPr>
          <a:xfrm>
            <a:off x="546417" y="2562230"/>
            <a:ext cx="0" cy="219875"/>
          </a:xfrm>
          <a:prstGeom prst="straightConnector1">
            <a:avLst/>
          </a:prstGeom>
          <a:noFill/>
          <a:ln w="9525" cap="flat" cmpd="sng">
            <a:solidFill>
              <a:srgbClr val="660000"/>
            </a:solidFill>
            <a:prstDash val="solid"/>
            <a:round/>
            <a:headEnd type="none" w="med" len="med"/>
            <a:tailEnd type="triangle" w="med" len="med"/>
          </a:ln>
        </p:spPr>
      </p:cxnSp>
      <p:cxnSp>
        <p:nvCxnSpPr>
          <p:cNvPr id="276" name="Shape 276"/>
          <p:cNvCxnSpPr/>
          <p:nvPr/>
        </p:nvCxnSpPr>
        <p:spPr>
          <a:xfrm>
            <a:off x="543992" y="3473552"/>
            <a:ext cx="0" cy="219875"/>
          </a:xfrm>
          <a:prstGeom prst="straightConnector1">
            <a:avLst/>
          </a:prstGeom>
          <a:noFill/>
          <a:ln w="9525" cap="flat" cmpd="sng">
            <a:solidFill>
              <a:srgbClr val="660000"/>
            </a:solidFill>
            <a:prstDash val="solid"/>
            <a:round/>
            <a:headEnd type="none" w="med" len="med"/>
            <a:tailEnd type="triangle" w="med" len="med"/>
          </a:ln>
        </p:spPr>
      </p:cxnSp>
      <p:cxnSp>
        <p:nvCxnSpPr>
          <p:cNvPr id="277" name="Shape 277"/>
          <p:cNvCxnSpPr/>
          <p:nvPr/>
        </p:nvCxnSpPr>
        <p:spPr>
          <a:xfrm>
            <a:off x="543992" y="4394693"/>
            <a:ext cx="0" cy="219875"/>
          </a:xfrm>
          <a:prstGeom prst="straightConnector1">
            <a:avLst/>
          </a:prstGeom>
          <a:noFill/>
          <a:ln w="9525" cap="flat" cmpd="sng">
            <a:solidFill>
              <a:srgbClr val="660000"/>
            </a:solidFill>
            <a:prstDash val="solid"/>
            <a:round/>
            <a:headEnd type="none" w="med" len="med"/>
            <a:tailEnd type="triangle" w="med" len="med"/>
          </a:ln>
        </p:spPr>
      </p:cxnSp>
      <p:sp>
        <p:nvSpPr>
          <p:cNvPr id="278" name="Shape 278"/>
          <p:cNvSpPr txBox="1"/>
          <p:nvPr/>
        </p:nvSpPr>
        <p:spPr>
          <a:xfrm>
            <a:off x="4974359" y="1984466"/>
            <a:ext cx="3180616" cy="409591"/>
          </a:xfrm>
          <a:prstGeom prst="rect">
            <a:avLst/>
          </a:prstGeom>
          <a:noFill/>
          <a:ln>
            <a:noFill/>
          </a:ln>
        </p:spPr>
        <p:txBody>
          <a:bodyPr spcFirstLastPara="1" wrap="square" lIns="106869" tIns="106869" rIns="106869" bIns="106869" anchor="t" anchorCtr="0">
            <a:noAutofit/>
          </a:bodyPr>
          <a:lstStyle/>
          <a:p>
            <a:r>
              <a:rPr lang="en" sz="2000" dirty="0">
                <a:latin typeface="Arial" panose="020B0604020202020204" pitchFamily="34" charset="0"/>
                <a:ea typeface="Calibri"/>
                <a:cs typeface="Arial" panose="020B0604020202020204" pitchFamily="34" charset="0"/>
                <a:sym typeface="Calibri"/>
              </a:rPr>
              <a:t>Coordinator Assigned</a:t>
            </a:r>
            <a:endParaRPr sz="2000" dirty="0">
              <a:latin typeface="Arial" panose="020B0604020202020204" pitchFamily="34" charset="0"/>
              <a:ea typeface="Calibri"/>
              <a:cs typeface="Arial" panose="020B0604020202020204" pitchFamily="34" charset="0"/>
              <a:sym typeface="Calibri"/>
            </a:endParaRPr>
          </a:p>
          <a:p>
            <a:endParaRPr lang="en" sz="2000" dirty="0">
              <a:latin typeface="Arial" panose="020B0604020202020204" pitchFamily="34" charset="0"/>
              <a:ea typeface="Calibri"/>
              <a:cs typeface="Arial" panose="020B0604020202020204" pitchFamily="34" charset="0"/>
              <a:sym typeface="Calibri"/>
            </a:endParaRPr>
          </a:p>
          <a:p>
            <a:r>
              <a:rPr lang="en" sz="2000" dirty="0">
                <a:latin typeface="Arial" panose="020B0604020202020204" pitchFamily="34" charset="0"/>
                <a:ea typeface="Calibri"/>
                <a:cs typeface="Arial" panose="020B0604020202020204" pitchFamily="34" charset="0"/>
                <a:sym typeface="Calibri"/>
              </a:rPr>
              <a:t>Establish Level of </a:t>
            </a:r>
          </a:p>
          <a:p>
            <a:r>
              <a:rPr lang="en" sz="2000" dirty="0">
                <a:latin typeface="Arial" panose="020B0604020202020204" pitchFamily="34" charset="0"/>
                <a:ea typeface="Calibri"/>
                <a:cs typeface="Arial" panose="020B0604020202020204" pitchFamily="34" charset="0"/>
                <a:sym typeface="Calibri"/>
              </a:rPr>
              <a:t>Support</a:t>
            </a:r>
          </a:p>
          <a:p>
            <a:endParaRPr sz="2000" dirty="0">
              <a:latin typeface="Arial" panose="020B0604020202020204" pitchFamily="34" charset="0"/>
              <a:ea typeface="Calibri"/>
              <a:cs typeface="Arial" panose="020B0604020202020204" pitchFamily="34" charset="0"/>
              <a:sym typeface="Calibri"/>
            </a:endParaRPr>
          </a:p>
          <a:p>
            <a:r>
              <a:rPr lang="en" sz="2000" dirty="0">
                <a:latin typeface="Arial" panose="020B0604020202020204" pitchFamily="34" charset="0"/>
                <a:ea typeface="Calibri"/>
                <a:cs typeface="Arial" panose="020B0604020202020204" pitchFamily="34" charset="0"/>
                <a:sym typeface="Calibri"/>
              </a:rPr>
              <a:t>    </a:t>
            </a:r>
            <a:r>
              <a:rPr lang="en" sz="2000" dirty="0">
                <a:solidFill>
                  <a:schemeClr val="dk2"/>
                </a:solidFill>
                <a:latin typeface="Arial" panose="020B0604020202020204" pitchFamily="34" charset="0"/>
                <a:ea typeface="Calibri"/>
                <a:cs typeface="Arial" panose="020B0604020202020204" pitchFamily="34" charset="0"/>
                <a:sym typeface="Calibri"/>
              </a:rPr>
              <a:t>Service Provision 	</a:t>
            </a:r>
          </a:p>
          <a:p>
            <a:r>
              <a:rPr lang="en" sz="2000" dirty="0">
                <a:solidFill>
                  <a:schemeClr val="dk2"/>
                </a:solidFill>
                <a:latin typeface="Arial" panose="020B0604020202020204" pitchFamily="34" charset="0"/>
                <a:ea typeface="Calibri"/>
                <a:cs typeface="Arial" panose="020B0604020202020204" pitchFamily="34" charset="0"/>
                <a:sym typeface="Calibri"/>
              </a:rPr>
              <a:t>	</a:t>
            </a:r>
          </a:p>
          <a:p>
            <a:r>
              <a:rPr lang="en" sz="2000" dirty="0">
                <a:solidFill>
                  <a:schemeClr val="dk2"/>
                </a:solidFill>
                <a:latin typeface="Arial" panose="020B0604020202020204" pitchFamily="34" charset="0"/>
                <a:ea typeface="Calibri"/>
                <a:cs typeface="Arial" panose="020B0604020202020204" pitchFamily="34" charset="0"/>
                <a:sym typeface="Calibri"/>
              </a:rPr>
              <a:t>	Product </a:t>
            </a:r>
          </a:p>
          <a:p>
            <a:r>
              <a:rPr lang="en" sz="2000" dirty="0">
                <a:solidFill>
                  <a:schemeClr val="dk2"/>
                </a:solidFill>
                <a:latin typeface="Arial" panose="020B0604020202020204" pitchFamily="34" charset="0"/>
                <a:ea typeface="Calibri"/>
                <a:cs typeface="Arial" panose="020B0604020202020204" pitchFamily="34" charset="0"/>
                <a:sym typeface="Calibri"/>
              </a:rPr>
              <a:t>	Development</a:t>
            </a:r>
            <a:endParaRPr sz="2000" dirty="0">
              <a:solidFill>
                <a:schemeClr val="dk2"/>
              </a:solidFill>
              <a:latin typeface="Arial" panose="020B0604020202020204" pitchFamily="34" charset="0"/>
              <a:ea typeface="Calibri"/>
              <a:cs typeface="Arial" panose="020B0604020202020204" pitchFamily="34" charset="0"/>
              <a:sym typeface="Calibri"/>
            </a:endParaRPr>
          </a:p>
          <a:p>
            <a:r>
              <a:rPr lang="en" sz="2000" dirty="0">
                <a:solidFill>
                  <a:schemeClr val="dk2"/>
                </a:solidFill>
                <a:latin typeface="Arial" panose="020B0604020202020204" pitchFamily="34" charset="0"/>
                <a:ea typeface="Calibri"/>
                <a:cs typeface="Arial" panose="020B0604020202020204" pitchFamily="34" charset="0"/>
                <a:sym typeface="Calibri"/>
              </a:rPr>
              <a:t>       </a:t>
            </a:r>
          </a:p>
          <a:p>
            <a:r>
              <a:rPr lang="en" sz="2000" dirty="0">
                <a:solidFill>
                  <a:schemeClr val="dk2"/>
                </a:solidFill>
                <a:latin typeface="Arial" panose="020B0604020202020204" pitchFamily="34" charset="0"/>
                <a:ea typeface="Calibri"/>
                <a:cs typeface="Arial" panose="020B0604020202020204" pitchFamily="34" charset="0"/>
                <a:sym typeface="Calibri"/>
              </a:rPr>
              <a:t>	Technical </a:t>
            </a:r>
          </a:p>
          <a:p>
            <a:r>
              <a:rPr lang="en" sz="2000" dirty="0">
                <a:solidFill>
                  <a:schemeClr val="dk2"/>
                </a:solidFill>
                <a:latin typeface="Arial" panose="020B0604020202020204" pitchFamily="34" charset="0"/>
                <a:ea typeface="Calibri"/>
                <a:cs typeface="Arial" panose="020B0604020202020204" pitchFamily="34" charset="0"/>
                <a:sym typeface="Calibri"/>
              </a:rPr>
              <a:t>	Advice</a:t>
            </a:r>
            <a:endParaRPr sz="2000" dirty="0">
              <a:solidFill>
                <a:schemeClr val="dk2"/>
              </a:solidFill>
              <a:latin typeface="Arial" panose="020B0604020202020204" pitchFamily="34" charset="0"/>
              <a:ea typeface="Calibri"/>
              <a:cs typeface="Arial" panose="020B0604020202020204" pitchFamily="34" charset="0"/>
              <a:sym typeface="Calibri"/>
            </a:endParaRPr>
          </a:p>
        </p:txBody>
      </p:sp>
      <p:cxnSp>
        <p:nvCxnSpPr>
          <p:cNvPr id="279" name="Shape 279"/>
          <p:cNvCxnSpPr/>
          <p:nvPr/>
        </p:nvCxnSpPr>
        <p:spPr>
          <a:xfrm>
            <a:off x="4405940" y="2562230"/>
            <a:ext cx="0" cy="219875"/>
          </a:xfrm>
          <a:prstGeom prst="straightConnector1">
            <a:avLst/>
          </a:prstGeom>
          <a:noFill/>
          <a:ln w="9525" cap="flat" cmpd="sng">
            <a:solidFill>
              <a:srgbClr val="660000"/>
            </a:solidFill>
            <a:prstDash val="solid"/>
            <a:round/>
            <a:headEnd type="none" w="med" len="med"/>
            <a:tailEnd type="triangle" w="med" len="med"/>
          </a:ln>
        </p:spPr>
      </p:cxnSp>
      <p:cxnSp>
        <p:nvCxnSpPr>
          <p:cNvPr id="280" name="Shape 280"/>
          <p:cNvCxnSpPr/>
          <p:nvPr/>
        </p:nvCxnSpPr>
        <p:spPr>
          <a:xfrm>
            <a:off x="4405531" y="3479631"/>
            <a:ext cx="351" cy="493753"/>
          </a:xfrm>
          <a:prstGeom prst="straightConnector1">
            <a:avLst/>
          </a:prstGeom>
          <a:noFill/>
          <a:ln w="9525" cap="flat" cmpd="sng">
            <a:solidFill>
              <a:srgbClr val="660000"/>
            </a:solidFill>
            <a:prstDash val="solid"/>
            <a:round/>
            <a:headEnd type="none" w="med" len="med"/>
            <a:tailEnd type="triangle" w="med" len="med"/>
          </a:ln>
        </p:spPr>
      </p:cxnSp>
      <p:sp>
        <p:nvSpPr>
          <p:cNvPr id="281" name="Shape 281"/>
          <p:cNvSpPr txBox="1"/>
          <p:nvPr/>
        </p:nvSpPr>
        <p:spPr>
          <a:xfrm>
            <a:off x="7814755" y="2782105"/>
            <a:ext cx="3651250" cy="2198745"/>
          </a:xfrm>
          <a:prstGeom prst="rect">
            <a:avLst/>
          </a:prstGeom>
          <a:noFill/>
          <a:ln>
            <a:noFill/>
          </a:ln>
        </p:spPr>
        <p:txBody>
          <a:bodyPr spcFirstLastPara="1" wrap="square" lIns="106869" tIns="106869" rIns="106869" bIns="106869" anchor="ctr" anchorCtr="0">
            <a:noAutofit/>
          </a:bodyPr>
          <a:lstStyle/>
          <a:p>
            <a:pPr marL="534421" indent="534421"/>
            <a:r>
              <a:rPr lang="en" sz="2455" dirty="0">
                <a:latin typeface="Arial" panose="020B0604020202020204" pitchFamily="34" charset="0"/>
                <a:ea typeface="Calibri"/>
                <a:cs typeface="Arial" panose="020B0604020202020204" pitchFamily="34" charset="0"/>
                <a:sym typeface="Calibri"/>
              </a:rPr>
              <a:t>    Hire</a:t>
            </a:r>
          </a:p>
          <a:p>
            <a:pPr marL="534421" indent="534421"/>
            <a:r>
              <a:rPr lang="en" sz="2455" dirty="0">
                <a:latin typeface="Arial" panose="020B0604020202020204" pitchFamily="34" charset="0"/>
                <a:ea typeface="Calibri"/>
                <a:cs typeface="Arial" panose="020B0604020202020204" pitchFamily="34" charset="0"/>
                <a:sym typeface="Calibri"/>
              </a:rPr>
              <a:t>Delegate</a:t>
            </a:r>
            <a:endParaRPr sz="2455" dirty="0">
              <a:latin typeface="Arial" panose="020B0604020202020204" pitchFamily="34" charset="0"/>
              <a:ea typeface="Calibri"/>
              <a:cs typeface="Arial" panose="020B0604020202020204" pitchFamily="34" charset="0"/>
              <a:sym typeface="Calibri"/>
            </a:endParaRPr>
          </a:p>
          <a:p>
            <a:endParaRPr sz="2455" dirty="0">
              <a:latin typeface="Arial" panose="020B0604020202020204" pitchFamily="34" charset="0"/>
              <a:ea typeface="Calibri"/>
              <a:cs typeface="Arial" panose="020B0604020202020204" pitchFamily="34" charset="0"/>
              <a:sym typeface="Calibri"/>
            </a:endParaRPr>
          </a:p>
          <a:p>
            <a:endParaRPr sz="2455" dirty="0">
              <a:latin typeface="Arial" panose="020B0604020202020204" pitchFamily="34" charset="0"/>
              <a:ea typeface="Calibri"/>
              <a:cs typeface="Arial" panose="020B0604020202020204" pitchFamily="34" charset="0"/>
              <a:sym typeface="Calibri"/>
            </a:endParaRPr>
          </a:p>
          <a:p>
            <a:r>
              <a:rPr lang="en" sz="1800" dirty="0">
                <a:latin typeface="Arial" panose="020B0604020202020204" pitchFamily="34" charset="0"/>
                <a:ea typeface="Calibri"/>
                <a:cs typeface="Arial" panose="020B0604020202020204" pitchFamily="34" charset="0"/>
                <a:sym typeface="Calibri"/>
              </a:rPr>
              <a:t>Continued</a:t>
            </a:r>
            <a:endParaRPr sz="1800" dirty="0">
              <a:latin typeface="Arial" panose="020B0604020202020204" pitchFamily="34" charset="0"/>
              <a:ea typeface="Calibri"/>
              <a:cs typeface="Arial" panose="020B0604020202020204" pitchFamily="34" charset="0"/>
              <a:sym typeface="Calibri"/>
            </a:endParaRPr>
          </a:p>
          <a:p>
            <a:r>
              <a:rPr lang="en" sz="1800" dirty="0">
                <a:latin typeface="Arial" panose="020B0604020202020204" pitchFamily="34" charset="0"/>
                <a:ea typeface="Calibri"/>
                <a:cs typeface="Arial" panose="020B0604020202020204" pitchFamily="34" charset="0"/>
                <a:sym typeface="Calibri"/>
              </a:rPr>
              <a:t>Remote</a:t>
            </a:r>
            <a:endParaRPr sz="1800" dirty="0">
              <a:latin typeface="Arial" panose="020B0604020202020204" pitchFamily="34" charset="0"/>
              <a:ea typeface="Calibri"/>
              <a:cs typeface="Arial" panose="020B0604020202020204" pitchFamily="34" charset="0"/>
              <a:sym typeface="Calibri"/>
            </a:endParaRPr>
          </a:p>
          <a:p>
            <a:endParaRPr sz="2455" dirty="0">
              <a:latin typeface="Arial" panose="020B0604020202020204" pitchFamily="34" charset="0"/>
              <a:ea typeface="Calibri"/>
              <a:cs typeface="Arial" panose="020B0604020202020204" pitchFamily="34" charset="0"/>
              <a:sym typeface="Calibri"/>
            </a:endParaRPr>
          </a:p>
          <a:p>
            <a:endParaRPr sz="2455" dirty="0">
              <a:latin typeface="Arial" panose="020B0604020202020204" pitchFamily="34" charset="0"/>
              <a:ea typeface="Calibri"/>
              <a:cs typeface="Arial" panose="020B0604020202020204" pitchFamily="34" charset="0"/>
              <a:sym typeface="Calibri"/>
            </a:endParaRPr>
          </a:p>
          <a:p>
            <a:pPr marL="534421" indent="534421"/>
            <a:r>
              <a:rPr lang="en" sz="2455" dirty="0">
                <a:latin typeface="Arial" panose="020B0604020202020204" pitchFamily="34" charset="0"/>
                <a:ea typeface="Calibri"/>
                <a:cs typeface="Arial" panose="020B0604020202020204" pitchFamily="34" charset="0"/>
                <a:sym typeface="Calibri"/>
              </a:rPr>
              <a:t>Close Out</a:t>
            </a:r>
            <a:endParaRPr sz="2455" dirty="0">
              <a:latin typeface="Arial" panose="020B0604020202020204" pitchFamily="34" charset="0"/>
              <a:ea typeface="Calibri"/>
              <a:cs typeface="Arial" panose="020B0604020202020204" pitchFamily="34" charset="0"/>
              <a:sym typeface="Calibri"/>
            </a:endParaRPr>
          </a:p>
        </p:txBody>
      </p:sp>
      <p:cxnSp>
        <p:nvCxnSpPr>
          <p:cNvPr id="282" name="Shape 282"/>
          <p:cNvCxnSpPr/>
          <p:nvPr/>
        </p:nvCxnSpPr>
        <p:spPr>
          <a:xfrm>
            <a:off x="2953144" y="1695240"/>
            <a:ext cx="1753" cy="3809054"/>
          </a:xfrm>
          <a:prstGeom prst="straightConnector1">
            <a:avLst/>
          </a:prstGeom>
          <a:noFill/>
          <a:ln w="19050" cap="flat" cmpd="sng">
            <a:solidFill>
              <a:srgbClr val="595959"/>
            </a:solidFill>
            <a:prstDash val="solid"/>
            <a:round/>
            <a:headEnd type="none" w="sm" len="sm"/>
            <a:tailEnd type="none" w="sm" len="sm"/>
          </a:ln>
        </p:spPr>
      </p:cxnSp>
      <p:cxnSp>
        <p:nvCxnSpPr>
          <p:cNvPr id="283" name="Shape 283"/>
          <p:cNvCxnSpPr/>
          <p:nvPr/>
        </p:nvCxnSpPr>
        <p:spPr>
          <a:xfrm>
            <a:off x="7673959" y="1695240"/>
            <a:ext cx="1753" cy="3809054"/>
          </a:xfrm>
          <a:prstGeom prst="straightConnector1">
            <a:avLst/>
          </a:prstGeom>
          <a:noFill/>
          <a:ln w="19050" cap="flat" cmpd="sng">
            <a:solidFill>
              <a:srgbClr val="595959"/>
            </a:solidFill>
            <a:prstDash val="solid"/>
            <a:round/>
            <a:headEnd type="none" w="sm" len="sm"/>
            <a:tailEnd type="none" w="sm" len="sm"/>
          </a:ln>
        </p:spPr>
      </p:cxnSp>
    </p:spTree>
    <p:extLst>
      <p:ext uri="{BB962C8B-B14F-4D97-AF65-F5344CB8AC3E}">
        <p14:creationId xmlns:p14="http://schemas.microsoft.com/office/powerpoint/2010/main" val="2503280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318267" y="391250"/>
            <a:ext cx="9959931" cy="669443"/>
          </a:xfrm>
          <a:prstGeom prst="rect">
            <a:avLst/>
          </a:prstGeom>
        </p:spPr>
        <p:txBody>
          <a:bodyPr spcFirstLastPara="1" vert="horz" wrap="square" lIns="106869" tIns="106869" rIns="106869" bIns="106869" rtlCol="0" anchor="t" anchorCtr="0">
            <a:noAutofit/>
          </a:bodyPr>
          <a:lstStyle/>
          <a:p>
            <a:r>
              <a:rPr lang="en" sz="2805" b="0" dirty="0">
                <a:solidFill>
                  <a:srgbClr val="FF0000"/>
                </a:solidFill>
                <a:latin typeface="Arial" panose="020B0604020202020204" pitchFamily="34" charset="0"/>
                <a:ea typeface="Calibri"/>
                <a:cs typeface="Arial" panose="020B0604020202020204" pitchFamily="34" charset="0"/>
                <a:sym typeface="Calibri"/>
              </a:rPr>
              <a:t>What support is provided?</a:t>
            </a:r>
            <a:endParaRPr sz="2805"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290" name="Shape 290"/>
          <p:cNvPicPr preferRelativeResize="0"/>
          <p:nvPr/>
        </p:nvPicPr>
        <p:blipFill>
          <a:blip r:embed="rId3">
            <a:alphaModFix/>
          </a:blip>
          <a:stretch>
            <a:fillRect/>
          </a:stretch>
        </p:blipFill>
        <p:spPr>
          <a:xfrm>
            <a:off x="475892" y="1376979"/>
            <a:ext cx="4418838" cy="5031747"/>
          </a:xfrm>
          <a:prstGeom prst="rect">
            <a:avLst/>
          </a:prstGeom>
          <a:noFill/>
          <a:ln>
            <a:noFill/>
          </a:ln>
        </p:spPr>
      </p:pic>
      <p:pic>
        <p:nvPicPr>
          <p:cNvPr id="291" name="Shape 291"/>
          <p:cNvPicPr preferRelativeResize="0"/>
          <p:nvPr/>
        </p:nvPicPr>
        <p:blipFill>
          <a:blip r:embed="rId4">
            <a:alphaModFix/>
          </a:blip>
          <a:stretch>
            <a:fillRect/>
          </a:stretch>
        </p:blipFill>
        <p:spPr>
          <a:xfrm>
            <a:off x="4894730" y="473336"/>
            <a:ext cx="4658061" cy="6197887"/>
          </a:xfrm>
          <a:prstGeom prst="rect">
            <a:avLst/>
          </a:prstGeom>
          <a:noFill/>
          <a:ln>
            <a:noFill/>
          </a:ln>
        </p:spPr>
      </p:pic>
    </p:spTree>
    <p:extLst>
      <p:ext uri="{BB962C8B-B14F-4D97-AF65-F5344CB8AC3E}">
        <p14:creationId xmlns:p14="http://schemas.microsoft.com/office/powerpoint/2010/main" val="2270308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Shape 296"/>
          <p:cNvSpPr txBox="1">
            <a:spLocks noGrp="1"/>
          </p:cNvSpPr>
          <p:nvPr>
            <p:ph type="title"/>
          </p:nvPr>
        </p:nvSpPr>
        <p:spPr>
          <a:xfrm>
            <a:off x="400641" y="736048"/>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Calibri"/>
                <a:ea typeface="Calibri"/>
                <a:cs typeface="Calibri"/>
                <a:sym typeface="Calibri"/>
              </a:rPr>
              <a:t>What support is provided? - Activity</a:t>
            </a:r>
            <a:endParaRPr sz="4000" b="0" dirty="0">
              <a:solidFill>
                <a:srgbClr val="FF0000"/>
              </a:solidFill>
              <a:latin typeface="Calibri"/>
              <a:ea typeface="Calibri"/>
              <a:cs typeface="Calibri"/>
              <a:sym typeface="Calibri"/>
            </a:endParaRPr>
          </a:p>
        </p:txBody>
      </p:sp>
      <p:sp>
        <p:nvSpPr>
          <p:cNvPr id="298" name="Shape 298"/>
          <p:cNvSpPr txBox="1"/>
          <p:nvPr/>
        </p:nvSpPr>
        <p:spPr>
          <a:xfrm>
            <a:off x="261948" y="1997245"/>
            <a:ext cx="10237316" cy="4297197"/>
          </a:xfrm>
          <a:prstGeom prst="rect">
            <a:avLst/>
          </a:prstGeom>
          <a:noFill/>
          <a:ln>
            <a:noFill/>
          </a:ln>
        </p:spPr>
        <p:txBody>
          <a:bodyPr spcFirstLastPara="1" wrap="square" lIns="106869" tIns="106869" rIns="106869" bIns="106869" anchor="ctr" anchorCtr="0">
            <a:noAutofit/>
          </a:bodyPr>
          <a:lstStyle/>
          <a:p>
            <a:r>
              <a:rPr lang="en" sz="2805" u="sng" dirty="0">
                <a:solidFill>
                  <a:srgbClr val="434343"/>
                </a:solidFill>
                <a:latin typeface="Arial" panose="020B0604020202020204" pitchFamily="34" charset="0"/>
                <a:ea typeface="Calibri"/>
                <a:cs typeface="Arial" panose="020B0604020202020204" pitchFamily="34" charset="0"/>
                <a:sym typeface="Calibri"/>
              </a:rPr>
              <a:t>SIMS Cookbook (still in development)</a:t>
            </a:r>
            <a:endParaRPr sz="2805" u="sng" dirty="0">
              <a:solidFill>
                <a:srgbClr val="434343"/>
              </a:solidFill>
              <a:latin typeface="Arial" panose="020B0604020202020204" pitchFamily="34" charset="0"/>
              <a:ea typeface="Calibri"/>
              <a:cs typeface="Arial" panose="020B0604020202020204" pitchFamily="34" charset="0"/>
              <a:sym typeface="Calibri"/>
            </a:endParaRPr>
          </a:p>
          <a:p>
            <a:endParaRPr sz="2805" dirty="0">
              <a:solidFill>
                <a:srgbClr val="434343"/>
              </a:solidFill>
              <a:latin typeface="Arial" panose="020B0604020202020204" pitchFamily="34" charset="0"/>
              <a:ea typeface="Calibri"/>
              <a:cs typeface="Arial" panose="020B0604020202020204" pitchFamily="34" charset="0"/>
              <a:sym typeface="Calibri"/>
            </a:endParaRPr>
          </a:p>
          <a:p>
            <a:r>
              <a:rPr lang="en" sz="2805" dirty="0">
                <a:solidFill>
                  <a:srgbClr val="434343"/>
                </a:solidFill>
                <a:latin typeface="Arial" panose="020B0604020202020204" pitchFamily="34" charset="0"/>
                <a:ea typeface="Calibri"/>
                <a:cs typeface="Arial" panose="020B0604020202020204" pitchFamily="34" charset="0"/>
                <a:sym typeface="Calibri"/>
              </a:rPr>
              <a:t>This is a document that will be handed to the FACT team lead to assist in their engagement with SIMS.</a:t>
            </a:r>
            <a:endParaRPr sz="2805" dirty="0">
              <a:solidFill>
                <a:srgbClr val="434343"/>
              </a:solidFill>
              <a:latin typeface="Arial" panose="020B0604020202020204" pitchFamily="34" charset="0"/>
              <a:ea typeface="Calibri"/>
              <a:cs typeface="Arial" panose="020B0604020202020204" pitchFamily="34" charset="0"/>
              <a:sym typeface="Calibri"/>
            </a:endParaRPr>
          </a:p>
          <a:p>
            <a:endParaRPr sz="2805" dirty="0">
              <a:solidFill>
                <a:srgbClr val="434343"/>
              </a:solidFill>
              <a:latin typeface="Arial" panose="020B0604020202020204" pitchFamily="34" charset="0"/>
              <a:ea typeface="Calibri"/>
              <a:cs typeface="Arial" panose="020B0604020202020204" pitchFamily="34" charset="0"/>
              <a:sym typeface="Calibri"/>
            </a:endParaRPr>
          </a:p>
          <a:p>
            <a:r>
              <a:rPr lang="en" sz="2805" dirty="0">
                <a:solidFill>
                  <a:srgbClr val="434343"/>
                </a:solidFill>
                <a:latin typeface="Arial" panose="020B0604020202020204" pitchFamily="34" charset="0"/>
                <a:ea typeface="Calibri"/>
                <a:cs typeface="Arial" panose="020B0604020202020204" pitchFamily="34" charset="0"/>
                <a:sym typeface="Calibri"/>
              </a:rPr>
              <a:t>There are many blank spaces in the document. In small groups or pairs, try and fill in the gaps. You would have not seen this document before. What ideas do you have?</a:t>
            </a:r>
            <a:endParaRPr sz="2805" dirty="0">
              <a:solidFill>
                <a:srgbClr val="434343"/>
              </a:solidFill>
              <a:latin typeface="Arial" panose="020B0604020202020204" pitchFamily="34" charset="0"/>
              <a:ea typeface="Calibri"/>
              <a:cs typeface="Arial" panose="020B0604020202020204" pitchFamily="34" charset="0"/>
              <a:sym typeface="Calibri"/>
            </a:endParaRPr>
          </a:p>
          <a:p>
            <a:endParaRPr sz="2805" dirty="0">
              <a:solidFill>
                <a:srgbClr val="434343"/>
              </a:solidFill>
              <a:latin typeface="Arial" panose="020B0604020202020204" pitchFamily="34" charset="0"/>
              <a:ea typeface="Calibri"/>
              <a:cs typeface="Arial" panose="020B0604020202020204" pitchFamily="34" charset="0"/>
              <a:sym typeface="Calibri"/>
            </a:endParaRPr>
          </a:p>
          <a:p>
            <a:r>
              <a:rPr lang="en" sz="2805" dirty="0">
                <a:solidFill>
                  <a:srgbClr val="434343"/>
                </a:solidFill>
                <a:latin typeface="Arial" panose="020B0604020202020204" pitchFamily="34" charset="0"/>
                <a:ea typeface="Calibri"/>
                <a:cs typeface="Arial" panose="020B0604020202020204" pitchFamily="34" charset="0"/>
                <a:sym typeface="Calibri"/>
              </a:rPr>
              <a:t>We will then go through this as a group.</a:t>
            </a:r>
            <a:endParaRPr sz="2805" dirty="0">
              <a:solidFill>
                <a:srgbClr val="434343"/>
              </a:solidFill>
              <a:latin typeface="Arial" panose="020B0604020202020204" pitchFamily="34" charset="0"/>
              <a:ea typeface="Calibri"/>
              <a:cs typeface="Arial" panose="020B0604020202020204" pitchFamily="34" charset="0"/>
              <a:sym typeface="Calibri"/>
            </a:endParaRPr>
          </a:p>
          <a:p>
            <a:r>
              <a:rPr lang="en" sz="2805" dirty="0">
                <a:solidFill>
                  <a:srgbClr val="434343"/>
                </a:solidFill>
                <a:latin typeface="Calibri"/>
                <a:ea typeface="Calibri"/>
                <a:cs typeface="Calibri"/>
                <a:sym typeface="Calibri"/>
              </a:rPr>
              <a:t>  </a:t>
            </a:r>
            <a:endParaRPr sz="2805" dirty="0">
              <a:solidFill>
                <a:srgbClr val="434343"/>
              </a:solidFill>
              <a:latin typeface="Calibri"/>
              <a:ea typeface="Calibri"/>
              <a:cs typeface="Calibri"/>
              <a:sym typeface="Calibri"/>
            </a:endParaRPr>
          </a:p>
        </p:txBody>
      </p:sp>
    </p:spTree>
    <p:extLst>
      <p:ext uri="{BB962C8B-B14F-4D97-AF65-F5344CB8AC3E}">
        <p14:creationId xmlns:p14="http://schemas.microsoft.com/office/powerpoint/2010/main" val="3193985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title"/>
          </p:nvPr>
        </p:nvSpPr>
        <p:spPr>
          <a:xfrm>
            <a:off x="364353" y="636930"/>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Calibri"/>
                <a:ea typeface="Calibri"/>
                <a:cs typeface="Calibri"/>
                <a:sym typeface="Calibri"/>
              </a:rPr>
              <a:t>Walkthrough</a:t>
            </a:r>
            <a:endParaRPr b="0" dirty="0">
              <a:solidFill>
                <a:srgbClr val="FF0000"/>
              </a:solidFill>
              <a:latin typeface="Calibri"/>
              <a:ea typeface="Calibri"/>
              <a:cs typeface="Calibri"/>
              <a:sym typeface="Calibri"/>
            </a:endParaRPr>
          </a:p>
        </p:txBody>
      </p:sp>
      <p:pic>
        <p:nvPicPr>
          <p:cNvPr id="304" name="Shape 304">
            <a:hlinkClick r:id="rId3"/>
          </p:cNvPr>
          <p:cNvPicPr preferRelativeResize="0"/>
          <p:nvPr/>
        </p:nvPicPr>
        <p:blipFill rotWithShape="1">
          <a:blip r:embed="rId4">
            <a:alphaModFix/>
          </a:blip>
          <a:srcRect t="19810" b="-19809"/>
          <a:stretch/>
        </p:blipFill>
        <p:spPr>
          <a:xfrm>
            <a:off x="542498" y="1991892"/>
            <a:ext cx="9688478" cy="4580076"/>
          </a:xfrm>
          <a:prstGeom prst="rect">
            <a:avLst/>
          </a:prstGeom>
          <a:noFill/>
          <a:ln>
            <a:noFill/>
          </a:ln>
        </p:spPr>
      </p:pic>
    </p:spTree>
    <p:extLst>
      <p:ext uri="{BB962C8B-B14F-4D97-AF65-F5344CB8AC3E}">
        <p14:creationId xmlns:p14="http://schemas.microsoft.com/office/powerpoint/2010/main" val="909674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2" name="Shape 312" descr="We are excited to launch a new humanitarian data platform -- the Humanitarian Data Exchange (HDX). Creating a place for humanitarians to find and share data has been a long-standing goal of our community. The need has been referenced in many lessons learned and policy papers. Thanks to the engagement of early users, the commitment of our donors and the support of critical partners, we have made an initial step forward.&#10;&#10;Check our website to find out more about the HDX platform: http://hdx.rwlabs.org" title="Introducing the Humanitarian Data Exchange">
            <a:hlinkClick r:id="rId3"/>
          </p:cNvPr>
          <p:cNvPicPr preferRelativeResize="0"/>
          <p:nvPr/>
        </p:nvPicPr>
        <p:blipFill>
          <a:blip r:embed="rId4">
            <a:alphaModFix/>
          </a:blip>
          <a:stretch>
            <a:fillRect/>
          </a:stretch>
        </p:blipFill>
        <p:spPr>
          <a:xfrm>
            <a:off x="1386410" y="452517"/>
            <a:ext cx="8016457" cy="6012359"/>
          </a:xfrm>
          <a:prstGeom prst="rect">
            <a:avLst/>
          </a:prstGeom>
          <a:noFill/>
          <a:ln>
            <a:noFill/>
          </a:ln>
        </p:spPr>
      </p:pic>
    </p:spTree>
    <p:extLst>
      <p:ext uri="{BB962C8B-B14F-4D97-AF65-F5344CB8AC3E}">
        <p14:creationId xmlns:p14="http://schemas.microsoft.com/office/powerpoint/2010/main" val="2319864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Shape 317"/>
          <p:cNvSpPr txBox="1">
            <a:spLocks noGrp="1"/>
          </p:cNvSpPr>
          <p:nvPr>
            <p:ph type="title"/>
          </p:nvPr>
        </p:nvSpPr>
        <p:spPr>
          <a:xfrm>
            <a:off x="364353" y="537033"/>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Factors for SIMS success</a:t>
            </a:r>
            <a:endParaRPr b="0" dirty="0">
              <a:solidFill>
                <a:srgbClr val="FF0000"/>
              </a:solidFill>
              <a:latin typeface="Arial" panose="020B0604020202020204" pitchFamily="34" charset="0"/>
              <a:ea typeface="Calibri"/>
              <a:cs typeface="Arial" panose="020B0604020202020204" pitchFamily="34" charset="0"/>
              <a:sym typeface="Calibri"/>
            </a:endParaRPr>
          </a:p>
          <a:p>
            <a:r>
              <a:rPr lang="en" b="0" dirty="0">
                <a:solidFill>
                  <a:srgbClr val="FF0000"/>
                </a:solidFill>
                <a:latin typeface="Arial" panose="020B0604020202020204" pitchFamily="34" charset="0"/>
                <a:ea typeface="Calibri"/>
                <a:cs typeface="Arial" panose="020B0604020202020204" pitchFamily="34" charset="0"/>
                <a:sym typeface="Calibri"/>
              </a:rPr>
              <a:t>Discussion</a:t>
            </a:r>
            <a:endParaRPr b="0" dirty="0">
              <a:solidFill>
                <a:srgbClr val="FF0000"/>
              </a:solidFill>
              <a:latin typeface="Arial" panose="020B0604020202020204" pitchFamily="34" charset="0"/>
              <a:ea typeface="Calibri"/>
              <a:cs typeface="Arial" panose="020B0604020202020204" pitchFamily="34" charset="0"/>
              <a:sym typeface="Calibri"/>
            </a:endParaRPr>
          </a:p>
          <a:p>
            <a:endParaRPr b="1" dirty="0">
              <a:latin typeface="Calibri"/>
              <a:ea typeface="Calibri"/>
              <a:cs typeface="Calibri"/>
              <a:sym typeface="Calibri"/>
            </a:endParaRPr>
          </a:p>
        </p:txBody>
      </p:sp>
      <p:cxnSp>
        <p:nvCxnSpPr>
          <p:cNvPr id="318" name="Shape 318"/>
          <p:cNvCxnSpPr/>
          <p:nvPr/>
        </p:nvCxnSpPr>
        <p:spPr>
          <a:xfrm rot="10800000" flipH="1">
            <a:off x="4133168" y="4428863"/>
            <a:ext cx="2686888" cy="8767"/>
          </a:xfrm>
          <a:prstGeom prst="straightConnector1">
            <a:avLst/>
          </a:prstGeom>
          <a:noFill/>
          <a:ln w="38100" cap="flat" cmpd="sng">
            <a:solidFill>
              <a:schemeClr val="dk2"/>
            </a:solidFill>
            <a:prstDash val="solid"/>
            <a:round/>
            <a:headEnd type="triangle" w="med" len="med"/>
            <a:tailEnd type="triangle" w="med" len="med"/>
          </a:ln>
        </p:spPr>
      </p:cxnSp>
      <p:pic>
        <p:nvPicPr>
          <p:cNvPr id="319" name="Shape 319"/>
          <p:cNvPicPr preferRelativeResize="0"/>
          <p:nvPr/>
        </p:nvPicPr>
        <p:blipFill>
          <a:blip r:embed="rId3">
            <a:alphaModFix/>
          </a:blip>
          <a:stretch>
            <a:fillRect/>
          </a:stretch>
        </p:blipFill>
        <p:spPr>
          <a:xfrm>
            <a:off x="7148260" y="3284808"/>
            <a:ext cx="2545039" cy="2545039"/>
          </a:xfrm>
          <a:prstGeom prst="rect">
            <a:avLst/>
          </a:prstGeom>
          <a:noFill/>
          <a:ln>
            <a:noFill/>
          </a:ln>
        </p:spPr>
      </p:pic>
      <p:pic>
        <p:nvPicPr>
          <p:cNvPr id="320" name="Shape 320"/>
          <p:cNvPicPr preferRelativeResize="0"/>
          <p:nvPr/>
        </p:nvPicPr>
        <p:blipFill>
          <a:blip r:embed="rId4">
            <a:alphaModFix/>
          </a:blip>
          <a:stretch>
            <a:fillRect/>
          </a:stretch>
        </p:blipFill>
        <p:spPr>
          <a:xfrm>
            <a:off x="736773" y="2938982"/>
            <a:ext cx="2890866" cy="2890866"/>
          </a:xfrm>
          <a:prstGeom prst="rect">
            <a:avLst/>
          </a:prstGeom>
          <a:noFill/>
          <a:ln>
            <a:noFill/>
          </a:ln>
        </p:spPr>
      </p:pic>
      <p:sp>
        <p:nvSpPr>
          <p:cNvPr id="321" name="Shape 321"/>
          <p:cNvSpPr txBox="1">
            <a:spLocks noGrp="1"/>
          </p:cNvSpPr>
          <p:nvPr>
            <p:ph type="title"/>
          </p:nvPr>
        </p:nvSpPr>
        <p:spPr>
          <a:xfrm>
            <a:off x="1694530" y="4364484"/>
            <a:ext cx="1551746" cy="669443"/>
          </a:xfrm>
          <a:prstGeom prst="rect">
            <a:avLst/>
          </a:prstGeom>
        </p:spPr>
        <p:txBody>
          <a:bodyPr spcFirstLastPara="1" vert="horz" wrap="square" lIns="106869" tIns="106869" rIns="106869" bIns="106869" rtlCol="0" anchor="t" anchorCtr="0">
            <a:noAutofit/>
          </a:bodyPr>
          <a:lstStyle/>
          <a:p>
            <a:r>
              <a:rPr lang="en" sz="2104">
                <a:solidFill>
                  <a:srgbClr val="980000"/>
                </a:solidFill>
              </a:rPr>
              <a:t>SIMS</a:t>
            </a:r>
            <a:endParaRPr sz="2104">
              <a:solidFill>
                <a:srgbClr val="980000"/>
              </a:solidFill>
            </a:endParaRPr>
          </a:p>
          <a:p>
            <a:endParaRPr/>
          </a:p>
        </p:txBody>
      </p:sp>
      <p:sp>
        <p:nvSpPr>
          <p:cNvPr id="322" name="Shape 322"/>
          <p:cNvSpPr txBox="1">
            <a:spLocks noGrp="1"/>
          </p:cNvSpPr>
          <p:nvPr>
            <p:ph type="title"/>
          </p:nvPr>
        </p:nvSpPr>
        <p:spPr>
          <a:xfrm rot="-1778140">
            <a:off x="8488011" y="3934406"/>
            <a:ext cx="1551684" cy="669363"/>
          </a:xfrm>
          <a:prstGeom prst="rect">
            <a:avLst/>
          </a:prstGeom>
        </p:spPr>
        <p:txBody>
          <a:bodyPr spcFirstLastPara="1" vert="horz" wrap="square" lIns="106869" tIns="106869" rIns="106869" bIns="106869" rtlCol="0" anchor="t" anchorCtr="0">
            <a:noAutofit/>
          </a:bodyPr>
          <a:lstStyle/>
          <a:p>
            <a:r>
              <a:rPr lang="en" sz="2104">
                <a:solidFill>
                  <a:srgbClr val="980000"/>
                </a:solidFill>
              </a:rPr>
              <a:t>Field</a:t>
            </a:r>
            <a:endParaRPr sz="2104">
              <a:solidFill>
                <a:srgbClr val="980000"/>
              </a:solidFill>
            </a:endParaRPr>
          </a:p>
          <a:p>
            <a:endParaRPr/>
          </a:p>
        </p:txBody>
      </p:sp>
    </p:spTree>
    <p:extLst>
      <p:ext uri="{BB962C8B-B14F-4D97-AF65-F5344CB8AC3E}">
        <p14:creationId xmlns:p14="http://schemas.microsoft.com/office/powerpoint/2010/main" val="3689975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Shape 330"/>
          <p:cNvPicPr preferRelativeResize="0"/>
          <p:nvPr/>
        </p:nvPicPr>
        <p:blipFill rotWithShape="1">
          <a:blip r:embed="rId3">
            <a:alphaModFix/>
          </a:blip>
          <a:srcRect b="15074"/>
          <a:stretch/>
        </p:blipFill>
        <p:spPr>
          <a:xfrm>
            <a:off x="75507" y="2232664"/>
            <a:ext cx="4842851" cy="4258973"/>
          </a:xfrm>
          <a:prstGeom prst="rect">
            <a:avLst/>
          </a:prstGeom>
          <a:noFill/>
          <a:ln>
            <a:noFill/>
          </a:ln>
        </p:spPr>
      </p:pic>
      <p:pic>
        <p:nvPicPr>
          <p:cNvPr id="331" name="Shape 331"/>
          <p:cNvPicPr preferRelativeResize="0"/>
          <p:nvPr/>
        </p:nvPicPr>
        <p:blipFill rotWithShape="1">
          <a:blip r:embed="rId4">
            <a:alphaModFix/>
          </a:blip>
          <a:srcRect/>
          <a:stretch/>
        </p:blipFill>
        <p:spPr>
          <a:xfrm>
            <a:off x="5214704" y="2232664"/>
            <a:ext cx="5474069" cy="4258973"/>
          </a:xfrm>
          <a:prstGeom prst="rect">
            <a:avLst/>
          </a:prstGeom>
          <a:noFill/>
          <a:ln>
            <a:noFill/>
          </a:ln>
        </p:spPr>
      </p:pic>
      <p:sp>
        <p:nvSpPr>
          <p:cNvPr id="332" name="Shape 332"/>
          <p:cNvSpPr/>
          <p:nvPr/>
        </p:nvSpPr>
        <p:spPr>
          <a:xfrm>
            <a:off x="195006" y="739768"/>
            <a:ext cx="10313062" cy="1374303"/>
          </a:xfrm>
          <a:prstGeom prst="rightArrow">
            <a:avLst>
              <a:gd name="adj1" fmla="val 50000"/>
              <a:gd name="adj2" fmla="val 50000"/>
            </a:avLst>
          </a:prstGeom>
          <a:noFill/>
          <a:ln w="12700" cap="flat" cmpd="sng">
            <a:solidFill>
              <a:srgbClr val="C00000"/>
            </a:solidFill>
            <a:prstDash val="solid"/>
            <a:miter lim="8000"/>
            <a:headEnd type="none" w="sm" len="sm"/>
            <a:tailEnd type="none" w="sm" len="sm"/>
          </a:ln>
        </p:spPr>
        <p:txBody>
          <a:bodyPr spcFirstLastPara="1" wrap="square" lIns="80159" tIns="40065" rIns="80159" bIns="40065" anchor="ctr" anchorCtr="0">
            <a:noAutofit/>
          </a:bodyPr>
          <a:lstStyle/>
          <a:p>
            <a:pPr algn="ctr"/>
            <a:endParaRPr sz="1636">
              <a:solidFill>
                <a:schemeClr val="lt1"/>
              </a:solidFill>
              <a:latin typeface="Calibri"/>
              <a:ea typeface="Calibri"/>
              <a:cs typeface="Calibri"/>
              <a:sym typeface="Calibri"/>
            </a:endParaRPr>
          </a:p>
        </p:txBody>
      </p:sp>
      <p:sp>
        <p:nvSpPr>
          <p:cNvPr id="333" name="Shape 333"/>
          <p:cNvSpPr txBox="1"/>
          <p:nvPr/>
        </p:nvSpPr>
        <p:spPr>
          <a:xfrm>
            <a:off x="522509" y="1085664"/>
            <a:ext cx="9850870" cy="790777"/>
          </a:xfrm>
          <a:prstGeom prst="rect">
            <a:avLst/>
          </a:prstGeom>
          <a:noFill/>
          <a:ln>
            <a:noFill/>
          </a:ln>
        </p:spPr>
        <p:txBody>
          <a:bodyPr spcFirstLastPara="1" wrap="square" lIns="80159" tIns="40065" rIns="80159" bIns="40065" anchor="t" anchorCtr="0">
            <a:noAutofit/>
          </a:bodyPr>
          <a:lstStyle/>
          <a:p>
            <a:r>
              <a:rPr lang="en" sz="2000" dirty="0">
                <a:solidFill>
                  <a:srgbClr val="C00000"/>
                </a:solidFill>
                <a:latin typeface="Arial" panose="020B0604020202020204" pitchFamily="34" charset="0"/>
                <a:ea typeface="Calibri"/>
                <a:cs typeface="Arial" panose="020B0604020202020204" pitchFamily="34" charset="0"/>
                <a:sym typeface="Calibri"/>
              </a:rPr>
              <a:t>Information Management comes first!</a:t>
            </a:r>
            <a:endParaRPr sz="2000" dirty="0">
              <a:solidFill>
                <a:srgbClr val="C00000"/>
              </a:solidFill>
              <a:latin typeface="Arial" panose="020B0604020202020204" pitchFamily="34" charset="0"/>
              <a:ea typeface="Calibri"/>
              <a:cs typeface="Arial" panose="020B0604020202020204" pitchFamily="34" charset="0"/>
              <a:sym typeface="Calibri"/>
            </a:endParaRPr>
          </a:p>
          <a:p>
            <a:r>
              <a:rPr lang="en" sz="2000" dirty="0">
                <a:solidFill>
                  <a:srgbClr val="C00000"/>
                </a:solidFill>
                <a:latin typeface="Arial" panose="020B0604020202020204" pitchFamily="34" charset="0"/>
                <a:ea typeface="Calibri"/>
                <a:cs typeface="Arial" panose="020B0604020202020204" pitchFamily="34" charset="0"/>
                <a:sym typeface="Calibri"/>
              </a:rPr>
              <a:t>Good IM leads to effective use of Geographic Information Systems (GIS) in response</a:t>
            </a:r>
            <a:endParaRPr sz="2000" dirty="0">
              <a:solidFill>
                <a:srgbClr val="C0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3012413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ctrTitle" idx="4294967295"/>
          </p:nvPr>
        </p:nvSpPr>
        <p:spPr>
          <a:xfrm>
            <a:off x="364354" y="2506334"/>
            <a:ext cx="9959931" cy="2112479"/>
          </a:xfrm>
          <a:prstGeom prst="rect">
            <a:avLst/>
          </a:prstGeom>
        </p:spPr>
        <p:txBody>
          <a:bodyPr spcFirstLastPara="1" vert="horz" wrap="square" lIns="106869" tIns="106869" rIns="106869" bIns="106869" rtlCol="0" anchor="t" anchorCtr="0">
            <a:noAutofit/>
          </a:bodyPr>
          <a:lstStyle/>
          <a:p>
            <a:pPr algn="ctr">
              <a:spcBef>
                <a:spcPts val="0"/>
              </a:spcBef>
            </a:pPr>
            <a:r>
              <a:rPr lang="en" sz="5611" b="0" dirty="0">
                <a:latin typeface="Calibri"/>
                <a:ea typeface="Calibri"/>
                <a:cs typeface="Calibri"/>
                <a:sym typeface="Calibri"/>
              </a:rPr>
              <a:t>Life cycle of a </a:t>
            </a:r>
            <a:endParaRPr sz="5611" b="0" dirty="0">
              <a:latin typeface="Calibri"/>
              <a:ea typeface="Calibri"/>
              <a:cs typeface="Calibri"/>
              <a:sym typeface="Calibri"/>
            </a:endParaRPr>
          </a:p>
          <a:p>
            <a:pPr algn="ctr">
              <a:spcBef>
                <a:spcPts val="0"/>
              </a:spcBef>
            </a:pPr>
            <a:r>
              <a:rPr lang="en" sz="5611" b="0" dirty="0">
                <a:latin typeface="Calibri"/>
                <a:ea typeface="Calibri"/>
                <a:cs typeface="Calibri"/>
                <a:sym typeface="Calibri"/>
              </a:rPr>
              <a:t>SIMS activation</a:t>
            </a:r>
            <a:endParaRPr sz="5611" b="0" dirty="0">
              <a:latin typeface="Calibri"/>
              <a:ea typeface="Calibri"/>
              <a:cs typeface="Calibri"/>
              <a:sym typeface="Calibri"/>
            </a:endParaRPr>
          </a:p>
        </p:txBody>
      </p:sp>
    </p:spTree>
    <p:extLst>
      <p:ext uri="{BB962C8B-B14F-4D97-AF65-F5344CB8AC3E}">
        <p14:creationId xmlns:p14="http://schemas.microsoft.com/office/powerpoint/2010/main" val="2556884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a:spLocks noGrp="1"/>
          </p:cNvSpPr>
          <p:nvPr>
            <p:ph type="title"/>
          </p:nvPr>
        </p:nvSpPr>
        <p:spPr>
          <a:xfrm>
            <a:off x="364353" y="506421"/>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Example operations and how SIMS works</a:t>
            </a:r>
            <a:endParaRPr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345" name="Shape 345"/>
          <p:cNvPicPr preferRelativeResize="0"/>
          <p:nvPr/>
        </p:nvPicPr>
        <p:blipFill>
          <a:blip r:embed="rId3">
            <a:alphaModFix/>
          </a:blip>
          <a:stretch>
            <a:fillRect/>
          </a:stretch>
        </p:blipFill>
        <p:spPr>
          <a:xfrm>
            <a:off x="0" y="2636056"/>
            <a:ext cx="8655524" cy="3750726"/>
          </a:xfrm>
          <a:prstGeom prst="rect">
            <a:avLst/>
          </a:prstGeom>
          <a:noFill/>
          <a:ln>
            <a:noFill/>
          </a:ln>
        </p:spPr>
      </p:pic>
      <p:pic>
        <p:nvPicPr>
          <p:cNvPr id="346" name="Shape 346"/>
          <p:cNvPicPr preferRelativeResize="0"/>
          <p:nvPr/>
        </p:nvPicPr>
        <p:blipFill rotWithShape="1">
          <a:blip r:embed="rId4">
            <a:alphaModFix/>
          </a:blip>
          <a:srcRect r="46149"/>
          <a:stretch/>
        </p:blipFill>
        <p:spPr>
          <a:xfrm>
            <a:off x="7596543" y="2636056"/>
            <a:ext cx="3092096" cy="3750724"/>
          </a:xfrm>
          <a:prstGeom prst="rect">
            <a:avLst/>
          </a:prstGeom>
          <a:noFill/>
          <a:ln>
            <a:noFill/>
          </a:ln>
        </p:spPr>
      </p:pic>
    </p:spTree>
    <p:extLst>
      <p:ext uri="{BB962C8B-B14F-4D97-AF65-F5344CB8AC3E}">
        <p14:creationId xmlns:p14="http://schemas.microsoft.com/office/powerpoint/2010/main" val="2462180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70" name="Shape 70"/>
          <p:cNvPicPr preferRelativeResize="0"/>
          <p:nvPr/>
        </p:nvPicPr>
        <p:blipFill>
          <a:blip r:embed="rId3">
            <a:alphaModFix/>
          </a:blip>
          <a:stretch>
            <a:fillRect/>
          </a:stretch>
        </p:blipFill>
        <p:spPr>
          <a:xfrm>
            <a:off x="347083" y="644833"/>
            <a:ext cx="5766152" cy="5501742"/>
          </a:xfrm>
          <a:prstGeom prst="rect">
            <a:avLst/>
          </a:prstGeom>
          <a:noFill/>
          <a:ln>
            <a:noFill/>
          </a:ln>
        </p:spPr>
      </p:pic>
      <p:sp>
        <p:nvSpPr>
          <p:cNvPr id="71" name="Shape 71"/>
          <p:cNvSpPr txBox="1">
            <a:spLocks noGrp="1"/>
          </p:cNvSpPr>
          <p:nvPr>
            <p:ph type="title" idx="4294967295"/>
          </p:nvPr>
        </p:nvSpPr>
        <p:spPr>
          <a:xfrm>
            <a:off x="6723327" y="1386164"/>
            <a:ext cx="4064698" cy="391005"/>
          </a:xfrm>
          <a:prstGeom prst="rect">
            <a:avLst/>
          </a:prstGeom>
        </p:spPr>
        <p:txBody>
          <a:bodyPr spcFirstLastPara="1" vert="horz" wrap="square" lIns="106869" tIns="106869" rIns="106869" bIns="106869" rtlCol="0" anchor="t" anchorCtr="0">
            <a:noAutofit/>
          </a:bodyPr>
          <a:lstStyle/>
          <a:p>
            <a:pPr>
              <a:spcBef>
                <a:spcPts val="0"/>
              </a:spcBef>
            </a:pPr>
            <a:r>
              <a:rPr lang="en" sz="2104">
                <a:solidFill>
                  <a:srgbClr val="000000"/>
                </a:solidFill>
                <a:latin typeface="Calibri"/>
                <a:ea typeface="Calibri"/>
                <a:cs typeface="Calibri"/>
                <a:sym typeface="Calibri"/>
              </a:rPr>
              <a:t>Cluster members</a:t>
            </a:r>
            <a:endParaRPr sz="2104">
              <a:solidFill>
                <a:srgbClr val="000000"/>
              </a:solidFill>
              <a:latin typeface="Calibri"/>
              <a:ea typeface="Calibri"/>
              <a:cs typeface="Calibri"/>
              <a:sym typeface="Calibri"/>
            </a:endParaRPr>
          </a:p>
        </p:txBody>
      </p:sp>
      <p:sp>
        <p:nvSpPr>
          <p:cNvPr id="72" name="Shape 72"/>
          <p:cNvSpPr txBox="1">
            <a:spLocks noGrp="1"/>
          </p:cNvSpPr>
          <p:nvPr>
            <p:ph type="body" idx="4294967295"/>
          </p:nvPr>
        </p:nvSpPr>
        <p:spPr>
          <a:xfrm>
            <a:off x="6553308" y="1777081"/>
            <a:ext cx="4064698" cy="3993511"/>
          </a:xfrm>
          <a:prstGeom prst="rect">
            <a:avLst/>
          </a:prstGeom>
        </p:spPr>
        <p:txBody>
          <a:bodyPr spcFirstLastPara="1" vert="horz" wrap="square" lIns="106869" tIns="106869" rIns="106869" bIns="106869" rtlCol="0" anchor="t" anchorCtr="0">
            <a:noAutofit/>
          </a:bodyPr>
          <a:lstStyle/>
          <a:p>
            <a:pPr marL="534421" indent="-400816">
              <a:spcBef>
                <a:spcPts val="0"/>
              </a:spcBef>
              <a:buSzPts val="1800"/>
              <a:buChar char="●"/>
            </a:pPr>
            <a:r>
              <a:rPr lang="en">
                <a:latin typeface="Calibri"/>
                <a:ea typeface="Calibri"/>
                <a:cs typeface="Calibri"/>
                <a:sym typeface="Calibri"/>
              </a:rPr>
              <a:t>UN agencies</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Host government (national, regional, local)</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International NGOs</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Red Cross Red Crescent Movement</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Local NGOs / Civil Society Organizations</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Representatives of the Affected Population</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Donors</a:t>
            </a:r>
            <a:endParaRPr>
              <a:latin typeface="Calibri"/>
              <a:ea typeface="Calibri"/>
              <a:cs typeface="Calibri"/>
              <a:sym typeface="Calibri"/>
            </a:endParaRPr>
          </a:p>
          <a:p>
            <a:pPr marL="534421" indent="-400816">
              <a:spcBef>
                <a:spcPts val="0"/>
              </a:spcBef>
              <a:buSzPts val="1800"/>
              <a:buChar char="●"/>
            </a:pPr>
            <a:r>
              <a:rPr lang="en">
                <a:latin typeface="Calibri"/>
                <a:ea typeface="Calibri"/>
                <a:cs typeface="Calibri"/>
                <a:sym typeface="Calibri"/>
              </a:rPr>
              <a:t>Academia</a:t>
            </a:r>
            <a:endParaRPr/>
          </a:p>
        </p:txBody>
      </p:sp>
    </p:spTree>
    <p:extLst>
      <p:ext uri="{BB962C8B-B14F-4D97-AF65-F5344CB8AC3E}">
        <p14:creationId xmlns:p14="http://schemas.microsoft.com/office/powerpoint/2010/main" val="19347417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a:xfrm>
            <a:off x="364354" y="939158"/>
            <a:ext cx="9959931" cy="669443"/>
          </a:xfrm>
          <a:prstGeom prst="rect">
            <a:avLst/>
          </a:prstGeom>
        </p:spPr>
        <p:txBody>
          <a:bodyPr spcFirstLastPara="1" vert="horz" wrap="square" lIns="106869" tIns="106869" rIns="106869" bIns="106869" rtlCol="0" anchor="t" anchorCtr="0">
            <a:noAutofit/>
          </a:bodyPr>
          <a:lstStyle/>
          <a:p>
            <a:r>
              <a:rPr lang="en" b="1" dirty="0">
                <a:solidFill>
                  <a:srgbClr val="FF0000"/>
                </a:solidFill>
                <a:latin typeface="Arial" panose="020B0604020202020204" pitchFamily="34" charset="0"/>
                <a:ea typeface="Calibri"/>
                <a:cs typeface="Arial" panose="020B0604020202020204" pitchFamily="34" charset="0"/>
                <a:sym typeface="Calibri"/>
              </a:rPr>
              <a:t>Collaboration</a:t>
            </a:r>
            <a:endParaRPr b="1" dirty="0">
              <a:solidFill>
                <a:srgbClr val="FF0000"/>
              </a:solidFill>
              <a:latin typeface="Arial" panose="020B0604020202020204" pitchFamily="34" charset="0"/>
              <a:ea typeface="Calibri"/>
              <a:cs typeface="Arial" panose="020B0604020202020204" pitchFamily="34" charset="0"/>
              <a:sym typeface="Calibri"/>
            </a:endParaRPr>
          </a:p>
        </p:txBody>
      </p:sp>
      <p:pic>
        <p:nvPicPr>
          <p:cNvPr id="354" name="Shape 354"/>
          <p:cNvPicPr preferRelativeResize="0"/>
          <p:nvPr/>
        </p:nvPicPr>
        <p:blipFill>
          <a:blip r:embed="rId3">
            <a:alphaModFix/>
          </a:blip>
          <a:stretch>
            <a:fillRect/>
          </a:stretch>
        </p:blipFill>
        <p:spPr>
          <a:xfrm>
            <a:off x="665120" y="3464049"/>
            <a:ext cx="2829175" cy="843092"/>
          </a:xfrm>
          <a:prstGeom prst="rect">
            <a:avLst/>
          </a:prstGeom>
          <a:noFill/>
          <a:ln>
            <a:noFill/>
          </a:ln>
        </p:spPr>
      </p:pic>
      <p:pic>
        <p:nvPicPr>
          <p:cNvPr id="355" name="Shape 355"/>
          <p:cNvPicPr preferRelativeResize="0"/>
          <p:nvPr/>
        </p:nvPicPr>
        <p:blipFill>
          <a:blip r:embed="rId4">
            <a:alphaModFix/>
          </a:blip>
          <a:stretch>
            <a:fillRect/>
          </a:stretch>
        </p:blipFill>
        <p:spPr>
          <a:xfrm>
            <a:off x="157542" y="5302269"/>
            <a:ext cx="3170322" cy="1485336"/>
          </a:xfrm>
          <a:prstGeom prst="rect">
            <a:avLst/>
          </a:prstGeom>
          <a:noFill/>
          <a:ln>
            <a:noFill/>
          </a:ln>
        </p:spPr>
      </p:pic>
      <p:pic>
        <p:nvPicPr>
          <p:cNvPr id="356" name="Shape 356"/>
          <p:cNvPicPr preferRelativeResize="0"/>
          <p:nvPr/>
        </p:nvPicPr>
        <p:blipFill>
          <a:blip r:embed="rId5">
            <a:alphaModFix/>
          </a:blip>
          <a:stretch>
            <a:fillRect/>
          </a:stretch>
        </p:blipFill>
        <p:spPr>
          <a:xfrm>
            <a:off x="619793" y="2292935"/>
            <a:ext cx="1907419" cy="843086"/>
          </a:xfrm>
          <a:prstGeom prst="rect">
            <a:avLst/>
          </a:prstGeom>
          <a:noFill/>
          <a:ln>
            <a:noFill/>
          </a:ln>
        </p:spPr>
      </p:pic>
      <p:pic>
        <p:nvPicPr>
          <p:cNvPr id="357" name="Shape 357"/>
          <p:cNvPicPr preferRelativeResize="0"/>
          <p:nvPr/>
        </p:nvPicPr>
        <p:blipFill>
          <a:blip r:embed="rId6">
            <a:alphaModFix/>
          </a:blip>
          <a:stretch>
            <a:fillRect/>
          </a:stretch>
        </p:blipFill>
        <p:spPr>
          <a:xfrm>
            <a:off x="7008019" y="2219364"/>
            <a:ext cx="3262641" cy="1244700"/>
          </a:xfrm>
          <a:prstGeom prst="rect">
            <a:avLst/>
          </a:prstGeom>
          <a:noFill/>
          <a:ln>
            <a:noFill/>
          </a:ln>
        </p:spPr>
      </p:pic>
      <p:pic>
        <p:nvPicPr>
          <p:cNvPr id="358" name="Shape 358"/>
          <p:cNvPicPr preferRelativeResize="0"/>
          <p:nvPr/>
        </p:nvPicPr>
        <p:blipFill>
          <a:blip r:embed="rId7">
            <a:alphaModFix/>
          </a:blip>
          <a:stretch>
            <a:fillRect/>
          </a:stretch>
        </p:blipFill>
        <p:spPr>
          <a:xfrm>
            <a:off x="8822802" y="5438388"/>
            <a:ext cx="1617468" cy="1213109"/>
          </a:xfrm>
          <a:prstGeom prst="rect">
            <a:avLst/>
          </a:prstGeom>
          <a:noFill/>
          <a:ln>
            <a:noFill/>
          </a:ln>
        </p:spPr>
      </p:pic>
      <p:pic>
        <p:nvPicPr>
          <p:cNvPr id="359" name="Shape 359"/>
          <p:cNvPicPr preferRelativeResize="0"/>
          <p:nvPr/>
        </p:nvPicPr>
        <p:blipFill>
          <a:blip r:embed="rId8">
            <a:alphaModFix/>
          </a:blip>
          <a:stretch>
            <a:fillRect/>
          </a:stretch>
        </p:blipFill>
        <p:spPr>
          <a:xfrm>
            <a:off x="7206969" y="3825464"/>
            <a:ext cx="2669642" cy="1053114"/>
          </a:xfrm>
          <a:prstGeom prst="rect">
            <a:avLst/>
          </a:prstGeom>
          <a:noFill/>
          <a:ln>
            <a:noFill/>
          </a:ln>
        </p:spPr>
      </p:pic>
      <p:pic>
        <p:nvPicPr>
          <p:cNvPr id="360" name="Shape 360"/>
          <p:cNvPicPr preferRelativeResize="0"/>
          <p:nvPr/>
        </p:nvPicPr>
        <p:blipFill>
          <a:blip r:embed="rId9">
            <a:alphaModFix/>
          </a:blip>
          <a:stretch>
            <a:fillRect/>
          </a:stretch>
        </p:blipFill>
        <p:spPr>
          <a:xfrm>
            <a:off x="2805914" y="4256652"/>
            <a:ext cx="1244699" cy="1244699"/>
          </a:xfrm>
          <a:prstGeom prst="rect">
            <a:avLst/>
          </a:prstGeom>
          <a:noFill/>
          <a:ln>
            <a:noFill/>
          </a:ln>
        </p:spPr>
      </p:pic>
      <p:pic>
        <p:nvPicPr>
          <p:cNvPr id="361" name="Shape 361"/>
          <p:cNvPicPr preferRelativeResize="0"/>
          <p:nvPr/>
        </p:nvPicPr>
        <p:blipFill>
          <a:blip r:embed="rId10">
            <a:alphaModFix/>
          </a:blip>
          <a:stretch>
            <a:fillRect/>
          </a:stretch>
        </p:blipFill>
        <p:spPr>
          <a:xfrm>
            <a:off x="3294408" y="3413886"/>
            <a:ext cx="4380977" cy="411578"/>
          </a:xfrm>
          <a:prstGeom prst="rect">
            <a:avLst/>
          </a:prstGeom>
          <a:noFill/>
          <a:ln>
            <a:noFill/>
          </a:ln>
        </p:spPr>
      </p:pic>
      <p:sp>
        <p:nvSpPr>
          <p:cNvPr id="362" name="Shape 362"/>
          <p:cNvSpPr txBox="1"/>
          <p:nvPr/>
        </p:nvSpPr>
        <p:spPr>
          <a:xfrm rot="-1435037">
            <a:off x="7476138" y="4680562"/>
            <a:ext cx="3248858" cy="926892"/>
          </a:xfrm>
          <a:prstGeom prst="rect">
            <a:avLst/>
          </a:prstGeom>
          <a:noFill/>
          <a:ln>
            <a:noFill/>
          </a:ln>
        </p:spPr>
        <p:txBody>
          <a:bodyPr spcFirstLastPara="1" wrap="square" lIns="106869" tIns="106869" rIns="106869" bIns="106869" anchor="t" anchorCtr="0">
            <a:noAutofit/>
          </a:bodyPr>
          <a:lstStyle/>
          <a:p>
            <a:r>
              <a:rPr lang="en" sz="3507" b="1">
                <a:latin typeface="Courier New"/>
                <a:ea typeface="Courier New"/>
                <a:cs typeface="Courier New"/>
                <a:sym typeface="Courier New"/>
              </a:rPr>
              <a:t>Governments</a:t>
            </a:r>
            <a:endParaRPr sz="3507" b="1">
              <a:latin typeface="Courier New"/>
              <a:ea typeface="Courier New"/>
              <a:cs typeface="Courier New"/>
              <a:sym typeface="Courier New"/>
            </a:endParaRPr>
          </a:p>
        </p:txBody>
      </p:sp>
      <p:pic>
        <p:nvPicPr>
          <p:cNvPr id="363" name="Shape 363"/>
          <p:cNvPicPr preferRelativeResize="0"/>
          <p:nvPr/>
        </p:nvPicPr>
        <p:blipFill>
          <a:blip r:embed="rId11">
            <a:alphaModFix/>
          </a:blip>
          <a:stretch>
            <a:fillRect/>
          </a:stretch>
        </p:blipFill>
        <p:spPr>
          <a:xfrm>
            <a:off x="4377794" y="2122401"/>
            <a:ext cx="1409175" cy="1053113"/>
          </a:xfrm>
          <a:prstGeom prst="rect">
            <a:avLst/>
          </a:prstGeom>
          <a:noFill/>
          <a:ln>
            <a:noFill/>
          </a:ln>
        </p:spPr>
      </p:pic>
      <p:pic>
        <p:nvPicPr>
          <p:cNvPr id="364" name="Shape 364"/>
          <p:cNvPicPr preferRelativeResize="0"/>
          <p:nvPr/>
        </p:nvPicPr>
        <p:blipFill>
          <a:blip r:embed="rId12">
            <a:alphaModFix/>
          </a:blip>
          <a:stretch>
            <a:fillRect/>
          </a:stretch>
        </p:blipFill>
        <p:spPr>
          <a:xfrm>
            <a:off x="4377790" y="3871082"/>
            <a:ext cx="2829179" cy="1485322"/>
          </a:xfrm>
          <a:prstGeom prst="rect">
            <a:avLst/>
          </a:prstGeom>
          <a:noFill/>
          <a:ln>
            <a:noFill/>
          </a:ln>
        </p:spPr>
      </p:pic>
      <p:pic>
        <p:nvPicPr>
          <p:cNvPr id="365" name="Shape 365"/>
          <p:cNvPicPr preferRelativeResize="0"/>
          <p:nvPr/>
        </p:nvPicPr>
        <p:blipFill>
          <a:blip r:embed="rId13">
            <a:alphaModFix/>
          </a:blip>
          <a:stretch>
            <a:fillRect/>
          </a:stretch>
        </p:blipFill>
        <p:spPr>
          <a:xfrm>
            <a:off x="3738985" y="5959218"/>
            <a:ext cx="3936402" cy="461812"/>
          </a:xfrm>
          <a:prstGeom prst="rect">
            <a:avLst/>
          </a:prstGeom>
          <a:noFill/>
          <a:ln>
            <a:noFill/>
          </a:ln>
        </p:spPr>
      </p:pic>
      <p:sp>
        <p:nvSpPr>
          <p:cNvPr id="366" name="Shape 366"/>
          <p:cNvSpPr txBox="1"/>
          <p:nvPr/>
        </p:nvSpPr>
        <p:spPr>
          <a:xfrm>
            <a:off x="9903657" y="6226190"/>
            <a:ext cx="641388" cy="460088"/>
          </a:xfrm>
          <a:prstGeom prst="rect">
            <a:avLst/>
          </a:prstGeom>
          <a:noFill/>
          <a:ln>
            <a:noFill/>
          </a:ln>
        </p:spPr>
        <p:txBody>
          <a:bodyPr spcFirstLastPara="1" wrap="square" lIns="106869" tIns="106869" rIns="106869" bIns="106869" anchor="ctr" anchorCtr="0">
            <a:noAutofit/>
          </a:bodyPr>
          <a:lstStyle/>
          <a:p>
            <a:pPr algn="r"/>
            <a:fld id="{00000000-1234-1234-1234-123412341234}" type="slidenum">
              <a:rPr lang="en" sz="1169">
                <a:solidFill>
                  <a:srgbClr val="595959"/>
                </a:solidFill>
              </a:rPr>
              <a:pPr algn="r"/>
              <a:t>30</a:t>
            </a:fld>
            <a:endParaRPr sz="1169">
              <a:solidFill>
                <a:srgbClr val="595959"/>
              </a:solidFill>
            </a:endParaRPr>
          </a:p>
        </p:txBody>
      </p:sp>
    </p:spTree>
    <p:extLst>
      <p:ext uri="{BB962C8B-B14F-4D97-AF65-F5344CB8AC3E}">
        <p14:creationId xmlns:p14="http://schemas.microsoft.com/office/powerpoint/2010/main" val="39849991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Shape 372"/>
          <p:cNvPicPr preferRelativeResize="0"/>
          <p:nvPr/>
        </p:nvPicPr>
        <p:blipFill>
          <a:blip r:embed="rId3">
            <a:alphaModFix/>
          </a:blip>
          <a:stretch>
            <a:fillRect/>
          </a:stretch>
        </p:blipFill>
        <p:spPr>
          <a:xfrm>
            <a:off x="0" y="263523"/>
            <a:ext cx="10688638" cy="6524077"/>
          </a:xfrm>
          <a:prstGeom prst="rect">
            <a:avLst/>
          </a:prstGeom>
          <a:noFill/>
          <a:ln>
            <a:noFill/>
          </a:ln>
        </p:spPr>
      </p:pic>
      <p:sp>
        <p:nvSpPr>
          <p:cNvPr id="373" name="Shape 373"/>
          <p:cNvSpPr txBox="1">
            <a:spLocks noGrp="1"/>
          </p:cNvSpPr>
          <p:nvPr>
            <p:ph type="title"/>
          </p:nvPr>
        </p:nvSpPr>
        <p:spPr>
          <a:xfrm>
            <a:off x="271599" y="909029"/>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Calibri"/>
                <a:ea typeface="Calibri"/>
                <a:cs typeface="Calibri"/>
                <a:sym typeface="Calibri"/>
              </a:rPr>
              <a:t>Ebola</a:t>
            </a:r>
            <a:endParaRPr b="0" dirty="0">
              <a:solidFill>
                <a:srgbClr val="FF0000"/>
              </a:solidFill>
              <a:latin typeface="Calibri"/>
              <a:ea typeface="Calibri"/>
              <a:cs typeface="Calibri"/>
              <a:sym typeface="Calibri"/>
            </a:endParaRPr>
          </a:p>
        </p:txBody>
      </p:sp>
    </p:spTree>
    <p:extLst>
      <p:ext uri="{BB962C8B-B14F-4D97-AF65-F5344CB8AC3E}">
        <p14:creationId xmlns:p14="http://schemas.microsoft.com/office/powerpoint/2010/main" val="41103664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0" name="Shape 380"/>
          <p:cNvPicPr preferRelativeResize="0"/>
          <p:nvPr/>
        </p:nvPicPr>
        <p:blipFill rotWithShape="1">
          <a:blip r:embed="rId3">
            <a:alphaModFix/>
          </a:blip>
          <a:srcRect b="1835"/>
          <a:stretch/>
        </p:blipFill>
        <p:spPr>
          <a:xfrm>
            <a:off x="212796" y="851409"/>
            <a:ext cx="10263069" cy="5752375"/>
          </a:xfrm>
          <a:prstGeom prst="rect">
            <a:avLst/>
          </a:prstGeom>
          <a:noFill/>
          <a:ln>
            <a:noFill/>
          </a:ln>
        </p:spPr>
      </p:pic>
    </p:spTree>
    <p:extLst>
      <p:ext uri="{BB962C8B-B14F-4D97-AF65-F5344CB8AC3E}">
        <p14:creationId xmlns:p14="http://schemas.microsoft.com/office/powerpoint/2010/main" val="1793129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Shape 386"/>
          <p:cNvPicPr preferRelativeResize="0"/>
          <p:nvPr/>
        </p:nvPicPr>
        <p:blipFill>
          <a:blip r:embed="rId3">
            <a:alphaModFix/>
          </a:blip>
          <a:stretch>
            <a:fillRect/>
          </a:stretch>
        </p:blipFill>
        <p:spPr>
          <a:xfrm>
            <a:off x="0" y="986792"/>
            <a:ext cx="10688638" cy="5589267"/>
          </a:xfrm>
          <a:prstGeom prst="rect">
            <a:avLst/>
          </a:prstGeom>
          <a:noFill/>
          <a:ln>
            <a:noFill/>
          </a:ln>
        </p:spPr>
      </p:pic>
    </p:spTree>
    <p:extLst>
      <p:ext uri="{BB962C8B-B14F-4D97-AF65-F5344CB8AC3E}">
        <p14:creationId xmlns:p14="http://schemas.microsoft.com/office/powerpoint/2010/main" val="12071296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Shape 391"/>
          <p:cNvPicPr preferRelativeResize="0"/>
          <p:nvPr/>
        </p:nvPicPr>
        <p:blipFill>
          <a:blip r:embed="rId3">
            <a:alphaModFix/>
          </a:blip>
          <a:stretch>
            <a:fillRect/>
          </a:stretch>
        </p:blipFill>
        <p:spPr>
          <a:xfrm>
            <a:off x="0" y="1498335"/>
            <a:ext cx="4488433" cy="2852232"/>
          </a:xfrm>
          <a:prstGeom prst="rect">
            <a:avLst/>
          </a:prstGeom>
          <a:noFill/>
          <a:ln>
            <a:noFill/>
          </a:ln>
        </p:spPr>
      </p:pic>
      <p:pic>
        <p:nvPicPr>
          <p:cNvPr id="392" name="Shape 392"/>
          <p:cNvPicPr preferRelativeResize="0"/>
          <p:nvPr/>
        </p:nvPicPr>
        <p:blipFill>
          <a:blip r:embed="rId4">
            <a:alphaModFix/>
          </a:blip>
          <a:stretch>
            <a:fillRect/>
          </a:stretch>
        </p:blipFill>
        <p:spPr>
          <a:xfrm>
            <a:off x="2136124" y="1719846"/>
            <a:ext cx="3704903" cy="4839547"/>
          </a:xfrm>
          <a:prstGeom prst="rect">
            <a:avLst/>
          </a:prstGeom>
          <a:noFill/>
          <a:ln>
            <a:noFill/>
          </a:ln>
        </p:spPr>
      </p:pic>
      <p:sp>
        <p:nvSpPr>
          <p:cNvPr id="393" name="Shape 393"/>
          <p:cNvSpPr txBox="1"/>
          <p:nvPr/>
        </p:nvSpPr>
        <p:spPr>
          <a:xfrm>
            <a:off x="3409839" y="3637991"/>
            <a:ext cx="1637662" cy="424670"/>
          </a:xfrm>
          <a:prstGeom prst="rect">
            <a:avLst/>
          </a:prstGeom>
          <a:noFill/>
          <a:ln>
            <a:noFill/>
          </a:ln>
        </p:spPr>
        <p:txBody>
          <a:bodyPr spcFirstLastPara="1" wrap="square" lIns="106869" tIns="106869" rIns="106869" bIns="106869" anchor="t" anchorCtr="0">
            <a:noAutofit/>
          </a:bodyPr>
          <a:lstStyle/>
          <a:p>
            <a:r>
              <a:rPr lang="en" sz="3507">
                <a:solidFill>
                  <a:srgbClr val="FF0000"/>
                </a:solidFill>
                <a:latin typeface="Arial" panose="020B0604020202020204" pitchFamily="34" charset="0"/>
                <a:cs typeface="Arial" panose="020B0604020202020204" pitchFamily="34" charset="0"/>
              </a:rPr>
              <a:t>PDFs</a:t>
            </a:r>
            <a:endParaRPr sz="3507">
              <a:solidFill>
                <a:srgbClr val="FF0000"/>
              </a:solidFill>
              <a:latin typeface="Arial" panose="020B0604020202020204" pitchFamily="34" charset="0"/>
              <a:cs typeface="Arial" panose="020B0604020202020204" pitchFamily="34" charset="0"/>
            </a:endParaRPr>
          </a:p>
        </p:txBody>
      </p:sp>
      <p:pic>
        <p:nvPicPr>
          <p:cNvPr id="394" name="Shape 394"/>
          <p:cNvPicPr preferRelativeResize="0"/>
          <p:nvPr/>
        </p:nvPicPr>
        <p:blipFill>
          <a:blip r:embed="rId5">
            <a:alphaModFix/>
          </a:blip>
          <a:stretch>
            <a:fillRect/>
          </a:stretch>
        </p:blipFill>
        <p:spPr>
          <a:xfrm>
            <a:off x="5753649" y="1378988"/>
            <a:ext cx="4843845" cy="3551627"/>
          </a:xfrm>
          <a:prstGeom prst="rect">
            <a:avLst/>
          </a:prstGeom>
          <a:noFill/>
          <a:ln>
            <a:noFill/>
          </a:ln>
        </p:spPr>
      </p:pic>
      <p:sp>
        <p:nvSpPr>
          <p:cNvPr id="395" name="Shape 395"/>
          <p:cNvSpPr txBox="1"/>
          <p:nvPr/>
        </p:nvSpPr>
        <p:spPr>
          <a:xfrm>
            <a:off x="7026430" y="2625791"/>
            <a:ext cx="2774908" cy="424670"/>
          </a:xfrm>
          <a:prstGeom prst="rect">
            <a:avLst/>
          </a:prstGeom>
          <a:noFill/>
          <a:ln>
            <a:noFill/>
          </a:ln>
        </p:spPr>
        <p:txBody>
          <a:bodyPr spcFirstLastPara="1" wrap="square" lIns="106869" tIns="106869" rIns="106869" bIns="106869" anchor="t" anchorCtr="0">
            <a:noAutofit/>
          </a:bodyPr>
          <a:lstStyle/>
          <a:p>
            <a:r>
              <a:rPr lang="en" sz="3507">
                <a:solidFill>
                  <a:srgbClr val="FF0000"/>
                </a:solidFill>
                <a:latin typeface="Arial" panose="020B0604020202020204" pitchFamily="34" charset="0"/>
                <a:cs typeface="Arial" panose="020B0604020202020204" pitchFamily="34" charset="0"/>
              </a:rPr>
              <a:t>Powerpoint</a:t>
            </a:r>
            <a:endParaRPr sz="3507">
              <a:solidFill>
                <a:srgbClr val="FF0000"/>
              </a:solidFill>
              <a:latin typeface="Arial" panose="020B0604020202020204" pitchFamily="34" charset="0"/>
              <a:cs typeface="Arial" panose="020B0604020202020204" pitchFamily="34" charset="0"/>
            </a:endParaRPr>
          </a:p>
        </p:txBody>
      </p:sp>
      <p:sp>
        <p:nvSpPr>
          <p:cNvPr id="396" name="Shape 396"/>
          <p:cNvSpPr txBox="1">
            <a:spLocks noGrp="1"/>
          </p:cNvSpPr>
          <p:nvPr>
            <p:ph type="title" idx="4294967295"/>
          </p:nvPr>
        </p:nvSpPr>
        <p:spPr>
          <a:xfrm>
            <a:off x="37933" y="576872"/>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b="0" dirty="0">
                <a:latin typeface="Arial" panose="020B0604020202020204" pitchFamily="34" charset="0"/>
                <a:ea typeface="Calibri"/>
                <a:cs typeface="Arial" panose="020B0604020202020204" pitchFamily="34" charset="0"/>
                <a:sym typeface="Calibri"/>
              </a:rPr>
              <a:t>Data is rarely perfect</a:t>
            </a:r>
            <a:endParaRPr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213159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3" name="Shape 403"/>
          <p:cNvPicPr preferRelativeResize="0"/>
          <p:nvPr/>
        </p:nvPicPr>
        <p:blipFill>
          <a:blip r:embed="rId3">
            <a:alphaModFix/>
          </a:blip>
          <a:stretch>
            <a:fillRect/>
          </a:stretch>
        </p:blipFill>
        <p:spPr>
          <a:xfrm>
            <a:off x="1092895" y="387966"/>
            <a:ext cx="8502843" cy="6012355"/>
          </a:xfrm>
          <a:prstGeom prst="rect">
            <a:avLst/>
          </a:prstGeom>
          <a:noFill/>
          <a:ln>
            <a:noFill/>
          </a:ln>
        </p:spPr>
      </p:pic>
    </p:spTree>
    <p:extLst>
      <p:ext uri="{BB962C8B-B14F-4D97-AF65-F5344CB8AC3E}">
        <p14:creationId xmlns:p14="http://schemas.microsoft.com/office/powerpoint/2010/main" val="523785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Shape 409"/>
          <p:cNvPicPr preferRelativeResize="0"/>
          <p:nvPr/>
        </p:nvPicPr>
        <p:blipFill>
          <a:blip r:embed="rId3">
            <a:alphaModFix/>
          </a:blip>
          <a:stretch>
            <a:fillRect/>
          </a:stretch>
        </p:blipFill>
        <p:spPr>
          <a:xfrm>
            <a:off x="1010072" y="452514"/>
            <a:ext cx="8668499" cy="6012362"/>
          </a:xfrm>
          <a:prstGeom prst="rect">
            <a:avLst/>
          </a:prstGeom>
          <a:noFill/>
          <a:ln>
            <a:noFill/>
          </a:ln>
        </p:spPr>
      </p:pic>
    </p:spTree>
    <p:extLst>
      <p:ext uri="{BB962C8B-B14F-4D97-AF65-F5344CB8AC3E}">
        <p14:creationId xmlns:p14="http://schemas.microsoft.com/office/powerpoint/2010/main" val="2607699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pic>
        <p:nvPicPr>
          <p:cNvPr id="415" name="Shape 415"/>
          <p:cNvPicPr preferRelativeResize="0"/>
          <p:nvPr/>
        </p:nvPicPr>
        <p:blipFill>
          <a:blip r:embed="rId3">
            <a:alphaModFix/>
          </a:blip>
          <a:stretch>
            <a:fillRect/>
          </a:stretch>
        </p:blipFill>
        <p:spPr>
          <a:xfrm>
            <a:off x="3217243" y="366453"/>
            <a:ext cx="4254154" cy="6012360"/>
          </a:xfrm>
          <a:prstGeom prst="rect">
            <a:avLst/>
          </a:prstGeom>
          <a:noFill/>
          <a:ln>
            <a:noFill/>
          </a:ln>
        </p:spPr>
      </p:pic>
    </p:spTree>
    <p:extLst>
      <p:ext uri="{BB962C8B-B14F-4D97-AF65-F5344CB8AC3E}">
        <p14:creationId xmlns:p14="http://schemas.microsoft.com/office/powerpoint/2010/main" val="39587662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Shape 421"/>
          <p:cNvPicPr preferRelativeResize="0"/>
          <p:nvPr/>
        </p:nvPicPr>
        <p:blipFill>
          <a:blip r:embed="rId3">
            <a:alphaModFix/>
          </a:blip>
          <a:stretch>
            <a:fillRect/>
          </a:stretch>
        </p:blipFill>
        <p:spPr>
          <a:xfrm>
            <a:off x="1402731" y="506302"/>
            <a:ext cx="8381164" cy="5922721"/>
          </a:xfrm>
          <a:prstGeom prst="rect">
            <a:avLst/>
          </a:prstGeom>
          <a:noFill/>
          <a:ln>
            <a:noFill/>
          </a:ln>
        </p:spPr>
      </p:pic>
    </p:spTree>
    <p:extLst>
      <p:ext uri="{BB962C8B-B14F-4D97-AF65-F5344CB8AC3E}">
        <p14:creationId xmlns:p14="http://schemas.microsoft.com/office/powerpoint/2010/main" val="26590761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pic>
        <p:nvPicPr>
          <p:cNvPr id="427" name="Shape 427"/>
          <p:cNvPicPr preferRelativeResize="0"/>
          <p:nvPr/>
        </p:nvPicPr>
        <p:blipFill>
          <a:blip r:embed="rId3">
            <a:alphaModFix/>
          </a:blip>
          <a:stretch>
            <a:fillRect/>
          </a:stretch>
        </p:blipFill>
        <p:spPr>
          <a:xfrm>
            <a:off x="1092181" y="463272"/>
            <a:ext cx="8504276" cy="6012357"/>
          </a:xfrm>
          <a:prstGeom prst="rect">
            <a:avLst/>
          </a:prstGeom>
          <a:noFill/>
          <a:ln>
            <a:noFill/>
          </a:ln>
        </p:spPr>
      </p:pic>
    </p:spTree>
    <p:extLst>
      <p:ext uri="{BB962C8B-B14F-4D97-AF65-F5344CB8AC3E}">
        <p14:creationId xmlns:p14="http://schemas.microsoft.com/office/powerpoint/2010/main" val="2160210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endParaRPr/>
          </a:p>
        </p:txBody>
      </p:sp>
      <p:sp>
        <p:nvSpPr>
          <p:cNvPr id="78" name="Shape 78"/>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spcAft>
                <a:spcPts val="1870"/>
              </a:spcAft>
              <a:buNone/>
            </a:pPr>
            <a:endParaRPr/>
          </a:p>
        </p:txBody>
      </p:sp>
      <p:pic>
        <p:nvPicPr>
          <p:cNvPr id="79" name="Shape 79"/>
          <p:cNvPicPr preferRelativeResize="0"/>
          <p:nvPr/>
        </p:nvPicPr>
        <p:blipFill>
          <a:blip r:embed="rId3">
            <a:alphaModFix/>
          </a:blip>
          <a:stretch>
            <a:fillRect/>
          </a:stretch>
        </p:blipFill>
        <p:spPr>
          <a:xfrm>
            <a:off x="0" y="-807338"/>
            <a:ext cx="10757333" cy="7337230"/>
          </a:xfrm>
          <a:prstGeom prst="rect">
            <a:avLst/>
          </a:prstGeom>
          <a:noFill/>
          <a:ln>
            <a:noFill/>
          </a:ln>
        </p:spPr>
      </p:pic>
      <p:pic>
        <p:nvPicPr>
          <p:cNvPr id="80" name="Shape 80"/>
          <p:cNvPicPr preferRelativeResize="0"/>
          <p:nvPr/>
        </p:nvPicPr>
        <p:blipFill>
          <a:blip r:embed="rId4">
            <a:alphaModFix/>
          </a:blip>
          <a:stretch>
            <a:fillRect/>
          </a:stretch>
        </p:blipFill>
        <p:spPr>
          <a:xfrm>
            <a:off x="548474" y="97154"/>
            <a:ext cx="1637311" cy="1637311"/>
          </a:xfrm>
          <a:prstGeom prst="rect">
            <a:avLst/>
          </a:prstGeom>
          <a:noFill/>
          <a:ln>
            <a:noFill/>
          </a:ln>
        </p:spPr>
      </p:pic>
    </p:spTree>
    <p:extLst>
      <p:ext uri="{BB962C8B-B14F-4D97-AF65-F5344CB8AC3E}">
        <p14:creationId xmlns:p14="http://schemas.microsoft.com/office/powerpoint/2010/main" val="6858087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Shape 432"/>
          <p:cNvPicPr preferRelativeResize="0"/>
          <p:nvPr/>
        </p:nvPicPr>
        <p:blipFill>
          <a:blip r:embed="rId3">
            <a:alphaModFix/>
          </a:blip>
          <a:stretch>
            <a:fillRect/>
          </a:stretch>
        </p:blipFill>
        <p:spPr>
          <a:xfrm>
            <a:off x="2" y="530617"/>
            <a:ext cx="10688636" cy="6020320"/>
          </a:xfrm>
          <a:prstGeom prst="rect">
            <a:avLst/>
          </a:prstGeom>
          <a:noFill/>
          <a:ln>
            <a:noFill/>
          </a:ln>
        </p:spPr>
      </p:pic>
      <p:sp>
        <p:nvSpPr>
          <p:cNvPr id="433" name="Shape 433"/>
          <p:cNvSpPr txBox="1">
            <a:spLocks noGrp="1"/>
          </p:cNvSpPr>
          <p:nvPr>
            <p:ph type="title"/>
          </p:nvPr>
        </p:nvSpPr>
        <p:spPr>
          <a:xfrm>
            <a:off x="244028" y="5177528"/>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Nepal</a:t>
            </a:r>
            <a:endParaRPr b="0" dirty="0">
              <a:solidFill>
                <a:srgbClr val="FF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9795036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8" name="Shape 438"/>
          <p:cNvPicPr preferRelativeResize="0"/>
          <p:nvPr/>
        </p:nvPicPr>
        <p:blipFill>
          <a:blip r:embed="rId3">
            <a:alphaModFix/>
          </a:blip>
          <a:stretch>
            <a:fillRect/>
          </a:stretch>
        </p:blipFill>
        <p:spPr>
          <a:xfrm>
            <a:off x="434284" y="1757170"/>
            <a:ext cx="9959931" cy="4881281"/>
          </a:xfrm>
          <a:prstGeom prst="rect">
            <a:avLst/>
          </a:prstGeom>
          <a:noFill/>
          <a:ln w="9525" cap="flat" cmpd="sng">
            <a:solidFill>
              <a:srgbClr val="000000"/>
            </a:solidFill>
            <a:prstDash val="solid"/>
            <a:round/>
            <a:headEnd type="none" w="sm" len="sm"/>
            <a:tailEnd type="none" w="sm" len="sm"/>
          </a:ln>
        </p:spPr>
      </p:pic>
      <p:sp>
        <p:nvSpPr>
          <p:cNvPr id="439" name="Shape 439"/>
          <p:cNvSpPr txBox="1">
            <a:spLocks noGrp="1"/>
          </p:cNvSpPr>
          <p:nvPr>
            <p:ph type="title"/>
          </p:nvPr>
        </p:nvSpPr>
        <p:spPr>
          <a:xfrm>
            <a:off x="299171" y="567427"/>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Gap Analysis</a:t>
            </a:r>
            <a:endParaRPr b="0" dirty="0">
              <a:solidFill>
                <a:srgbClr val="FF0000"/>
              </a:solidFill>
              <a:latin typeface="Arial" panose="020B0604020202020204" pitchFamily="34" charset="0"/>
              <a:ea typeface="Calibri"/>
              <a:cs typeface="Arial" panose="020B0604020202020204" pitchFamily="34" charset="0"/>
              <a:sym typeface="Calibri"/>
            </a:endParaRPr>
          </a:p>
          <a:p>
            <a:endParaRPr b="1" dirty="0">
              <a:solidFill>
                <a:srgbClr val="FF0000"/>
              </a:solidFill>
              <a:latin typeface="Calibri"/>
              <a:ea typeface="Calibri"/>
              <a:cs typeface="Calibri"/>
              <a:sym typeface="Calibri"/>
            </a:endParaRPr>
          </a:p>
        </p:txBody>
      </p:sp>
    </p:spTree>
    <p:extLst>
      <p:ext uri="{BB962C8B-B14F-4D97-AF65-F5344CB8AC3E}">
        <p14:creationId xmlns:p14="http://schemas.microsoft.com/office/powerpoint/2010/main" val="1555326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pic>
        <p:nvPicPr>
          <p:cNvPr id="445" name="Shape 445"/>
          <p:cNvPicPr preferRelativeResize="0"/>
          <p:nvPr/>
        </p:nvPicPr>
        <p:blipFill>
          <a:blip r:embed="rId3">
            <a:alphaModFix/>
          </a:blip>
          <a:stretch>
            <a:fillRect/>
          </a:stretch>
        </p:blipFill>
        <p:spPr>
          <a:xfrm>
            <a:off x="2424495" y="775246"/>
            <a:ext cx="8511808" cy="6012359"/>
          </a:xfrm>
          <a:prstGeom prst="rect">
            <a:avLst/>
          </a:prstGeom>
          <a:noFill/>
          <a:ln>
            <a:noFill/>
          </a:ln>
        </p:spPr>
      </p:pic>
      <p:sp>
        <p:nvSpPr>
          <p:cNvPr id="446" name="Shape 446"/>
          <p:cNvSpPr txBox="1">
            <a:spLocks noGrp="1"/>
          </p:cNvSpPr>
          <p:nvPr>
            <p:ph type="title"/>
          </p:nvPr>
        </p:nvSpPr>
        <p:spPr>
          <a:xfrm>
            <a:off x="97138" y="1295446"/>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Logistics</a:t>
            </a:r>
            <a:endParaRPr sz="4000" b="0" dirty="0">
              <a:solidFill>
                <a:srgbClr val="FF0000"/>
              </a:solidFill>
              <a:latin typeface="Arial" panose="020B0604020202020204" pitchFamily="34" charset="0"/>
              <a:ea typeface="Calibri"/>
              <a:cs typeface="Arial" panose="020B0604020202020204" pitchFamily="34" charset="0"/>
              <a:sym typeface="Calibri"/>
            </a:endParaRPr>
          </a:p>
          <a:p>
            <a:endParaRPr b="1" dirty="0">
              <a:latin typeface="Calibri"/>
              <a:ea typeface="Calibri"/>
              <a:cs typeface="Calibri"/>
              <a:sym typeface="Calibri"/>
            </a:endParaRPr>
          </a:p>
        </p:txBody>
      </p:sp>
    </p:spTree>
    <p:extLst>
      <p:ext uri="{BB962C8B-B14F-4D97-AF65-F5344CB8AC3E}">
        <p14:creationId xmlns:p14="http://schemas.microsoft.com/office/powerpoint/2010/main" val="8865716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Shape 451">
            <a:hlinkClick r:id="rId3"/>
          </p:cNvPr>
          <p:cNvPicPr preferRelativeResize="0"/>
          <p:nvPr/>
        </p:nvPicPr>
        <p:blipFill>
          <a:blip r:embed="rId4">
            <a:alphaModFix/>
          </a:blip>
          <a:stretch>
            <a:fillRect/>
          </a:stretch>
        </p:blipFill>
        <p:spPr>
          <a:xfrm>
            <a:off x="2490976" y="864317"/>
            <a:ext cx="8264234" cy="5811421"/>
          </a:xfrm>
          <a:prstGeom prst="rect">
            <a:avLst/>
          </a:prstGeom>
          <a:noFill/>
          <a:ln>
            <a:noFill/>
          </a:ln>
        </p:spPr>
      </p:pic>
      <p:sp>
        <p:nvSpPr>
          <p:cNvPr id="452" name="Shape 452"/>
          <p:cNvSpPr txBox="1"/>
          <p:nvPr/>
        </p:nvSpPr>
        <p:spPr>
          <a:xfrm>
            <a:off x="613876" y="6380790"/>
            <a:ext cx="9460917" cy="406785"/>
          </a:xfrm>
          <a:prstGeom prst="rect">
            <a:avLst/>
          </a:prstGeom>
          <a:noFill/>
          <a:ln>
            <a:noFill/>
          </a:ln>
        </p:spPr>
        <p:txBody>
          <a:bodyPr spcFirstLastPara="1" wrap="square" lIns="106869" tIns="106869" rIns="106869" bIns="106869" anchor="ctr" anchorCtr="0">
            <a:noAutofit/>
          </a:bodyPr>
          <a:lstStyle/>
          <a:p>
            <a:pPr algn="ctr"/>
            <a:endParaRPr sz="2455"/>
          </a:p>
        </p:txBody>
      </p:sp>
      <p:sp>
        <p:nvSpPr>
          <p:cNvPr id="453" name="Shape 453"/>
          <p:cNvSpPr txBox="1">
            <a:spLocks noGrp="1"/>
          </p:cNvSpPr>
          <p:nvPr>
            <p:ph type="title"/>
          </p:nvPr>
        </p:nvSpPr>
        <p:spPr>
          <a:xfrm>
            <a:off x="186210" y="1295446"/>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Logistics</a:t>
            </a:r>
            <a:endParaRPr sz="4000" b="0" dirty="0">
              <a:solidFill>
                <a:srgbClr val="FF0000"/>
              </a:solidFill>
              <a:latin typeface="Arial" panose="020B0604020202020204" pitchFamily="34" charset="0"/>
              <a:ea typeface="Calibri"/>
              <a:cs typeface="Arial" panose="020B0604020202020204" pitchFamily="34" charset="0"/>
              <a:sym typeface="Calibri"/>
            </a:endParaRPr>
          </a:p>
          <a:p>
            <a:endParaRPr b="1" dirty="0">
              <a:latin typeface="Calibri"/>
              <a:ea typeface="Calibri"/>
              <a:cs typeface="Calibri"/>
              <a:sym typeface="Calibri"/>
            </a:endParaRPr>
          </a:p>
        </p:txBody>
      </p:sp>
    </p:spTree>
    <p:extLst>
      <p:ext uri="{BB962C8B-B14F-4D97-AF65-F5344CB8AC3E}">
        <p14:creationId xmlns:p14="http://schemas.microsoft.com/office/powerpoint/2010/main" val="12450287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Shape 458"/>
          <p:cNvSpPr txBox="1">
            <a:spLocks noGrp="1"/>
          </p:cNvSpPr>
          <p:nvPr>
            <p:ph type="title"/>
          </p:nvPr>
        </p:nvSpPr>
        <p:spPr>
          <a:xfrm>
            <a:off x="364354" y="1384518"/>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Health</a:t>
            </a:r>
            <a:endParaRPr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459" name="Shape 459">
            <a:hlinkClick r:id="rId3"/>
          </p:cNvPr>
          <p:cNvPicPr preferRelativeResize="0"/>
          <p:nvPr/>
        </p:nvPicPr>
        <p:blipFill>
          <a:blip r:embed="rId4">
            <a:alphaModFix/>
          </a:blip>
          <a:stretch>
            <a:fillRect/>
          </a:stretch>
        </p:blipFill>
        <p:spPr>
          <a:xfrm>
            <a:off x="2769736" y="775247"/>
            <a:ext cx="7943247" cy="6012357"/>
          </a:xfrm>
          <a:prstGeom prst="rect">
            <a:avLst/>
          </a:prstGeom>
          <a:noFill/>
          <a:ln>
            <a:noFill/>
          </a:ln>
        </p:spPr>
      </p:pic>
    </p:spTree>
    <p:extLst>
      <p:ext uri="{BB962C8B-B14F-4D97-AF65-F5344CB8AC3E}">
        <p14:creationId xmlns:p14="http://schemas.microsoft.com/office/powerpoint/2010/main" val="19389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Shape 464"/>
          <p:cNvSpPr txBox="1">
            <a:spLocks noGrp="1"/>
          </p:cNvSpPr>
          <p:nvPr>
            <p:ph type="title"/>
          </p:nvPr>
        </p:nvSpPr>
        <p:spPr>
          <a:xfrm>
            <a:off x="364346" y="536389"/>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Calibri"/>
                <a:ea typeface="Calibri"/>
                <a:cs typeface="Calibri"/>
                <a:sym typeface="Calibri"/>
              </a:rPr>
              <a:t>Health</a:t>
            </a:r>
            <a:endParaRPr b="0" dirty="0">
              <a:solidFill>
                <a:srgbClr val="FF0000"/>
              </a:solidFill>
              <a:latin typeface="Calibri"/>
              <a:ea typeface="Calibri"/>
              <a:cs typeface="Calibri"/>
              <a:sym typeface="Calibri"/>
            </a:endParaRPr>
          </a:p>
        </p:txBody>
      </p:sp>
      <p:pic>
        <p:nvPicPr>
          <p:cNvPr id="466" name="Shape 466">
            <a:hlinkClick r:id="rId3"/>
          </p:cNvPr>
          <p:cNvPicPr preferRelativeResize="0"/>
          <p:nvPr/>
        </p:nvPicPr>
        <p:blipFill>
          <a:blip r:embed="rId4">
            <a:alphaModFix/>
          </a:blip>
          <a:stretch>
            <a:fillRect/>
          </a:stretch>
        </p:blipFill>
        <p:spPr>
          <a:xfrm>
            <a:off x="1" y="2334942"/>
            <a:ext cx="5344315" cy="3792895"/>
          </a:xfrm>
          <a:prstGeom prst="rect">
            <a:avLst/>
          </a:prstGeom>
          <a:noFill/>
          <a:ln>
            <a:noFill/>
          </a:ln>
        </p:spPr>
      </p:pic>
      <p:pic>
        <p:nvPicPr>
          <p:cNvPr id="467" name="Shape 467">
            <a:hlinkClick r:id="rId3"/>
          </p:cNvPr>
          <p:cNvPicPr preferRelativeResize="0"/>
          <p:nvPr/>
        </p:nvPicPr>
        <p:blipFill>
          <a:blip r:embed="rId5">
            <a:alphaModFix/>
          </a:blip>
          <a:stretch>
            <a:fillRect/>
          </a:stretch>
        </p:blipFill>
        <p:spPr>
          <a:xfrm>
            <a:off x="5344312" y="2334941"/>
            <a:ext cx="5344326" cy="3792895"/>
          </a:xfrm>
          <a:prstGeom prst="rect">
            <a:avLst/>
          </a:prstGeom>
          <a:noFill/>
          <a:ln>
            <a:noFill/>
          </a:ln>
        </p:spPr>
      </p:pic>
      <p:sp>
        <p:nvSpPr>
          <p:cNvPr id="468" name="Shape 468"/>
          <p:cNvSpPr txBox="1"/>
          <p:nvPr/>
        </p:nvSpPr>
        <p:spPr>
          <a:xfrm>
            <a:off x="4112741" y="6307176"/>
            <a:ext cx="2463156" cy="480428"/>
          </a:xfrm>
          <a:prstGeom prst="rect">
            <a:avLst/>
          </a:prstGeom>
          <a:noFill/>
          <a:ln>
            <a:noFill/>
          </a:ln>
        </p:spPr>
        <p:txBody>
          <a:bodyPr spcFirstLastPara="1" wrap="square" lIns="106869" tIns="106869" rIns="106869" bIns="106869" anchor="ctr" anchorCtr="0">
            <a:noAutofit/>
          </a:bodyPr>
          <a:lstStyle/>
          <a:p>
            <a:pPr algn="ctr"/>
            <a:endParaRPr sz="2455"/>
          </a:p>
        </p:txBody>
      </p:sp>
    </p:spTree>
    <p:extLst>
      <p:ext uri="{BB962C8B-B14F-4D97-AF65-F5344CB8AC3E}">
        <p14:creationId xmlns:p14="http://schemas.microsoft.com/office/powerpoint/2010/main" val="1343291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Shape 473"/>
          <p:cNvSpPr txBox="1">
            <a:spLocks noGrp="1"/>
          </p:cNvSpPr>
          <p:nvPr>
            <p:ph type="title"/>
          </p:nvPr>
        </p:nvSpPr>
        <p:spPr>
          <a:xfrm>
            <a:off x="317977" y="1364617"/>
            <a:ext cx="1598737" cy="669443"/>
          </a:xfrm>
          <a:prstGeom prst="rect">
            <a:avLst/>
          </a:prstGeom>
        </p:spPr>
        <p:txBody>
          <a:bodyPr spcFirstLastPara="1" vert="horz" wrap="square" lIns="106869" tIns="106869" rIns="106869" bIns="106869" rtlCol="0" anchor="t" anchorCtr="0">
            <a:noAutofit/>
          </a:bodyPr>
          <a:lstStyle/>
          <a:p>
            <a:pPr algn="ctr"/>
            <a:r>
              <a:rPr lang="en" sz="4000" b="0" dirty="0">
                <a:solidFill>
                  <a:srgbClr val="FF0000"/>
                </a:solidFill>
                <a:latin typeface="Arial" panose="020B0604020202020204" pitchFamily="34" charset="0"/>
                <a:ea typeface="Calibri"/>
                <a:cs typeface="Arial" panose="020B0604020202020204" pitchFamily="34" charset="0"/>
                <a:sym typeface="Calibri"/>
              </a:rPr>
              <a:t>Cash</a:t>
            </a:r>
            <a:endParaRPr sz="4000" b="0" dirty="0">
              <a:solidFill>
                <a:srgbClr val="FF0000"/>
              </a:solidFill>
              <a:latin typeface="Arial" panose="020B0604020202020204" pitchFamily="34" charset="0"/>
              <a:ea typeface="Calibri"/>
              <a:cs typeface="Arial" panose="020B0604020202020204" pitchFamily="34" charset="0"/>
              <a:sym typeface="Calibri"/>
            </a:endParaRPr>
          </a:p>
          <a:p>
            <a:pPr algn="ctr"/>
            <a:r>
              <a:rPr lang="en" sz="4000" b="0" dirty="0">
                <a:solidFill>
                  <a:srgbClr val="FF0000"/>
                </a:solidFill>
                <a:latin typeface="Arial" panose="020B0604020202020204" pitchFamily="34" charset="0"/>
                <a:ea typeface="Calibri"/>
                <a:cs typeface="Arial" panose="020B0604020202020204" pitchFamily="34" charset="0"/>
                <a:sym typeface="Calibri"/>
              </a:rPr>
              <a:t>&amp;</a:t>
            </a:r>
            <a:endParaRPr sz="4000" b="0" dirty="0">
              <a:solidFill>
                <a:srgbClr val="FF0000"/>
              </a:solidFill>
              <a:latin typeface="Arial" panose="020B0604020202020204" pitchFamily="34" charset="0"/>
              <a:ea typeface="Calibri"/>
              <a:cs typeface="Arial" panose="020B0604020202020204" pitchFamily="34" charset="0"/>
              <a:sym typeface="Calibri"/>
            </a:endParaRPr>
          </a:p>
          <a:p>
            <a:pPr algn="ctr"/>
            <a:r>
              <a:rPr lang="en" sz="4000" b="0" dirty="0">
                <a:solidFill>
                  <a:srgbClr val="FF0000"/>
                </a:solidFill>
                <a:latin typeface="Arial" panose="020B0604020202020204" pitchFamily="34" charset="0"/>
                <a:ea typeface="Calibri"/>
                <a:cs typeface="Arial" panose="020B0604020202020204" pitchFamily="34" charset="0"/>
                <a:sym typeface="Calibri"/>
              </a:rPr>
              <a:t>Relief</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474" name="Shape 474"/>
          <p:cNvPicPr preferRelativeResize="0"/>
          <p:nvPr/>
        </p:nvPicPr>
        <p:blipFill>
          <a:blip r:embed="rId3">
            <a:alphaModFix/>
          </a:blip>
          <a:stretch>
            <a:fillRect/>
          </a:stretch>
        </p:blipFill>
        <p:spPr>
          <a:xfrm>
            <a:off x="2205824" y="775246"/>
            <a:ext cx="8482816" cy="6012360"/>
          </a:xfrm>
          <a:prstGeom prst="rect">
            <a:avLst/>
          </a:prstGeom>
          <a:noFill/>
          <a:ln>
            <a:noFill/>
          </a:ln>
        </p:spPr>
      </p:pic>
    </p:spTree>
    <p:extLst>
      <p:ext uri="{BB962C8B-B14F-4D97-AF65-F5344CB8AC3E}">
        <p14:creationId xmlns:p14="http://schemas.microsoft.com/office/powerpoint/2010/main" val="1110404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Shape 479"/>
          <p:cNvSpPr txBox="1">
            <a:spLocks noGrp="1"/>
          </p:cNvSpPr>
          <p:nvPr>
            <p:ph type="title"/>
          </p:nvPr>
        </p:nvSpPr>
        <p:spPr>
          <a:xfrm>
            <a:off x="364354" y="1843729"/>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MSM</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480" name="Shape 480"/>
          <p:cNvPicPr preferRelativeResize="0"/>
          <p:nvPr/>
        </p:nvPicPr>
        <p:blipFill>
          <a:blip r:embed="rId3">
            <a:alphaModFix/>
          </a:blip>
          <a:stretch>
            <a:fillRect/>
          </a:stretch>
        </p:blipFill>
        <p:spPr>
          <a:xfrm>
            <a:off x="2188021" y="775247"/>
            <a:ext cx="8500630" cy="6012357"/>
          </a:xfrm>
          <a:prstGeom prst="rect">
            <a:avLst/>
          </a:prstGeom>
          <a:noFill/>
          <a:ln>
            <a:noFill/>
          </a:ln>
        </p:spPr>
      </p:pic>
    </p:spTree>
    <p:extLst>
      <p:ext uri="{BB962C8B-B14F-4D97-AF65-F5344CB8AC3E}">
        <p14:creationId xmlns:p14="http://schemas.microsoft.com/office/powerpoint/2010/main" val="15020070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Shape 486">
            <a:hlinkClick r:id="rId3"/>
          </p:cNvPr>
          <p:cNvPicPr preferRelativeResize="0"/>
          <p:nvPr/>
        </p:nvPicPr>
        <p:blipFill>
          <a:blip r:embed="rId4">
            <a:alphaModFix/>
          </a:blip>
          <a:stretch>
            <a:fillRect/>
          </a:stretch>
        </p:blipFill>
        <p:spPr>
          <a:xfrm>
            <a:off x="2745640" y="452518"/>
            <a:ext cx="8134912" cy="6012359"/>
          </a:xfrm>
          <a:prstGeom prst="rect">
            <a:avLst/>
          </a:prstGeom>
          <a:noFill/>
          <a:ln>
            <a:noFill/>
          </a:ln>
        </p:spPr>
      </p:pic>
      <p:sp>
        <p:nvSpPr>
          <p:cNvPr id="487" name="Shape 487"/>
          <p:cNvSpPr txBox="1">
            <a:spLocks noGrp="1"/>
          </p:cNvSpPr>
          <p:nvPr>
            <p:ph type="title" idx="4294967295"/>
          </p:nvPr>
        </p:nvSpPr>
        <p:spPr>
          <a:xfrm>
            <a:off x="301787" y="1843729"/>
            <a:ext cx="2921140" cy="669443"/>
          </a:xfrm>
          <a:prstGeom prst="rect">
            <a:avLst/>
          </a:prstGeom>
        </p:spPr>
        <p:txBody>
          <a:bodyPr spcFirstLastPara="1" vert="horz" wrap="square" lIns="106869" tIns="106869" rIns="106869" bIns="106869" rtlCol="0" anchor="t" anchorCtr="0">
            <a:noAutofit/>
          </a:bodyPr>
          <a:lstStyle/>
          <a:p>
            <a:pPr>
              <a:spcBef>
                <a:spcPts val="0"/>
              </a:spcBef>
            </a:pPr>
            <a:r>
              <a:rPr lang="en" sz="4000" b="0" dirty="0">
                <a:latin typeface="Arial" panose="020B0604020202020204" pitchFamily="34" charset="0"/>
                <a:ea typeface="Calibri"/>
                <a:cs typeface="Arial" panose="020B0604020202020204" pitchFamily="34" charset="0"/>
                <a:sym typeface="Calibri"/>
              </a:rPr>
              <a:t>Dashboard</a:t>
            </a:r>
            <a:endParaRPr sz="4000"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2306349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pic>
        <p:nvPicPr>
          <p:cNvPr id="493" name="Shape 493">
            <a:hlinkClick r:id="rId3"/>
          </p:cNvPr>
          <p:cNvPicPr preferRelativeResize="0"/>
          <p:nvPr/>
        </p:nvPicPr>
        <p:blipFill>
          <a:blip r:embed="rId4">
            <a:alphaModFix/>
          </a:blip>
          <a:stretch>
            <a:fillRect/>
          </a:stretch>
        </p:blipFill>
        <p:spPr>
          <a:xfrm>
            <a:off x="3770535" y="637013"/>
            <a:ext cx="6197355" cy="6012359"/>
          </a:xfrm>
          <a:prstGeom prst="rect">
            <a:avLst/>
          </a:prstGeom>
          <a:noFill/>
          <a:ln>
            <a:noFill/>
          </a:ln>
        </p:spPr>
      </p:pic>
      <p:sp>
        <p:nvSpPr>
          <p:cNvPr id="494" name="Shape 494"/>
          <p:cNvSpPr txBox="1"/>
          <p:nvPr/>
        </p:nvSpPr>
        <p:spPr>
          <a:xfrm>
            <a:off x="6134351" y="5349412"/>
            <a:ext cx="5147238" cy="1299960"/>
          </a:xfrm>
          <a:prstGeom prst="rect">
            <a:avLst/>
          </a:prstGeom>
          <a:noFill/>
          <a:ln>
            <a:noFill/>
          </a:ln>
        </p:spPr>
        <p:txBody>
          <a:bodyPr spcFirstLastPara="1" wrap="square" lIns="80159" tIns="80159" rIns="80159" bIns="80159" anchor="ctr" anchorCtr="0">
            <a:noAutofit/>
          </a:bodyPr>
          <a:lstStyle/>
          <a:p>
            <a:pPr>
              <a:lnSpc>
                <a:spcPct val="115000"/>
              </a:lnSpc>
            </a:pPr>
            <a:endParaRPr sz="1636" u="sng">
              <a:solidFill>
                <a:schemeClr val="hlink"/>
              </a:solidFill>
              <a:latin typeface="Calibri"/>
              <a:ea typeface="Calibri"/>
              <a:cs typeface="Calibri"/>
              <a:sym typeface="Calibri"/>
              <a:hlinkClick r:id="rId3"/>
            </a:endParaRPr>
          </a:p>
        </p:txBody>
      </p:sp>
      <p:sp>
        <p:nvSpPr>
          <p:cNvPr id="495" name="Shape 495"/>
          <p:cNvSpPr txBox="1">
            <a:spLocks noGrp="1"/>
          </p:cNvSpPr>
          <p:nvPr>
            <p:ph type="title" idx="4294967295"/>
          </p:nvPr>
        </p:nvSpPr>
        <p:spPr>
          <a:xfrm>
            <a:off x="364354" y="1843729"/>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sz="4000" b="0" dirty="0">
                <a:latin typeface="Arial" panose="020B0604020202020204" pitchFamily="34" charset="0"/>
                <a:ea typeface="Calibri"/>
                <a:cs typeface="Arial" panose="020B0604020202020204" pitchFamily="34" charset="0"/>
                <a:sym typeface="Calibri"/>
              </a:rPr>
              <a:t>Situational</a:t>
            </a:r>
            <a:endParaRPr sz="4000" b="0" dirty="0">
              <a:latin typeface="Arial" panose="020B0604020202020204" pitchFamily="34" charset="0"/>
              <a:ea typeface="Calibri"/>
              <a:cs typeface="Arial" panose="020B0604020202020204" pitchFamily="34" charset="0"/>
              <a:sym typeface="Calibri"/>
            </a:endParaRPr>
          </a:p>
          <a:p>
            <a:pPr>
              <a:spcBef>
                <a:spcPts val="0"/>
              </a:spcBef>
            </a:pPr>
            <a:r>
              <a:rPr lang="en" sz="4000" b="0" dirty="0">
                <a:latin typeface="Arial" panose="020B0604020202020204" pitchFamily="34" charset="0"/>
                <a:ea typeface="Calibri"/>
                <a:cs typeface="Arial" panose="020B0604020202020204" pitchFamily="34" charset="0"/>
                <a:sym typeface="Calibri"/>
              </a:rPr>
              <a:t>Report</a:t>
            </a:r>
            <a:endParaRPr sz="4000"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935676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endParaRPr/>
          </a:p>
        </p:txBody>
      </p:sp>
      <p:pic>
        <p:nvPicPr>
          <p:cNvPr id="87" name="Shape 87"/>
          <p:cNvPicPr preferRelativeResize="0"/>
          <p:nvPr/>
        </p:nvPicPr>
        <p:blipFill>
          <a:blip r:embed="rId3">
            <a:alphaModFix/>
          </a:blip>
          <a:stretch>
            <a:fillRect/>
          </a:stretch>
        </p:blipFill>
        <p:spPr>
          <a:xfrm>
            <a:off x="119757" y="872368"/>
            <a:ext cx="10449124" cy="5077775"/>
          </a:xfrm>
          <a:prstGeom prst="rect">
            <a:avLst/>
          </a:prstGeom>
          <a:noFill/>
          <a:ln>
            <a:noFill/>
          </a:ln>
        </p:spPr>
      </p:pic>
    </p:spTree>
    <p:extLst>
      <p:ext uri="{BB962C8B-B14F-4D97-AF65-F5344CB8AC3E}">
        <p14:creationId xmlns:p14="http://schemas.microsoft.com/office/powerpoint/2010/main" val="27092482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pic>
        <p:nvPicPr>
          <p:cNvPr id="501" name="Shape 501"/>
          <p:cNvPicPr preferRelativeResize="0"/>
          <p:nvPr/>
        </p:nvPicPr>
        <p:blipFill>
          <a:blip r:embed="rId3">
            <a:alphaModFix/>
          </a:blip>
          <a:stretch>
            <a:fillRect/>
          </a:stretch>
        </p:blipFill>
        <p:spPr>
          <a:xfrm>
            <a:off x="2182556" y="775246"/>
            <a:ext cx="8506082" cy="6012359"/>
          </a:xfrm>
          <a:prstGeom prst="rect">
            <a:avLst/>
          </a:prstGeom>
          <a:noFill/>
          <a:ln>
            <a:noFill/>
          </a:ln>
        </p:spPr>
      </p:pic>
      <p:sp>
        <p:nvSpPr>
          <p:cNvPr id="502" name="Shape 502"/>
          <p:cNvSpPr txBox="1">
            <a:spLocks noGrp="1"/>
          </p:cNvSpPr>
          <p:nvPr>
            <p:ph type="title" idx="4294967295"/>
          </p:nvPr>
        </p:nvSpPr>
        <p:spPr>
          <a:xfrm>
            <a:off x="364354" y="1843729"/>
            <a:ext cx="9959931" cy="669443"/>
          </a:xfrm>
          <a:prstGeom prst="rect">
            <a:avLst/>
          </a:prstGeom>
        </p:spPr>
        <p:txBody>
          <a:bodyPr spcFirstLastPara="1" vert="horz" wrap="square" lIns="106869" tIns="106869" rIns="106869" bIns="106869" rtlCol="0" anchor="t" anchorCtr="0">
            <a:noAutofit/>
          </a:bodyPr>
          <a:lstStyle/>
          <a:p>
            <a:pPr>
              <a:spcBef>
                <a:spcPts val="0"/>
              </a:spcBef>
            </a:pPr>
            <a:r>
              <a:rPr lang="en" sz="4000" b="0" dirty="0">
                <a:latin typeface="Arial" panose="020B0604020202020204" pitchFamily="34" charset="0"/>
                <a:ea typeface="Calibri"/>
                <a:cs typeface="Arial" panose="020B0604020202020204" pitchFamily="34" charset="0"/>
                <a:sym typeface="Calibri"/>
              </a:rPr>
              <a:t>3W</a:t>
            </a:r>
            <a:endParaRPr sz="4000"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6454706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Shape 507"/>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r>
              <a:rPr lang="en" sz="2805" b="0" dirty="0">
                <a:solidFill>
                  <a:srgbClr val="FF0000"/>
                </a:solidFill>
                <a:latin typeface="Arial" panose="020B0604020202020204" pitchFamily="34" charset="0"/>
                <a:ea typeface="Calibri"/>
                <a:cs typeface="Arial" panose="020B0604020202020204" pitchFamily="34" charset="0"/>
                <a:sym typeface="Calibri"/>
              </a:rPr>
              <a:t>Remember - there are other </a:t>
            </a:r>
            <a:r>
              <a:rPr lang="en" sz="2805" b="0" dirty="0" err="1">
                <a:solidFill>
                  <a:srgbClr val="FF0000"/>
                </a:solidFill>
                <a:latin typeface="Arial" panose="020B0604020202020204" pitchFamily="34" charset="0"/>
                <a:ea typeface="Calibri"/>
                <a:cs typeface="Arial" panose="020B0604020202020204" pitchFamily="34" charset="0"/>
                <a:sym typeface="Calibri"/>
              </a:rPr>
              <a:t>organisations</a:t>
            </a:r>
            <a:r>
              <a:rPr lang="en" sz="2805" b="0" dirty="0">
                <a:solidFill>
                  <a:srgbClr val="FF0000"/>
                </a:solidFill>
                <a:latin typeface="Arial" panose="020B0604020202020204" pitchFamily="34" charset="0"/>
                <a:ea typeface="Calibri"/>
                <a:cs typeface="Arial" panose="020B0604020202020204" pitchFamily="34" charset="0"/>
                <a:sym typeface="Calibri"/>
              </a:rPr>
              <a:t> too!</a:t>
            </a:r>
            <a:endParaRPr sz="2805"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09" name="Shape 509"/>
          <p:cNvPicPr preferRelativeResize="0"/>
          <p:nvPr/>
        </p:nvPicPr>
        <p:blipFill>
          <a:blip r:embed="rId3">
            <a:alphaModFix/>
          </a:blip>
          <a:stretch>
            <a:fillRect/>
          </a:stretch>
        </p:blipFill>
        <p:spPr>
          <a:xfrm>
            <a:off x="4815440" y="2625198"/>
            <a:ext cx="5062637" cy="1508671"/>
          </a:xfrm>
          <a:prstGeom prst="rect">
            <a:avLst/>
          </a:prstGeom>
          <a:noFill/>
          <a:ln>
            <a:noFill/>
          </a:ln>
        </p:spPr>
      </p:pic>
      <p:pic>
        <p:nvPicPr>
          <p:cNvPr id="510" name="Shape 510"/>
          <p:cNvPicPr preferRelativeResize="0"/>
          <p:nvPr/>
        </p:nvPicPr>
        <p:blipFill>
          <a:blip r:embed="rId4">
            <a:alphaModFix/>
          </a:blip>
          <a:stretch>
            <a:fillRect/>
          </a:stretch>
        </p:blipFill>
        <p:spPr>
          <a:xfrm>
            <a:off x="988004" y="2316004"/>
            <a:ext cx="3185900" cy="2255087"/>
          </a:xfrm>
          <a:prstGeom prst="rect">
            <a:avLst/>
          </a:prstGeom>
          <a:noFill/>
          <a:ln>
            <a:noFill/>
          </a:ln>
        </p:spPr>
      </p:pic>
      <p:pic>
        <p:nvPicPr>
          <p:cNvPr id="511" name="Shape 511"/>
          <p:cNvPicPr preferRelativeResize="0"/>
          <p:nvPr/>
        </p:nvPicPr>
        <p:blipFill>
          <a:blip r:embed="rId5">
            <a:alphaModFix/>
          </a:blip>
          <a:stretch>
            <a:fillRect/>
          </a:stretch>
        </p:blipFill>
        <p:spPr>
          <a:xfrm>
            <a:off x="871838" y="4306826"/>
            <a:ext cx="3480202" cy="2452986"/>
          </a:xfrm>
          <a:prstGeom prst="rect">
            <a:avLst/>
          </a:prstGeom>
          <a:noFill/>
          <a:ln>
            <a:noFill/>
          </a:ln>
        </p:spPr>
      </p:pic>
      <p:pic>
        <p:nvPicPr>
          <p:cNvPr id="512" name="Shape 512"/>
          <p:cNvPicPr preferRelativeResize="0"/>
          <p:nvPr/>
        </p:nvPicPr>
        <p:blipFill>
          <a:blip r:embed="rId6">
            <a:alphaModFix/>
          </a:blip>
          <a:stretch>
            <a:fillRect/>
          </a:stretch>
        </p:blipFill>
        <p:spPr>
          <a:xfrm>
            <a:off x="4777274" y="4654553"/>
            <a:ext cx="5309630" cy="1744589"/>
          </a:xfrm>
          <a:prstGeom prst="rect">
            <a:avLst/>
          </a:prstGeom>
          <a:noFill/>
          <a:ln>
            <a:noFill/>
          </a:ln>
        </p:spPr>
      </p:pic>
    </p:spTree>
    <p:extLst>
      <p:ext uri="{BB962C8B-B14F-4D97-AF65-F5344CB8AC3E}">
        <p14:creationId xmlns:p14="http://schemas.microsoft.com/office/powerpoint/2010/main" val="40522779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pic>
        <p:nvPicPr>
          <p:cNvPr id="518" name="Shape 518"/>
          <p:cNvPicPr preferRelativeResize="0"/>
          <p:nvPr/>
        </p:nvPicPr>
        <p:blipFill>
          <a:blip r:embed="rId3">
            <a:alphaModFix/>
          </a:blip>
          <a:stretch>
            <a:fillRect/>
          </a:stretch>
        </p:blipFill>
        <p:spPr>
          <a:xfrm>
            <a:off x="0" y="1576895"/>
            <a:ext cx="10688638" cy="5230738"/>
          </a:xfrm>
          <a:prstGeom prst="rect">
            <a:avLst/>
          </a:prstGeom>
          <a:noFill/>
          <a:ln>
            <a:noFill/>
          </a:ln>
        </p:spPr>
      </p:pic>
      <p:sp>
        <p:nvSpPr>
          <p:cNvPr id="519" name="Shape 519"/>
          <p:cNvSpPr txBox="1">
            <a:spLocks noGrp="1"/>
          </p:cNvSpPr>
          <p:nvPr>
            <p:ph type="title"/>
          </p:nvPr>
        </p:nvSpPr>
        <p:spPr>
          <a:xfrm>
            <a:off x="261956" y="441295"/>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Logistics Cluster</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cxnSp>
        <p:nvCxnSpPr>
          <p:cNvPr id="520" name="Shape 520"/>
          <p:cNvCxnSpPr/>
          <p:nvPr/>
        </p:nvCxnSpPr>
        <p:spPr>
          <a:xfrm rot="10800000" flipH="1">
            <a:off x="261956" y="1550067"/>
            <a:ext cx="10164726" cy="19989"/>
          </a:xfrm>
          <a:prstGeom prst="straightConnector1">
            <a:avLst/>
          </a:prstGeom>
          <a:noFill/>
          <a:ln w="952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13519899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title"/>
          </p:nvPr>
        </p:nvSpPr>
        <p:spPr>
          <a:xfrm>
            <a:off x="364353" y="727517"/>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Calibri"/>
                <a:ea typeface="Calibri"/>
                <a:cs typeface="Calibri"/>
                <a:sym typeface="Calibri"/>
              </a:rPr>
              <a:t>Logistics Cluster</a:t>
            </a:r>
            <a:endParaRPr sz="4000" b="0" dirty="0">
              <a:solidFill>
                <a:srgbClr val="FF0000"/>
              </a:solidFill>
              <a:latin typeface="Calibri"/>
              <a:ea typeface="Calibri"/>
              <a:cs typeface="Calibri"/>
              <a:sym typeface="Calibri"/>
            </a:endParaRPr>
          </a:p>
        </p:txBody>
      </p:sp>
      <p:pic>
        <p:nvPicPr>
          <p:cNvPr id="527" name="Shape 527"/>
          <p:cNvPicPr preferRelativeResize="0"/>
          <p:nvPr/>
        </p:nvPicPr>
        <p:blipFill>
          <a:blip r:embed="rId3">
            <a:alphaModFix/>
          </a:blip>
          <a:stretch>
            <a:fillRect/>
          </a:stretch>
        </p:blipFill>
        <p:spPr>
          <a:xfrm>
            <a:off x="261958" y="1956882"/>
            <a:ext cx="6721221" cy="4761493"/>
          </a:xfrm>
          <a:prstGeom prst="rect">
            <a:avLst/>
          </a:prstGeom>
          <a:noFill/>
          <a:ln>
            <a:noFill/>
          </a:ln>
        </p:spPr>
      </p:pic>
      <p:pic>
        <p:nvPicPr>
          <p:cNvPr id="528" name="Shape 528"/>
          <p:cNvPicPr preferRelativeResize="0"/>
          <p:nvPr/>
        </p:nvPicPr>
        <p:blipFill>
          <a:blip r:embed="rId4">
            <a:alphaModFix/>
          </a:blip>
          <a:stretch>
            <a:fillRect/>
          </a:stretch>
        </p:blipFill>
        <p:spPr>
          <a:xfrm>
            <a:off x="7145893" y="2008472"/>
            <a:ext cx="3280788" cy="4658309"/>
          </a:xfrm>
          <a:prstGeom prst="rect">
            <a:avLst/>
          </a:prstGeom>
          <a:noFill/>
          <a:ln>
            <a:noFill/>
          </a:ln>
        </p:spPr>
      </p:pic>
    </p:spTree>
    <p:extLst>
      <p:ext uri="{BB962C8B-B14F-4D97-AF65-F5344CB8AC3E}">
        <p14:creationId xmlns:p14="http://schemas.microsoft.com/office/powerpoint/2010/main" val="42515675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Shape 533"/>
          <p:cNvSpPr txBox="1">
            <a:spLocks noGrp="1"/>
          </p:cNvSpPr>
          <p:nvPr>
            <p:ph type="title"/>
          </p:nvPr>
        </p:nvSpPr>
        <p:spPr>
          <a:xfrm>
            <a:off x="299858" y="1368241"/>
            <a:ext cx="1892254" cy="1292596"/>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Map</a:t>
            </a:r>
            <a:endParaRPr sz="4000" b="0" dirty="0">
              <a:solidFill>
                <a:srgbClr val="FF0000"/>
              </a:solidFill>
              <a:latin typeface="Arial" panose="020B0604020202020204" pitchFamily="34" charset="0"/>
              <a:ea typeface="Calibri"/>
              <a:cs typeface="Arial" panose="020B0604020202020204" pitchFamily="34" charset="0"/>
              <a:sym typeface="Calibri"/>
            </a:endParaRPr>
          </a:p>
          <a:p>
            <a:r>
              <a:rPr lang="en" sz="4000" b="0" dirty="0">
                <a:solidFill>
                  <a:srgbClr val="FF0000"/>
                </a:solidFill>
                <a:latin typeface="Arial" panose="020B0604020202020204" pitchFamily="34" charset="0"/>
                <a:ea typeface="Calibri"/>
                <a:cs typeface="Arial" panose="020B0604020202020204" pitchFamily="34" charset="0"/>
                <a:sym typeface="Calibri"/>
              </a:rPr>
              <a:t>Action</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34" name="Shape 534"/>
          <p:cNvPicPr preferRelativeResize="0"/>
          <p:nvPr/>
        </p:nvPicPr>
        <p:blipFill>
          <a:blip r:embed="rId3">
            <a:alphaModFix/>
          </a:blip>
          <a:stretch>
            <a:fillRect/>
          </a:stretch>
        </p:blipFill>
        <p:spPr>
          <a:xfrm>
            <a:off x="2192124" y="775246"/>
            <a:ext cx="8496515" cy="6012362"/>
          </a:xfrm>
          <a:prstGeom prst="rect">
            <a:avLst/>
          </a:prstGeom>
          <a:noFill/>
          <a:ln>
            <a:noFill/>
          </a:ln>
        </p:spPr>
      </p:pic>
    </p:spTree>
    <p:extLst>
      <p:ext uri="{BB962C8B-B14F-4D97-AF65-F5344CB8AC3E}">
        <p14:creationId xmlns:p14="http://schemas.microsoft.com/office/powerpoint/2010/main" val="24765383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Shape 539"/>
          <p:cNvSpPr txBox="1">
            <a:spLocks noGrp="1"/>
          </p:cNvSpPr>
          <p:nvPr>
            <p:ph type="title"/>
          </p:nvPr>
        </p:nvSpPr>
        <p:spPr>
          <a:xfrm>
            <a:off x="299858" y="1368241"/>
            <a:ext cx="1892254" cy="1292596"/>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Map</a:t>
            </a:r>
            <a:endParaRPr sz="4000" b="0" dirty="0">
              <a:solidFill>
                <a:srgbClr val="FF0000"/>
              </a:solidFill>
              <a:latin typeface="Arial" panose="020B0604020202020204" pitchFamily="34" charset="0"/>
              <a:ea typeface="Calibri"/>
              <a:cs typeface="Arial" panose="020B0604020202020204" pitchFamily="34" charset="0"/>
              <a:sym typeface="Calibri"/>
            </a:endParaRPr>
          </a:p>
          <a:p>
            <a:r>
              <a:rPr lang="en" sz="4000" b="0" dirty="0">
                <a:solidFill>
                  <a:srgbClr val="FF0000"/>
                </a:solidFill>
                <a:latin typeface="Arial" panose="020B0604020202020204" pitchFamily="34" charset="0"/>
                <a:ea typeface="Calibri"/>
                <a:cs typeface="Arial" panose="020B0604020202020204" pitchFamily="34" charset="0"/>
                <a:sym typeface="Calibri"/>
              </a:rPr>
              <a:t>Action</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40" name="Shape 540"/>
          <p:cNvPicPr preferRelativeResize="0"/>
          <p:nvPr/>
        </p:nvPicPr>
        <p:blipFill>
          <a:blip r:embed="rId3">
            <a:alphaModFix/>
          </a:blip>
          <a:stretch>
            <a:fillRect/>
          </a:stretch>
        </p:blipFill>
        <p:spPr>
          <a:xfrm>
            <a:off x="2191826" y="775246"/>
            <a:ext cx="8496806" cy="6012360"/>
          </a:xfrm>
          <a:prstGeom prst="rect">
            <a:avLst/>
          </a:prstGeom>
          <a:noFill/>
          <a:ln>
            <a:noFill/>
          </a:ln>
        </p:spPr>
      </p:pic>
    </p:spTree>
    <p:extLst>
      <p:ext uri="{BB962C8B-B14F-4D97-AF65-F5344CB8AC3E}">
        <p14:creationId xmlns:p14="http://schemas.microsoft.com/office/powerpoint/2010/main" val="12603876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Shape 545"/>
          <p:cNvSpPr txBox="1">
            <a:spLocks noGrp="1"/>
          </p:cNvSpPr>
          <p:nvPr>
            <p:ph type="title"/>
          </p:nvPr>
        </p:nvSpPr>
        <p:spPr>
          <a:xfrm>
            <a:off x="364354" y="651713"/>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MSF</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47" name="Shape 547"/>
          <p:cNvPicPr preferRelativeResize="0"/>
          <p:nvPr/>
        </p:nvPicPr>
        <p:blipFill>
          <a:blip r:embed="rId3">
            <a:alphaModFix/>
          </a:blip>
          <a:stretch>
            <a:fillRect/>
          </a:stretch>
        </p:blipFill>
        <p:spPr>
          <a:xfrm>
            <a:off x="101112" y="1452238"/>
            <a:ext cx="3618454" cy="4814592"/>
          </a:xfrm>
          <a:prstGeom prst="rect">
            <a:avLst/>
          </a:prstGeom>
          <a:noFill/>
          <a:ln>
            <a:noFill/>
          </a:ln>
        </p:spPr>
      </p:pic>
      <p:pic>
        <p:nvPicPr>
          <p:cNvPr id="548" name="Shape 548"/>
          <p:cNvPicPr preferRelativeResize="0"/>
          <p:nvPr/>
        </p:nvPicPr>
        <p:blipFill>
          <a:blip r:embed="rId4">
            <a:alphaModFix/>
          </a:blip>
          <a:stretch>
            <a:fillRect/>
          </a:stretch>
        </p:blipFill>
        <p:spPr>
          <a:xfrm>
            <a:off x="3769370" y="1476131"/>
            <a:ext cx="3385744" cy="4790712"/>
          </a:xfrm>
          <a:prstGeom prst="rect">
            <a:avLst/>
          </a:prstGeom>
          <a:noFill/>
          <a:ln>
            <a:noFill/>
          </a:ln>
        </p:spPr>
      </p:pic>
      <p:pic>
        <p:nvPicPr>
          <p:cNvPr id="549" name="Shape 549"/>
          <p:cNvPicPr preferRelativeResize="0"/>
          <p:nvPr/>
        </p:nvPicPr>
        <p:blipFill>
          <a:blip r:embed="rId5">
            <a:alphaModFix/>
          </a:blip>
          <a:stretch>
            <a:fillRect/>
          </a:stretch>
        </p:blipFill>
        <p:spPr>
          <a:xfrm>
            <a:off x="7221786" y="1416937"/>
            <a:ext cx="3454679" cy="4885223"/>
          </a:xfrm>
          <a:prstGeom prst="rect">
            <a:avLst/>
          </a:prstGeom>
          <a:noFill/>
          <a:ln>
            <a:noFill/>
          </a:ln>
        </p:spPr>
      </p:pic>
    </p:spTree>
    <p:extLst>
      <p:ext uri="{BB962C8B-B14F-4D97-AF65-F5344CB8AC3E}">
        <p14:creationId xmlns:p14="http://schemas.microsoft.com/office/powerpoint/2010/main" val="12432836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Shape 554"/>
          <p:cNvSpPr txBox="1">
            <a:spLocks noGrp="1"/>
          </p:cNvSpPr>
          <p:nvPr>
            <p:ph type="title"/>
          </p:nvPr>
        </p:nvSpPr>
        <p:spPr>
          <a:xfrm>
            <a:off x="364354" y="1028230"/>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OCHA</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56" name="Shape 556"/>
          <p:cNvPicPr preferRelativeResize="0"/>
          <p:nvPr/>
        </p:nvPicPr>
        <p:blipFill>
          <a:blip r:embed="rId3">
            <a:alphaModFix/>
          </a:blip>
          <a:stretch>
            <a:fillRect/>
          </a:stretch>
        </p:blipFill>
        <p:spPr>
          <a:xfrm>
            <a:off x="7540" y="1925174"/>
            <a:ext cx="10688639" cy="4684286"/>
          </a:xfrm>
          <a:prstGeom prst="rect">
            <a:avLst/>
          </a:prstGeom>
          <a:noFill/>
          <a:ln>
            <a:noFill/>
          </a:ln>
        </p:spPr>
      </p:pic>
      <p:pic>
        <p:nvPicPr>
          <p:cNvPr id="557" name="Shape 557"/>
          <p:cNvPicPr preferRelativeResize="0"/>
          <p:nvPr/>
        </p:nvPicPr>
        <p:blipFill>
          <a:blip r:embed="rId4">
            <a:alphaModFix/>
          </a:blip>
          <a:stretch>
            <a:fillRect/>
          </a:stretch>
        </p:blipFill>
        <p:spPr>
          <a:xfrm>
            <a:off x="2442291" y="3284691"/>
            <a:ext cx="7072513" cy="3106910"/>
          </a:xfrm>
          <a:prstGeom prst="rect">
            <a:avLst/>
          </a:prstGeom>
          <a:noFill/>
          <a:ln w="19050" cap="flat" cmpd="sng">
            <a:solidFill>
              <a:srgbClr val="CC0000"/>
            </a:solidFill>
            <a:prstDash val="solid"/>
            <a:round/>
            <a:headEnd type="none" w="sm" len="sm"/>
            <a:tailEnd type="none" w="sm" len="sm"/>
          </a:ln>
        </p:spPr>
      </p:pic>
      <p:sp>
        <p:nvSpPr>
          <p:cNvPr id="558" name="Shape 558"/>
          <p:cNvSpPr/>
          <p:nvPr/>
        </p:nvSpPr>
        <p:spPr>
          <a:xfrm>
            <a:off x="1312409" y="6391602"/>
            <a:ext cx="713628" cy="275282"/>
          </a:xfrm>
          <a:prstGeom prst="ellipse">
            <a:avLst/>
          </a:prstGeom>
          <a:noFill/>
          <a:ln w="19050" cap="flat" cmpd="sng">
            <a:solidFill>
              <a:srgbClr val="CC0000"/>
            </a:solidFill>
            <a:prstDash val="solid"/>
            <a:round/>
            <a:headEnd type="none" w="sm" len="sm"/>
            <a:tailEnd type="none" w="sm" len="sm"/>
          </a:ln>
        </p:spPr>
        <p:txBody>
          <a:bodyPr spcFirstLastPara="1" wrap="square" lIns="106869" tIns="106869" rIns="106869" bIns="106869" anchor="ctr" anchorCtr="0">
            <a:noAutofit/>
          </a:bodyPr>
          <a:lstStyle/>
          <a:p>
            <a:endParaRPr sz="2455"/>
          </a:p>
        </p:txBody>
      </p:sp>
      <p:cxnSp>
        <p:nvCxnSpPr>
          <p:cNvPr id="559" name="Shape 559"/>
          <p:cNvCxnSpPr>
            <a:endCxn id="557" idx="1"/>
          </p:cNvCxnSpPr>
          <p:nvPr/>
        </p:nvCxnSpPr>
        <p:spPr>
          <a:xfrm rot="-5400000">
            <a:off x="1286810" y="5232658"/>
            <a:ext cx="1549993" cy="760969"/>
          </a:xfrm>
          <a:prstGeom prst="curvedConnector2">
            <a:avLst/>
          </a:prstGeom>
          <a:noFill/>
          <a:ln w="19050" cap="flat" cmpd="sng">
            <a:solidFill>
              <a:srgbClr val="CC0000"/>
            </a:solidFill>
            <a:prstDash val="solid"/>
            <a:round/>
            <a:headEnd type="none" w="med" len="med"/>
            <a:tailEnd type="none" w="med" len="med"/>
          </a:ln>
        </p:spPr>
      </p:cxnSp>
      <p:sp>
        <p:nvSpPr>
          <p:cNvPr id="560" name="Shape 560"/>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spcAft>
                <a:spcPts val="1870"/>
              </a:spcAft>
              <a:buNone/>
            </a:pPr>
            <a:endParaRPr/>
          </a:p>
        </p:txBody>
      </p:sp>
    </p:spTree>
    <p:extLst>
      <p:ext uri="{BB962C8B-B14F-4D97-AF65-F5344CB8AC3E}">
        <p14:creationId xmlns:p14="http://schemas.microsoft.com/office/powerpoint/2010/main" val="40427610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Shape 565"/>
          <p:cNvSpPr txBox="1">
            <a:spLocks noGrp="1"/>
          </p:cNvSpPr>
          <p:nvPr>
            <p:ph type="ctrTitle" idx="4294967295"/>
          </p:nvPr>
        </p:nvSpPr>
        <p:spPr>
          <a:xfrm>
            <a:off x="364354" y="2506334"/>
            <a:ext cx="9959931" cy="2112479"/>
          </a:xfrm>
          <a:prstGeom prst="rect">
            <a:avLst/>
          </a:prstGeom>
        </p:spPr>
        <p:txBody>
          <a:bodyPr spcFirstLastPara="1" vert="horz" wrap="square" lIns="106869" tIns="106869" rIns="106869" bIns="106869" rtlCol="0" anchor="t" anchorCtr="0">
            <a:noAutofit/>
          </a:bodyPr>
          <a:lstStyle/>
          <a:p>
            <a:pPr algn="ctr">
              <a:spcBef>
                <a:spcPts val="0"/>
              </a:spcBef>
            </a:pPr>
            <a:r>
              <a:rPr lang="en" sz="5611" b="0" dirty="0">
                <a:latin typeface="Arial" panose="020B0604020202020204" pitchFamily="34" charset="0"/>
                <a:ea typeface="Calibri"/>
                <a:cs typeface="Arial" panose="020B0604020202020204" pitchFamily="34" charset="0"/>
                <a:sym typeface="Calibri"/>
              </a:rPr>
              <a:t>SIMS </a:t>
            </a:r>
            <a:endParaRPr sz="5611" b="0" dirty="0">
              <a:latin typeface="Arial" panose="020B0604020202020204" pitchFamily="34" charset="0"/>
              <a:ea typeface="Calibri"/>
              <a:cs typeface="Arial" panose="020B0604020202020204" pitchFamily="34" charset="0"/>
              <a:sym typeface="Calibri"/>
            </a:endParaRPr>
          </a:p>
          <a:p>
            <a:pPr algn="ctr">
              <a:spcBef>
                <a:spcPts val="0"/>
              </a:spcBef>
            </a:pPr>
            <a:r>
              <a:rPr lang="en" sz="5611" b="0" dirty="0">
                <a:latin typeface="Arial" panose="020B0604020202020204" pitchFamily="34" charset="0"/>
                <a:ea typeface="Calibri"/>
                <a:cs typeface="Arial" panose="020B0604020202020204" pitchFamily="34" charset="0"/>
                <a:sym typeface="Calibri"/>
              </a:rPr>
              <a:t>tools and resources</a:t>
            </a:r>
            <a:endParaRPr sz="5611"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829786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Shape 570"/>
          <p:cNvSpPr txBox="1">
            <a:spLocks noGrp="1"/>
          </p:cNvSpPr>
          <p:nvPr>
            <p:ph type="title"/>
          </p:nvPr>
        </p:nvSpPr>
        <p:spPr>
          <a:xfrm>
            <a:off x="299808" y="379862"/>
            <a:ext cx="9959931" cy="669443"/>
          </a:xfrm>
          <a:prstGeom prst="rect">
            <a:avLst/>
          </a:prstGeom>
        </p:spPr>
        <p:txBody>
          <a:bodyPr spcFirstLastPara="1" vert="horz" wrap="square" lIns="106869" tIns="106869" rIns="106869" bIns="106869" rtlCol="0" anchor="t" anchorCtr="0">
            <a:noAutofit/>
          </a:bodyPr>
          <a:lstStyle/>
          <a:p>
            <a:r>
              <a:rPr lang="en" b="0" dirty="0">
                <a:solidFill>
                  <a:srgbClr val="FF0000"/>
                </a:solidFill>
                <a:latin typeface="Arial" panose="020B0604020202020204" pitchFamily="34" charset="0"/>
                <a:ea typeface="Calibri"/>
                <a:cs typeface="Arial" panose="020B0604020202020204" pitchFamily="34" charset="0"/>
                <a:sym typeface="Calibri"/>
              </a:rPr>
              <a:t>FACT toolkit &amp; </a:t>
            </a:r>
            <a:r>
              <a:rPr lang="en" b="0" u="sng" dirty="0" err="1">
                <a:solidFill>
                  <a:srgbClr val="FF0000"/>
                </a:solidFill>
                <a:latin typeface="Arial" panose="020B0604020202020204" pitchFamily="34" charset="0"/>
                <a:ea typeface="Calibri"/>
                <a:cs typeface="Arial" panose="020B0604020202020204" pitchFamily="34" charset="0"/>
                <a:sym typeface="Calibri"/>
              </a:rPr>
              <a:t>rcrcsims.org</a:t>
            </a:r>
            <a:r>
              <a:rPr lang="en" b="0" u="sng" dirty="0">
                <a:solidFill>
                  <a:srgbClr val="FF0000"/>
                </a:solidFill>
                <a:latin typeface="Arial" panose="020B0604020202020204" pitchFamily="34" charset="0"/>
                <a:ea typeface="Calibri"/>
                <a:cs typeface="Arial" panose="020B0604020202020204" pitchFamily="34" charset="0"/>
                <a:sym typeface="Calibri"/>
              </a:rPr>
              <a:t> </a:t>
            </a:r>
            <a:endParaRPr b="0" u="sng" dirty="0">
              <a:solidFill>
                <a:srgbClr val="FF0000"/>
              </a:solidFill>
              <a:latin typeface="Arial" panose="020B0604020202020204" pitchFamily="34" charset="0"/>
              <a:ea typeface="Calibri"/>
              <a:cs typeface="Arial" panose="020B0604020202020204" pitchFamily="34" charset="0"/>
              <a:sym typeface="Calibri"/>
            </a:endParaRPr>
          </a:p>
        </p:txBody>
      </p:sp>
      <p:pic>
        <p:nvPicPr>
          <p:cNvPr id="571" name="Shape 571"/>
          <p:cNvPicPr preferRelativeResize="0"/>
          <p:nvPr/>
        </p:nvPicPr>
        <p:blipFill>
          <a:blip r:embed="rId3">
            <a:alphaModFix/>
          </a:blip>
          <a:stretch>
            <a:fillRect/>
          </a:stretch>
        </p:blipFill>
        <p:spPr>
          <a:xfrm>
            <a:off x="119669" y="2506802"/>
            <a:ext cx="3763671" cy="2972951"/>
          </a:xfrm>
          <a:prstGeom prst="rect">
            <a:avLst/>
          </a:prstGeom>
          <a:noFill/>
          <a:ln>
            <a:noFill/>
          </a:ln>
        </p:spPr>
      </p:pic>
      <p:pic>
        <p:nvPicPr>
          <p:cNvPr id="572" name="Shape 572"/>
          <p:cNvPicPr preferRelativeResize="0"/>
          <p:nvPr/>
        </p:nvPicPr>
        <p:blipFill>
          <a:blip r:embed="rId4">
            <a:alphaModFix/>
          </a:blip>
          <a:stretch>
            <a:fillRect/>
          </a:stretch>
        </p:blipFill>
        <p:spPr>
          <a:xfrm>
            <a:off x="3493680" y="2220065"/>
            <a:ext cx="3816682" cy="3259688"/>
          </a:xfrm>
          <a:prstGeom prst="rect">
            <a:avLst/>
          </a:prstGeom>
          <a:noFill/>
          <a:ln>
            <a:noFill/>
          </a:ln>
        </p:spPr>
      </p:pic>
      <p:pic>
        <p:nvPicPr>
          <p:cNvPr id="573" name="Shape 573"/>
          <p:cNvPicPr preferRelativeResize="0"/>
          <p:nvPr/>
        </p:nvPicPr>
        <p:blipFill>
          <a:blip r:embed="rId5">
            <a:alphaModFix/>
          </a:blip>
          <a:stretch>
            <a:fillRect/>
          </a:stretch>
        </p:blipFill>
        <p:spPr>
          <a:xfrm>
            <a:off x="6919823" y="1604509"/>
            <a:ext cx="3703005" cy="4597903"/>
          </a:xfrm>
          <a:prstGeom prst="rect">
            <a:avLst/>
          </a:prstGeom>
          <a:noFill/>
          <a:ln>
            <a:noFill/>
          </a:ln>
        </p:spPr>
      </p:pic>
    </p:spTree>
    <p:extLst>
      <p:ext uri="{BB962C8B-B14F-4D97-AF65-F5344CB8AC3E}">
        <p14:creationId xmlns:p14="http://schemas.microsoft.com/office/powerpoint/2010/main" val="157512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364354" y="1295446"/>
            <a:ext cx="9959931" cy="669443"/>
          </a:xfrm>
          <a:prstGeom prst="rect">
            <a:avLst/>
          </a:prstGeom>
        </p:spPr>
        <p:txBody>
          <a:bodyPr spcFirstLastPara="1" vert="horz" wrap="square" lIns="106869" tIns="106869" rIns="106869" bIns="106869" rtlCol="0" anchor="t" anchorCtr="0">
            <a:noAutofit/>
          </a:bodyPr>
          <a:lstStyle/>
          <a:p>
            <a:endParaRPr/>
          </a:p>
        </p:txBody>
      </p:sp>
      <p:sp>
        <p:nvSpPr>
          <p:cNvPr id="93" name="Shape 93"/>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spcAft>
                <a:spcPts val="1870"/>
              </a:spcAft>
              <a:buNone/>
            </a:pPr>
            <a:endParaRPr/>
          </a:p>
        </p:txBody>
      </p:sp>
      <p:pic>
        <p:nvPicPr>
          <p:cNvPr id="94" name="Shape 94"/>
          <p:cNvPicPr preferRelativeResize="0"/>
          <p:nvPr/>
        </p:nvPicPr>
        <p:blipFill>
          <a:blip r:embed="rId3">
            <a:alphaModFix/>
          </a:blip>
          <a:stretch>
            <a:fillRect/>
          </a:stretch>
        </p:blipFill>
        <p:spPr>
          <a:xfrm>
            <a:off x="-293087" y="218136"/>
            <a:ext cx="11499946" cy="6012359"/>
          </a:xfrm>
          <a:prstGeom prst="rect">
            <a:avLst/>
          </a:prstGeom>
          <a:noFill/>
          <a:ln>
            <a:noFill/>
          </a:ln>
        </p:spPr>
      </p:pic>
      <p:sp>
        <p:nvSpPr>
          <p:cNvPr id="95" name="Shape 95"/>
          <p:cNvSpPr txBox="1">
            <a:spLocks noGrp="1"/>
          </p:cNvSpPr>
          <p:nvPr>
            <p:ph type="title"/>
          </p:nvPr>
        </p:nvSpPr>
        <p:spPr>
          <a:xfrm>
            <a:off x="251786" y="4119156"/>
            <a:ext cx="10185065" cy="391005"/>
          </a:xfrm>
          <a:prstGeom prst="rect">
            <a:avLst/>
          </a:prstGeom>
        </p:spPr>
        <p:txBody>
          <a:bodyPr spcFirstLastPara="1" vert="horz" wrap="square" lIns="106869" tIns="106869" rIns="106869" bIns="106869" rtlCol="0" anchor="t" anchorCtr="0">
            <a:noAutofit/>
          </a:bodyPr>
          <a:lstStyle/>
          <a:p>
            <a:r>
              <a:rPr lang="en" b="1" dirty="0">
                <a:solidFill>
                  <a:srgbClr val="FFFFFF"/>
                </a:solidFill>
                <a:latin typeface="Calibri"/>
                <a:ea typeface="Calibri"/>
                <a:cs typeface="Calibri"/>
                <a:sym typeface="Calibri"/>
              </a:rPr>
              <a:t>Shelter cluster information management</a:t>
            </a:r>
            <a:endParaRPr b="1"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16217749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Shape 578"/>
          <p:cNvSpPr txBox="1">
            <a:spLocks noGrp="1"/>
          </p:cNvSpPr>
          <p:nvPr>
            <p:ph type="title"/>
          </p:nvPr>
        </p:nvSpPr>
        <p:spPr>
          <a:xfrm>
            <a:off x="379988" y="659259"/>
            <a:ext cx="9959931" cy="669443"/>
          </a:xfrm>
          <a:prstGeom prst="rect">
            <a:avLst/>
          </a:prstGeom>
        </p:spPr>
        <p:txBody>
          <a:bodyPr spcFirstLastPara="1" vert="horz" wrap="square" lIns="106869" tIns="106869" rIns="106869" bIns="106869" rtlCol="0" anchor="t" anchorCtr="0">
            <a:noAutofit/>
          </a:bodyPr>
          <a:lstStyle/>
          <a:p>
            <a:r>
              <a:rPr lang="en" sz="4000" b="0" dirty="0">
                <a:solidFill>
                  <a:srgbClr val="FF0000"/>
                </a:solidFill>
                <a:latin typeface="Arial" panose="020B0604020202020204" pitchFamily="34" charset="0"/>
                <a:ea typeface="Calibri"/>
                <a:cs typeface="Arial" panose="020B0604020202020204" pitchFamily="34" charset="0"/>
                <a:sym typeface="Calibri"/>
              </a:rPr>
              <a:t>Remote Support Tools</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579" name="Shape 579"/>
          <p:cNvSpPr txBox="1">
            <a:spLocks noGrp="1"/>
          </p:cNvSpPr>
          <p:nvPr>
            <p:ph type="body" idx="1"/>
          </p:nvPr>
        </p:nvSpPr>
        <p:spPr>
          <a:xfrm>
            <a:off x="1264711" y="1827476"/>
            <a:ext cx="4104325" cy="3993511"/>
          </a:xfrm>
          <a:prstGeom prst="rect">
            <a:avLst/>
          </a:prstGeom>
        </p:spPr>
        <p:txBody>
          <a:bodyPr spcFirstLastPara="1" vert="horz" wrap="square" lIns="106869" tIns="106869" rIns="106869" bIns="106869" rtlCol="0" anchor="t" anchorCtr="0">
            <a:noAutofit/>
          </a:bodyPr>
          <a:lstStyle/>
          <a:p>
            <a:pPr marL="0" indent="0">
              <a:buNone/>
            </a:pPr>
            <a:r>
              <a:rPr lang="en" sz="2200" dirty="0">
                <a:latin typeface="Arial" panose="020B0604020202020204" pitchFamily="34" charset="0"/>
                <a:ea typeface="Calibri"/>
                <a:cs typeface="Arial" panose="020B0604020202020204" pitchFamily="34" charset="0"/>
                <a:sym typeface="Calibri"/>
              </a:rPr>
              <a:t>Dropbox  -- data storage and content management system</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a:latin typeface="Arial" panose="020B0604020202020204" pitchFamily="34" charset="0"/>
                <a:ea typeface="Calibri"/>
                <a:cs typeface="Arial" panose="020B0604020202020204" pitchFamily="34" charset="0"/>
                <a:sym typeface="Calibri"/>
              </a:rPr>
              <a:t>Google Drive -- sharing spreadsheets, storage, etc.</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err="1">
                <a:latin typeface="Arial" panose="020B0604020202020204" pitchFamily="34" charset="0"/>
                <a:ea typeface="Calibri"/>
                <a:cs typeface="Arial" panose="020B0604020202020204" pitchFamily="34" charset="0"/>
                <a:sym typeface="Calibri"/>
              </a:rPr>
              <a:t>CartoDB</a:t>
            </a:r>
            <a:r>
              <a:rPr lang="en" sz="2200" dirty="0">
                <a:latin typeface="Arial" panose="020B0604020202020204" pitchFamily="34" charset="0"/>
                <a:ea typeface="Calibri"/>
                <a:cs typeface="Arial" panose="020B0604020202020204" pitchFamily="34" charset="0"/>
                <a:sym typeface="Calibri"/>
              </a:rPr>
              <a:t> -- interactive maps without programming</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a:latin typeface="Arial" panose="020B0604020202020204" pitchFamily="34" charset="0"/>
                <a:ea typeface="Calibri"/>
                <a:cs typeface="Arial" panose="020B0604020202020204" pitchFamily="34" charset="0"/>
                <a:sym typeface="Calibri"/>
              </a:rPr>
              <a:t>Skype -- for coordination, communication</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spcAft>
                <a:spcPts val="1870"/>
              </a:spcAft>
              <a:buNone/>
            </a:pPr>
            <a:r>
              <a:rPr lang="en" sz="2200" dirty="0">
                <a:latin typeface="Arial" panose="020B0604020202020204" pitchFamily="34" charset="0"/>
                <a:ea typeface="Calibri"/>
                <a:cs typeface="Arial" panose="020B0604020202020204" pitchFamily="34" charset="0"/>
                <a:sym typeface="Calibri"/>
              </a:rPr>
              <a:t>OneDrive -- can be option for some responses</a:t>
            </a:r>
            <a:endParaRPr sz="2200" dirty="0">
              <a:latin typeface="Arial" panose="020B0604020202020204" pitchFamily="34" charset="0"/>
              <a:ea typeface="Calibri"/>
              <a:cs typeface="Arial" panose="020B0604020202020204" pitchFamily="34" charset="0"/>
              <a:sym typeface="Calibri"/>
            </a:endParaRPr>
          </a:p>
        </p:txBody>
      </p:sp>
      <p:pic>
        <p:nvPicPr>
          <p:cNvPr id="580" name="Shape 580"/>
          <p:cNvPicPr preferRelativeResize="0"/>
          <p:nvPr/>
        </p:nvPicPr>
        <p:blipFill>
          <a:blip r:embed="rId3">
            <a:alphaModFix/>
          </a:blip>
          <a:stretch>
            <a:fillRect/>
          </a:stretch>
        </p:blipFill>
        <p:spPr>
          <a:xfrm>
            <a:off x="364354" y="2075732"/>
            <a:ext cx="589371" cy="556641"/>
          </a:xfrm>
          <a:prstGeom prst="rect">
            <a:avLst/>
          </a:prstGeom>
          <a:noFill/>
          <a:ln>
            <a:noFill/>
          </a:ln>
        </p:spPr>
      </p:pic>
      <p:pic>
        <p:nvPicPr>
          <p:cNvPr id="581" name="Shape 581"/>
          <p:cNvPicPr preferRelativeResize="0"/>
          <p:nvPr/>
        </p:nvPicPr>
        <p:blipFill>
          <a:blip r:embed="rId4">
            <a:alphaModFix/>
          </a:blip>
          <a:stretch>
            <a:fillRect/>
          </a:stretch>
        </p:blipFill>
        <p:spPr>
          <a:xfrm>
            <a:off x="364354" y="2857741"/>
            <a:ext cx="669443" cy="669443"/>
          </a:xfrm>
          <a:prstGeom prst="rect">
            <a:avLst/>
          </a:prstGeom>
          <a:noFill/>
          <a:ln>
            <a:noFill/>
          </a:ln>
        </p:spPr>
      </p:pic>
      <p:pic>
        <p:nvPicPr>
          <p:cNvPr id="582" name="Shape 582"/>
          <p:cNvPicPr preferRelativeResize="0"/>
          <p:nvPr/>
        </p:nvPicPr>
        <p:blipFill>
          <a:blip r:embed="rId5">
            <a:alphaModFix/>
          </a:blip>
          <a:stretch>
            <a:fillRect/>
          </a:stretch>
        </p:blipFill>
        <p:spPr>
          <a:xfrm>
            <a:off x="364354" y="3981544"/>
            <a:ext cx="669443" cy="669443"/>
          </a:xfrm>
          <a:prstGeom prst="rect">
            <a:avLst/>
          </a:prstGeom>
          <a:noFill/>
          <a:ln>
            <a:noFill/>
          </a:ln>
        </p:spPr>
      </p:pic>
      <p:sp>
        <p:nvSpPr>
          <p:cNvPr id="583" name="Shape 583"/>
          <p:cNvSpPr txBox="1">
            <a:spLocks noGrp="1"/>
          </p:cNvSpPr>
          <p:nvPr>
            <p:ph type="body" idx="1"/>
          </p:nvPr>
        </p:nvSpPr>
        <p:spPr>
          <a:xfrm>
            <a:off x="6153017" y="1738410"/>
            <a:ext cx="4104325" cy="3993511"/>
          </a:xfrm>
          <a:prstGeom prst="rect">
            <a:avLst/>
          </a:prstGeom>
        </p:spPr>
        <p:txBody>
          <a:bodyPr spcFirstLastPara="1" vert="horz" wrap="square" lIns="106869" tIns="106869" rIns="106869" bIns="106869" rtlCol="0" anchor="t" anchorCtr="0">
            <a:noAutofit/>
          </a:bodyPr>
          <a:lstStyle/>
          <a:p>
            <a:pPr marL="0" indent="0">
              <a:buNone/>
            </a:pPr>
            <a:r>
              <a:rPr lang="en" sz="2200" dirty="0">
                <a:latin typeface="Arial" panose="020B0604020202020204" pitchFamily="34" charset="0"/>
                <a:ea typeface="Calibri"/>
                <a:cs typeface="Arial" panose="020B0604020202020204" pitchFamily="34" charset="0"/>
                <a:sym typeface="Calibri"/>
              </a:rPr>
              <a:t>Trello -- Kanban system, task management and priorities, remote coordination</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a:latin typeface="Arial" panose="020B0604020202020204" pitchFamily="34" charset="0"/>
                <a:ea typeface="Calibri"/>
                <a:cs typeface="Arial" panose="020B0604020202020204" pitchFamily="34" charset="0"/>
                <a:sym typeface="Calibri"/>
              </a:rPr>
              <a:t>QGIS -- opensource GIS software, improving rapidly</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a:latin typeface="Arial" panose="020B0604020202020204" pitchFamily="34" charset="0"/>
                <a:ea typeface="Calibri"/>
                <a:cs typeface="Arial" panose="020B0604020202020204" pitchFamily="34" charset="0"/>
                <a:sym typeface="Calibri"/>
              </a:rPr>
              <a:t>ArcGIS -- GIS industry standard software, high processing power</a:t>
            </a:r>
            <a:endParaRPr sz="2200"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sz="2200" dirty="0">
                <a:latin typeface="Arial" panose="020B0604020202020204" pitchFamily="34" charset="0"/>
                <a:ea typeface="Calibri"/>
                <a:cs typeface="Arial" panose="020B0604020202020204" pitchFamily="34" charset="0"/>
                <a:sym typeface="Calibri"/>
              </a:rPr>
              <a:t>Adobe Suite -- PDFs, Illustrator used for high-detail cartography</a:t>
            </a:r>
            <a:endParaRPr sz="2200" dirty="0">
              <a:latin typeface="Arial" panose="020B0604020202020204" pitchFamily="34" charset="0"/>
              <a:ea typeface="Calibri"/>
              <a:cs typeface="Arial" panose="020B0604020202020204" pitchFamily="34" charset="0"/>
              <a:sym typeface="Calibri"/>
            </a:endParaRPr>
          </a:p>
          <a:p>
            <a:pPr marL="0" indent="0">
              <a:lnSpc>
                <a:spcPct val="200000"/>
              </a:lnSpc>
              <a:spcBef>
                <a:spcPts val="1870"/>
              </a:spcBef>
              <a:spcAft>
                <a:spcPts val="1870"/>
              </a:spcAft>
              <a:buNone/>
            </a:pPr>
            <a:endParaRPr dirty="0">
              <a:latin typeface="Calibri"/>
              <a:ea typeface="Calibri"/>
              <a:cs typeface="Calibri"/>
              <a:sym typeface="Calibri"/>
            </a:endParaRPr>
          </a:p>
        </p:txBody>
      </p:sp>
      <p:pic>
        <p:nvPicPr>
          <p:cNvPr id="584" name="Shape 584"/>
          <p:cNvPicPr preferRelativeResize="0"/>
          <p:nvPr/>
        </p:nvPicPr>
        <p:blipFill>
          <a:blip r:embed="rId6">
            <a:alphaModFix/>
          </a:blip>
          <a:stretch>
            <a:fillRect/>
          </a:stretch>
        </p:blipFill>
        <p:spPr>
          <a:xfrm>
            <a:off x="364340" y="5731921"/>
            <a:ext cx="707111" cy="707111"/>
          </a:xfrm>
          <a:prstGeom prst="rect">
            <a:avLst/>
          </a:prstGeom>
          <a:noFill/>
          <a:ln>
            <a:noFill/>
          </a:ln>
        </p:spPr>
      </p:pic>
      <p:pic>
        <p:nvPicPr>
          <p:cNvPr id="585" name="Shape 585"/>
          <p:cNvPicPr preferRelativeResize="0"/>
          <p:nvPr/>
        </p:nvPicPr>
        <p:blipFill>
          <a:blip r:embed="rId7">
            <a:alphaModFix/>
          </a:blip>
          <a:stretch>
            <a:fillRect/>
          </a:stretch>
        </p:blipFill>
        <p:spPr>
          <a:xfrm>
            <a:off x="5432267" y="2122401"/>
            <a:ext cx="589371" cy="589371"/>
          </a:xfrm>
          <a:prstGeom prst="rect">
            <a:avLst/>
          </a:prstGeom>
          <a:noFill/>
          <a:ln>
            <a:noFill/>
          </a:ln>
        </p:spPr>
      </p:pic>
      <p:pic>
        <p:nvPicPr>
          <p:cNvPr id="586" name="Shape 586"/>
          <p:cNvPicPr preferRelativeResize="0"/>
          <p:nvPr/>
        </p:nvPicPr>
        <p:blipFill>
          <a:blip r:embed="rId8">
            <a:alphaModFix/>
          </a:blip>
          <a:stretch>
            <a:fillRect/>
          </a:stretch>
        </p:blipFill>
        <p:spPr>
          <a:xfrm>
            <a:off x="5359954" y="3164249"/>
            <a:ext cx="733996" cy="733996"/>
          </a:xfrm>
          <a:prstGeom prst="rect">
            <a:avLst/>
          </a:prstGeom>
          <a:noFill/>
          <a:ln>
            <a:noFill/>
          </a:ln>
        </p:spPr>
      </p:pic>
      <p:pic>
        <p:nvPicPr>
          <p:cNvPr id="587" name="Shape 587"/>
          <p:cNvPicPr preferRelativeResize="0"/>
          <p:nvPr/>
        </p:nvPicPr>
        <p:blipFill>
          <a:blip r:embed="rId9">
            <a:alphaModFix/>
          </a:blip>
          <a:stretch>
            <a:fillRect/>
          </a:stretch>
        </p:blipFill>
        <p:spPr>
          <a:xfrm>
            <a:off x="5291808" y="4254021"/>
            <a:ext cx="870291" cy="707111"/>
          </a:xfrm>
          <a:prstGeom prst="rect">
            <a:avLst/>
          </a:prstGeom>
          <a:noFill/>
          <a:ln>
            <a:noFill/>
          </a:ln>
        </p:spPr>
      </p:pic>
      <p:pic>
        <p:nvPicPr>
          <p:cNvPr id="588" name="Shape 588"/>
          <p:cNvPicPr preferRelativeResize="0"/>
          <p:nvPr/>
        </p:nvPicPr>
        <p:blipFill>
          <a:blip r:embed="rId10">
            <a:alphaModFix/>
          </a:blip>
          <a:stretch>
            <a:fillRect/>
          </a:stretch>
        </p:blipFill>
        <p:spPr>
          <a:xfrm>
            <a:off x="5411416" y="5264346"/>
            <a:ext cx="631108" cy="556641"/>
          </a:xfrm>
          <a:prstGeom prst="rect">
            <a:avLst/>
          </a:prstGeom>
          <a:noFill/>
          <a:ln>
            <a:noFill/>
          </a:ln>
        </p:spPr>
      </p:pic>
      <p:pic>
        <p:nvPicPr>
          <p:cNvPr id="589" name="Shape 589"/>
          <p:cNvPicPr preferRelativeResize="0"/>
          <p:nvPr/>
        </p:nvPicPr>
        <p:blipFill>
          <a:blip r:embed="rId11">
            <a:alphaModFix/>
          </a:blip>
          <a:stretch>
            <a:fillRect/>
          </a:stretch>
        </p:blipFill>
        <p:spPr>
          <a:xfrm>
            <a:off x="263929" y="4954585"/>
            <a:ext cx="870293" cy="384664"/>
          </a:xfrm>
          <a:prstGeom prst="rect">
            <a:avLst/>
          </a:prstGeom>
          <a:noFill/>
          <a:ln>
            <a:noFill/>
          </a:ln>
        </p:spPr>
      </p:pic>
    </p:spTree>
    <p:extLst>
      <p:ext uri="{BB962C8B-B14F-4D97-AF65-F5344CB8AC3E}">
        <p14:creationId xmlns:p14="http://schemas.microsoft.com/office/powerpoint/2010/main" val="36089713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Shape 595"/>
          <p:cNvSpPr txBox="1">
            <a:spLocks noGrp="1"/>
          </p:cNvSpPr>
          <p:nvPr>
            <p:ph type="ctrTitle" idx="4294967295"/>
          </p:nvPr>
        </p:nvSpPr>
        <p:spPr>
          <a:xfrm>
            <a:off x="364354" y="3000906"/>
            <a:ext cx="9959931" cy="1401656"/>
          </a:xfrm>
          <a:prstGeom prst="rect">
            <a:avLst/>
          </a:prstGeom>
        </p:spPr>
        <p:txBody>
          <a:bodyPr spcFirstLastPara="1" vert="horz" wrap="square" lIns="106869" tIns="106869" rIns="106869" bIns="106869" rtlCol="0" anchor="t" anchorCtr="0">
            <a:noAutofit/>
          </a:bodyPr>
          <a:lstStyle/>
          <a:p>
            <a:pPr algn="ctr">
              <a:spcBef>
                <a:spcPts val="0"/>
              </a:spcBef>
            </a:pPr>
            <a:r>
              <a:rPr lang="en" sz="5611" b="0" dirty="0" err="1">
                <a:latin typeface="Arial" panose="020B0604020202020204" pitchFamily="34" charset="0"/>
                <a:ea typeface="Calibri"/>
                <a:cs typeface="Arial" panose="020B0604020202020204" pitchFamily="34" charset="0"/>
                <a:sym typeface="Calibri"/>
              </a:rPr>
              <a:t>SIMSulation</a:t>
            </a:r>
            <a:endParaRPr sz="5611"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935239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Shape 600"/>
          <p:cNvSpPr txBox="1">
            <a:spLocks noGrp="1"/>
          </p:cNvSpPr>
          <p:nvPr>
            <p:ph type="title"/>
          </p:nvPr>
        </p:nvSpPr>
        <p:spPr>
          <a:xfrm>
            <a:off x="364354" y="939158"/>
            <a:ext cx="9959931" cy="669443"/>
          </a:xfrm>
          <a:prstGeom prst="rect">
            <a:avLst/>
          </a:prstGeom>
        </p:spPr>
        <p:txBody>
          <a:bodyPr spcFirstLastPara="1" vert="horz" wrap="square" lIns="106869" tIns="106869" rIns="106869" bIns="106869" rtlCol="0" anchor="t" anchorCtr="0">
            <a:noAutofit/>
          </a:bodyPr>
          <a:lstStyle/>
          <a:p>
            <a:r>
              <a:rPr lang="en" sz="4000" b="0" dirty="0" err="1">
                <a:solidFill>
                  <a:srgbClr val="FF0000"/>
                </a:solidFill>
                <a:latin typeface="Arial" panose="020B0604020202020204" pitchFamily="34" charset="0"/>
                <a:ea typeface="Calibri"/>
                <a:cs typeface="Arial" panose="020B0604020202020204" pitchFamily="34" charset="0"/>
                <a:sym typeface="Calibri"/>
              </a:rPr>
              <a:t>SIMSulation</a:t>
            </a:r>
            <a:endParaRPr sz="4000" b="0" dirty="0">
              <a:solidFill>
                <a:srgbClr val="FF0000"/>
              </a:solidFill>
              <a:latin typeface="Arial" panose="020B0604020202020204" pitchFamily="34" charset="0"/>
              <a:ea typeface="Calibri"/>
              <a:cs typeface="Arial" panose="020B0604020202020204" pitchFamily="34" charset="0"/>
              <a:sym typeface="Calibri"/>
            </a:endParaRPr>
          </a:p>
        </p:txBody>
      </p:sp>
      <p:sp>
        <p:nvSpPr>
          <p:cNvPr id="601" name="Shape 601"/>
          <p:cNvSpPr txBox="1">
            <a:spLocks noGrp="1"/>
          </p:cNvSpPr>
          <p:nvPr>
            <p:ph type="body" idx="1"/>
          </p:nvPr>
        </p:nvSpPr>
        <p:spPr>
          <a:xfrm>
            <a:off x="364354" y="2122401"/>
            <a:ext cx="9959931" cy="3993511"/>
          </a:xfrm>
          <a:prstGeom prst="rect">
            <a:avLst/>
          </a:prstGeom>
        </p:spPr>
        <p:txBody>
          <a:bodyPr spcFirstLastPara="1" vert="horz" wrap="square" lIns="106869" tIns="106869" rIns="106869" bIns="106869" rtlCol="0" anchor="t" anchorCtr="0">
            <a:noAutofit/>
          </a:bodyPr>
          <a:lstStyle/>
          <a:p>
            <a:pPr marL="0" indent="0">
              <a:buNone/>
            </a:pPr>
            <a:r>
              <a:rPr lang="en" dirty="0">
                <a:latin typeface="Arial" panose="020B0604020202020204" pitchFamily="34" charset="0"/>
                <a:ea typeface="Calibri"/>
                <a:cs typeface="Arial" panose="020B0604020202020204" pitchFamily="34" charset="0"/>
                <a:sym typeface="Calibri"/>
              </a:rPr>
              <a:t>Each group will be assigned a </a:t>
            </a:r>
            <a:r>
              <a:rPr lang="en" dirty="0" err="1">
                <a:latin typeface="Arial" panose="020B0604020202020204" pitchFamily="34" charset="0"/>
                <a:ea typeface="Calibri"/>
                <a:cs typeface="Arial" panose="020B0604020202020204" pitchFamily="34" charset="0"/>
                <a:sym typeface="Calibri"/>
              </a:rPr>
              <a:t>trello</a:t>
            </a:r>
            <a:r>
              <a:rPr lang="en" dirty="0">
                <a:latin typeface="Arial" panose="020B0604020202020204" pitchFamily="34" charset="0"/>
                <a:ea typeface="Calibri"/>
                <a:cs typeface="Arial" panose="020B0604020202020204" pitchFamily="34" charset="0"/>
                <a:sym typeface="Calibri"/>
              </a:rPr>
              <a:t> board. Use this to keep in touch with others in your group, share thoughts and ideas as well as post final products. Also move the cards across the columns as you start and finish tasks </a:t>
            </a:r>
            <a:endParaRPr dirty="0">
              <a:latin typeface="Arial" panose="020B0604020202020204" pitchFamily="34" charset="0"/>
              <a:ea typeface="Calibri"/>
              <a:cs typeface="Arial" panose="020B0604020202020204" pitchFamily="34" charset="0"/>
              <a:sym typeface="Calibri"/>
            </a:endParaRPr>
          </a:p>
          <a:p>
            <a:pPr marL="0" indent="0">
              <a:spcBef>
                <a:spcPts val="1870"/>
              </a:spcBef>
              <a:buNone/>
            </a:pPr>
            <a:r>
              <a:rPr lang="en" dirty="0">
                <a:latin typeface="Arial" panose="020B0604020202020204" pitchFamily="34" charset="0"/>
                <a:ea typeface="Calibri"/>
                <a:cs typeface="Arial" panose="020B0604020202020204" pitchFamily="34" charset="0"/>
                <a:sym typeface="Calibri"/>
              </a:rPr>
              <a:t>You will have one of the facilitators with your group. They will act as the Field team and/or SIMS coordinator.</a:t>
            </a:r>
            <a:endParaRPr dirty="0">
              <a:latin typeface="Arial" panose="020B0604020202020204" pitchFamily="34" charset="0"/>
              <a:ea typeface="Calibri"/>
              <a:cs typeface="Arial" panose="020B0604020202020204" pitchFamily="34" charset="0"/>
              <a:sym typeface="Calibri"/>
            </a:endParaRPr>
          </a:p>
          <a:p>
            <a:pPr marL="0" indent="0">
              <a:spcBef>
                <a:spcPts val="1870"/>
              </a:spcBef>
              <a:spcAft>
                <a:spcPts val="1870"/>
              </a:spcAft>
              <a:buNone/>
            </a:pPr>
            <a:r>
              <a:rPr lang="en" dirty="0">
                <a:latin typeface="Arial" panose="020B0604020202020204" pitchFamily="34" charset="0"/>
                <a:ea typeface="Calibri"/>
                <a:cs typeface="Arial" panose="020B0604020202020204" pitchFamily="34" charset="0"/>
                <a:sym typeface="Calibri"/>
              </a:rPr>
              <a:t>At the end, each group will explain what they did and have a discussion around what they did.</a:t>
            </a:r>
            <a:endParaRPr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36874686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Shape 607"/>
          <p:cNvSpPr txBox="1">
            <a:spLocks noGrp="1"/>
          </p:cNvSpPr>
          <p:nvPr>
            <p:ph type="ctrTitle" idx="4294967295"/>
          </p:nvPr>
        </p:nvSpPr>
        <p:spPr>
          <a:xfrm>
            <a:off x="364354" y="3000906"/>
            <a:ext cx="9959931" cy="1401656"/>
          </a:xfrm>
          <a:prstGeom prst="rect">
            <a:avLst/>
          </a:prstGeom>
        </p:spPr>
        <p:txBody>
          <a:bodyPr spcFirstLastPara="1" vert="horz" wrap="square" lIns="106869" tIns="106869" rIns="106869" bIns="106869" rtlCol="0" anchor="t" anchorCtr="0">
            <a:noAutofit/>
          </a:bodyPr>
          <a:lstStyle/>
          <a:p>
            <a:pPr algn="ctr">
              <a:spcBef>
                <a:spcPts val="0"/>
              </a:spcBef>
            </a:pPr>
            <a:r>
              <a:rPr lang="en" sz="5611" b="0" dirty="0">
                <a:latin typeface="Arial" panose="020B0604020202020204" pitchFamily="34" charset="0"/>
                <a:ea typeface="Calibri"/>
                <a:cs typeface="Arial" panose="020B0604020202020204" pitchFamily="34" charset="0"/>
                <a:sym typeface="Calibri"/>
              </a:rPr>
              <a:t>Wrap up and evaluation</a:t>
            </a:r>
            <a:endParaRPr sz="5611" b="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164712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2164318" y="3637603"/>
            <a:ext cx="5966599" cy="669443"/>
          </a:xfrm>
          <a:prstGeom prst="rect">
            <a:avLst/>
          </a:prstGeom>
        </p:spPr>
        <p:txBody>
          <a:bodyPr spcFirstLastPara="1" vert="horz" wrap="square" lIns="106869" tIns="106869" rIns="106869" bIns="106869" rtlCol="0" anchor="t" anchorCtr="0">
            <a:noAutofit/>
          </a:bodyPr>
          <a:lstStyle/>
          <a:p>
            <a:pPr marL="0" indent="0" algn="ctr">
              <a:spcAft>
                <a:spcPts val="1870"/>
              </a:spcAft>
              <a:buNone/>
            </a:pPr>
            <a:r>
              <a:rPr lang="en" b="1" dirty="0">
                <a:solidFill>
                  <a:srgbClr val="FF0000"/>
                </a:solidFill>
                <a:latin typeface="Arial" panose="020B0604020202020204" pitchFamily="34" charset="0"/>
                <a:ea typeface="Calibri"/>
                <a:cs typeface="Arial" panose="020B0604020202020204" pitchFamily="34" charset="0"/>
                <a:sym typeface="Calibri"/>
              </a:rPr>
              <a:t>Red Cross in the humanitarian response</a:t>
            </a:r>
            <a:endParaRPr b="1" dirty="0">
              <a:solidFill>
                <a:srgbClr val="FF0000"/>
              </a:solidFill>
              <a:latin typeface="Arial" panose="020B0604020202020204" pitchFamily="34" charset="0"/>
              <a:ea typeface="Calibri"/>
              <a:cs typeface="Arial" panose="020B0604020202020204" pitchFamily="34" charset="0"/>
              <a:sym typeface="Calibri"/>
            </a:endParaRPr>
          </a:p>
        </p:txBody>
      </p:sp>
      <p:pic>
        <p:nvPicPr>
          <p:cNvPr id="101" name="Shape 101"/>
          <p:cNvPicPr preferRelativeResize="0"/>
          <p:nvPr/>
        </p:nvPicPr>
        <p:blipFill>
          <a:blip r:embed="rId3">
            <a:alphaModFix/>
          </a:blip>
          <a:stretch>
            <a:fillRect/>
          </a:stretch>
        </p:blipFill>
        <p:spPr>
          <a:xfrm>
            <a:off x="4093337" y="2326860"/>
            <a:ext cx="2094302" cy="1196890"/>
          </a:xfrm>
          <a:prstGeom prst="rect">
            <a:avLst/>
          </a:prstGeom>
          <a:noFill/>
          <a:ln>
            <a:noFill/>
          </a:ln>
        </p:spPr>
      </p:pic>
      <p:sp>
        <p:nvSpPr>
          <p:cNvPr id="102" name="Shape 102"/>
          <p:cNvSpPr txBox="1">
            <a:spLocks noGrp="1"/>
          </p:cNvSpPr>
          <p:nvPr>
            <p:ph type="subTitle" idx="4294967295"/>
          </p:nvPr>
        </p:nvSpPr>
        <p:spPr>
          <a:xfrm>
            <a:off x="3370210" y="4683563"/>
            <a:ext cx="3554814" cy="928944"/>
          </a:xfrm>
          <a:prstGeom prst="rect">
            <a:avLst/>
          </a:prstGeom>
        </p:spPr>
        <p:txBody>
          <a:bodyPr spcFirstLastPara="1" vert="horz" wrap="square" lIns="106869" tIns="106869" rIns="106869" bIns="106869" rtlCol="0" anchor="t" anchorCtr="0">
            <a:noAutofit/>
          </a:bodyPr>
          <a:lstStyle/>
          <a:p>
            <a:pPr algn="ctr">
              <a:spcBef>
                <a:spcPts val="0"/>
              </a:spcBef>
            </a:pPr>
            <a:r>
              <a:rPr lang="en" sz="1636" dirty="0" err="1">
                <a:latin typeface="Arial" panose="020B0604020202020204" pitchFamily="34" charset="0"/>
                <a:ea typeface="Calibri"/>
                <a:cs typeface="Arial" panose="020B0604020202020204" pitchFamily="34" charset="0"/>
                <a:sym typeface="Calibri"/>
              </a:rPr>
              <a:t>Frido</a:t>
            </a:r>
            <a:r>
              <a:rPr lang="en" sz="1636" dirty="0">
                <a:latin typeface="Arial" panose="020B0604020202020204" pitchFamily="34" charset="0"/>
                <a:ea typeface="Calibri"/>
                <a:cs typeface="Arial" panose="020B0604020202020204" pitchFamily="34" charset="0"/>
                <a:sym typeface="Calibri"/>
              </a:rPr>
              <a:t> </a:t>
            </a:r>
            <a:r>
              <a:rPr lang="en" sz="1636" dirty="0" err="1">
                <a:latin typeface="Arial" panose="020B0604020202020204" pitchFamily="34" charset="0"/>
                <a:ea typeface="Calibri"/>
                <a:cs typeface="Arial" panose="020B0604020202020204" pitchFamily="34" charset="0"/>
                <a:sym typeface="Calibri"/>
              </a:rPr>
              <a:t>Herinckx</a:t>
            </a:r>
            <a:endParaRPr sz="1636" dirty="0">
              <a:latin typeface="Arial" panose="020B0604020202020204" pitchFamily="34" charset="0"/>
              <a:ea typeface="Calibri"/>
              <a:cs typeface="Arial" panose="020B0604020202020204" pitchFamily="34" charset="0"/>
              <a:sym typeface="Calibri"/>
            </a:endParaRPr>
          </a:p>
          <a:p>
            <a:pPr algn="ctr">
              <a:spcBef>
                <a:spcPts val="1870"/>
              </a:spcBef>
              <a:spcAft>
                <a:spcPts val="1870"/>
              </a:spcAft>
            </a:pPr>
            <a:r>
              <a:rPr lang="en" sz="1636" dirty="0">
                <a:latin typeface="Arial" panose="020B0604020202020204" pitchFamily="34" charset="0"/>
                <a:ea typeface="Calibri"/>
                <a:cs typeface="Arial" panose="020B0604020202020204" pitchFamily="34" charset="0"/>
                <a:sym typeface="Calibri"/>
              </a:rPr>
              <a:t>Head of the Disaster response unit</a:t>
            </a:r>
            <a:endParaRPr sz="1636"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571723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ctrTitle" idx="4294967295"/>
          </p:nvPr>
        </p:nvSpPr>
        <p:spPr>
          <a:xfrm>
            <a:off x="364354" y="2506334"/>
            <a:ext cx="9959931" cy="2112479"/>
          </a:xfrm>
          <a:prstGeom prst="rect">
            <a:avLst/>
          </a:prstGeom>
        </p:spPr>
        <p:txBody>
          <a:bodyPr spcFirstLastPara="1" vert="horz" wrap="square" lIns="106869" tIns="106869" rIns="106869" bIns="106869" rtlCol="0" anchor="t" anchorCtr="0">
            <a:noAutofit/>
          </a:bodyPr>
          <a:lstStyle/>
          <a:p>
            <a:pPr algn="ctr">
              <a:spcBef>
                <a:spcPts val="0"/>
              </a:spcBef>
            </a:pPr>
            <a:r>
              <a:rPr lang="en" sz="5611" dirty="0">
                <a:latin typeface="Arial" panose="020B0604020202020204" pitchFamily="34" charset="0"/>
                <a:ea typeface="Calibri"/>
                <a:cs typeface="Arial" panose="020B0604020202020204" pitchFamily="34" charset="0"/>
                <a:sym typeface="Calibri"/>
              </a:rPr>
              <a:t>Information management </a:t>
            </a:r>
            <a:endParaRPr sz="5611" dirty="0">
              <a:latin typeface="Arial" panose="020B0604020202020204" pitchFamily="34" charset="0"/>
              <a:ea typeface="Calibri"/>
              <a:cs typeface="Arial" panose="020B0604020202020204" pitchFamily="34" charset="0"/>
              <a:sym typeface="Calibri"/>
            </a:endParaRPr>
          </a:p>
          <a:p>
            <a:pPr algn="ctr">
              <a:spcBef>
                <a:spcPts val="0"/>
              </a:spcBef>
            </a:pPr>
            <a:r>
              <a:rPr lang="en" sz="5611" dirty="0">
                <a:latin typeface="Arial" panose="020B0604020202020204" pitchFamily="34" charset="0"/>
                <a:ea typeface="Calibri"/>
                <a:cs typeface="Arial" panose="020B0604020202020204" pitchFamily="34" charset="0"/>
                <a:sym typeface="Calibri"/>
              </a:rPr>
              <a:t>in disasters</a:t>
            </a:r>
            <a:endParaRPr sz="5611"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553792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Shape 112"/>
          <p:cNvPicPr preferRelativeResize="0"/>
          <p:nvPr/>
        </p:nvPicPr>
        <p:blipFill rotWithShape="1">
          <a:blip r:embed="rId3">
            <a:alphaModFix/>
          </a:blip>
          <a:srcRect b="6603"/>
          <a:stretch/>
        </p:blipFill>
        <p:spPr>
          <a:xfrm>
            <a:off x="248280" y="775246"/>
            <a:ext cx="10192079" cy="6012359"/>
          </a:xfrm>
          <a:prstGeom prst="rect">
            <a:avLst/>
          </a:prstGeom>
          <a:noFill/>
          <a:ln>
            <a:noFill/>
          </a:ln>
        </p:spPr>
      </p:pic>
      <p:sp>
        <p:nvSpPr>
          <p:cNvPr id="113" name="Shape 113"/>
          <p:cNvSpPr/>
          <p:nvPr/>
        </p:nvSpPr>
        <p:spPr>
          <a:xfrm>
            <a:off x="9257379" y="881384"/>
            <a:ext cx="1046420" cy="386797"/>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106869" tIns="106869" rIns="106869" bIns="106869" anchor="ctr" anchorCtr="0">
            <a:noAutofit/>
          </a:bodyPr>
          <a:lstStyle/>
          <a:p>
            <a:endParaRPr sz="2455"/>
          </a:p>
        </p:txBody>
      </p:sp>
    </p:spTree>
    <p:extLst>
      <p:ext uri="{BB962C8B-B14F-4D97-AF65-F5344CB8AC3E}">
        <p14:creationId xmlns:p14="http://schemas.microsoft.com/office/powerpoint/2010/main" val="1113947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38</TotalTime>
  <Words>1692</Words>
  <Application>Microsoft Macintosh PowerPoint</Application>
  <PresentationFormat>Custom</PresentationFormat>
  <Paragraphs>319</Paragraphs>
  <Slides>63</Slides>
  <Notes>63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Arial</vt:lpstr>
      <vt:lpstr>ArialMT</vt:lpstr>
      <vt:lpstr>Cabin</vt:lpstr>
      <vt:lpstr>Calibri</vt:lpstr>
      <vt:lpstr>Courier New</vt:lpstr>
      <vt:lpstr>Proxima Nova</vt:lpstr>
      <vt:lpstr>Office Theme</vt:lpstr>
      <vt:lpstr>Surge Information Management Support (SIMS)</vt:lpstr>
      <vt:lpstr>Agenda</vt:lpstr>
      <vt:lpstr>Cluster members</vt:lpstr>
      <vt:lpstr>PowerPoint Presentation</vt:lpstr>
      <vt:lpstr>PowerPoint Presentation</vt:lpstr>
      <vt:lpstr>PowerPoint Presentation</vt:lpstr>
      <vt:lpstr>PowerPoint Presentation</vt:lpstr>
      <vt:lpstr>Information management  in disasters</vt:lpstr>
      <vt:lpstr>PowerPoint Presentation</vt:lpstr>
      <vt:lpstr>IM is to information as logistics is to goods:</vt:lpstr>
      <vt:lpstr>Surge Information Management Support (SIMS)</vt:lpstr>
      <vt:lpstr>What is SIMS?</vt:lpstr>
      <vt:lpstr>What is SIMS?</vt:lpstr>
      <vt:lpstr>SIMS activities</vt:lpstr>
      <vt:lpstr>How does SIMS currently work?</vt:lpstr>
      <vt:lpstr>Organisational chart</vt:lpstr>
      <vt:lpstr>Remote support</vt:lpstr>
      <vt:lpstr>Remote Support Roles</vt:lpstr>
      <vt:lpstr>Remote Support Roles</vt:lpstr>
      <vt:lpstr>Deployed Roles</vt:lpstr>
      <vt:lpstr>Activation Flow</vt:lpstr>
      <vt:lpstr>What support is provided?</vt:lpstr>
      <vt:lpstr>What support is provided? - Activity</vt:lpstr>
      <vt:lpstr>Walkthrough</vt:lpstr>
      <vt:lpstr>PowerPoint Presentation</vt:lpstr>
      <vt:lpstr>Factors for SIMS success Discussion </vt:lpstr>
      <vt:lpstr>PowerPoint Presentation</vt:lpstr>
      <vt:lpstr>Life cycle of a  SIMS activation</vt:lpstr>
      <vt:lpstr>Example operations and how SIMS works</vt:lpstr>
      <vt:lpstr>Collaboration</vt:lpstr>
      <vt:lpstr>Ebola</vt:lpstr>
      <vt:lpstr>PowerPoint Presentation</vt:lpstr>
      <vt:lpstr>PowerPoint Presentation</vt:lpstr>
      <vt:lpstr>Data is rarely perfect</vt:lpstr>
      <vt:lpstr>PowerPoint Presentation</vt:lpstr>
      <vt:lpstr>PowerPoint Presentation</vt:lpstr>
      <vt:lpstr>PowerPoint Presentation</vt:lpstr>
      <vt:lpstr>PowerPoint Presentation</vt:lpstr>
      <vt:lpstr>PowerPoint Presentation</vt:lpstr>
      <vt:lpstr>Nepal</vt:lpstr>
      <vt:lpstr>Gap Analysis </vt:lpstr>
      <vt:lpstr>Logistics </vt:lpstr>
      <vt:lpstr>Logistics </vt:lpstr>
      <vt:lpstr>Health</vt:lpstr>
      <vt:lpstr>Health</vt:lpstr>
      <vt:lpstr>Cash &amp; Relief</vt:lpstr>
      <vt:lpstr>MSM</vt:lpstr>
      <vt:lpstr>Dashboard</vt:lpstr>
      <vt:lpstr>Situational Report</vt:lpstr>
      <vt:lpstr>3W</vt:lpstr>
      <vt:lpstr>Remember - there are other organisations too!</vt:lpstr>
      <vt:lpstr>Logistics Cluster</vt:lpstr>
      <vt:lpstr>Logistics Cluster</vt:lpstr>
      <vt:lpstr>Map Action</vt:lpstr>
      <vt:lpstr>Map Action</vt:lpstr>
      <vt:lpstr>MSF</vt:lpstr>
      <vt:lpstr>OCHA</vt:lpstr>
      <vt:lpstr>SIMS  tools and resources</vt:lpstr>
      <vt:lpstr>FACT toolkit &amp; rcrcsims.org </vt:lpstr>
      <vt:lpstr>Remote Support Tools</vt:lpstr>
      <vt:lpstr>SIMSulation</vt:lpstr>
      <vt:lpstr>SIMSulation</vt:lpstr>
      <vt:lpstr>Wrap up and evaluation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Dirk Slater</dc:creator>
  <cp:lastModifiedBy>Dirk Slater</cp:lastModifiedBy>
  <cp:revision>6</cp:revision>
  <dcterms:created xsi:type="dcterms:W3CDTF">2018-06-07T10:38:04Z</dcterms:created>
  <dcterms:modified xsi:type="dcterms:W3CDTF">2018-06-07T13:54:58Z</dcterms:modified>
</cp:coreProperties>
</file>