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69" r:id="rId2"/>
    <p:sldId id="257" r:id="rId3"/>
    <p:sldId id="258" r:id="rId4"/>
    <p:sldId id="259" r:id="rId5"/>
    <p:sldId id="260" r:id="rId6"/>
    <p:sldId id="261" r:id="rId7"/>
    <p:sldId id="262" r:id="rId8"/>
    <p:sldId id="263" r:id="rId9"/>
    <p:sldId id="264" r:id="rId10"/>
    <p:sldId id="265" r:id="rId11"/>
    <p:sldId id="266" r:id="rId12"/>
    <p:sldId id="267" r:id="rId13"/>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74" autoAdjust="0"/>
  </p:normalViewPr>
  <p:slideViewPr>
    <p:cSldViewPr snapToGrid="0" snapToObjects="1">
      <p:cViewPr varScale="1">
        <p:scale>
          <a:sx n="112" d="100"/>
          <a:sy n="112" d="100"/>
        </p:scale>
        <p:origin x="440"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6/6/18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hoolofdata.org/2016/01/08/our-data-literacy-research-findings/"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www.fabriders.net/databasics/" TargetMode="External"/><Relationship Id="rId4" Type="http://schemas.openxmlformats.org/officeDocument/2006/relationships/hyperlink" Target="http://schoolofdata.org/2016/01/08/research-results-part-1-defining-data-literacy/"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thenounproject.com/yaminiahluwalia"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3" name="Shape 26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It is important to differentiate between data literacy and data-skills. The Open Data Institute (ODI) does data training around the world. Their definition is closely aligned with how IFRC might become more data ready.</a:t>
            </a:r>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Source: ODI on data literacy - http://theodi.org/blog/the-cultural-chasm-why-your-strategy-will-fail-without-a-dataliterate-organisation</a:t>
            </a:r>
            <a:endParaRPr/>
          </a:p>
          <a:p>
            <a:pPr marL="0" lvl="0" indent="0" rtl="0">
              <a:spcBef>
                <a:spcPts val="0"/>
              </a:spcBef>
              <a:spcAft>
                <a:spcPts val="0"/>
              </a:spcAft>
              <a:buNone/>
            </a:pPr>
            <a:r>
              <a:rPr lang="en"/>
              <a:t>Icon via Tuktuk designs from the Noun project </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1626052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Shape 34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41" name="Shape 34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786174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Shape 347"/>
          <p:cNvSpPr txBox="1">
            <a:spLocks noGrp="1"/>
          </p:cNvSpPr>
          <p:nvPr>
            <p:ph type="body" idx="1"/>
          </p:nvPr>
        </p:nvSpPr>
        <p:spPr>
          <a:xfrm>
            <a:off x="685800" y="4400555"/>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Font typeface="Arial"/>
              <a:buNone/>
            </a:pPr>
            <a:r>
              <a:rPr lang="en" sz="1200" b="0" i="0" u="none" strike="noStrike" cap="none">
                <a:solidFill>
                  <a:schemeClr val="dk1"/>
                </a:solidFill>
                <a:latin typeface="Calibri"/>
                <a:ea typeface="Calibri"/>
                <a:cs typeface="Calibri"/>
                <a:sym typeface="Calibri"/>
              </a:rPr>
              <a:t>Please get in touch to talk about your input and how we can build data literacy. </a:t>
            </a:r>
            <a:endParaRPr sz="1200" b="0" i="0" u="none" strike="noStrike" cap="none">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100">
              <a:solidFill>
                <a:schemeClr val="dk1"/>
              </a:solidFill>
            </a:endParaRPr>
          </a:p>
          <a:p>
            <a:pPr marL="0" lvl="0" indent="0" rtl="0">
              <a:spcBef>
                <a:spcPts val="0"/>
              </a:spcBef>
              <a:spcAft>
                <a:spcPts val="0"/>
              </a:spcAft>
              <a:buClr>
                <a:schemeClr val="dk1"/>
              </a:buClr>
              <a:buSzPts val="1100"/>
              <a:buFont typeface="Arial"/>
              <a:buNone/>
            </a:pPr>
            <a:r>
              <a:rPr lang="en" sz="1100">
                <a:solidFill>
                  <a:schemeClr val="dk1"/>
                </a:solidFill>
              </a:rPr>
              <a:t>Icon: Clockwise via Noun Project</a:t>
            </a:r>
            <a:endParaRPr sz="1200">
              <a:solidFill>
                <a:schemeClr val="dk1"/>
              </a:solidFill>
              <a:latin typeface="Calibri"/>
              <a:ea typeface="Calibri"/>
              <a:cs typeface="Calibri"/>
              <a:sym typeface="Calibri"/>
            </a:endParaRPr>
          </a:p>
        </p:txBody>
      </p:sp>
      <p:sp>
        <p:nvSpPr>
          <p:cNvPr id="348" name="Shape 348"/>
          <p:cNvSpPr txBox="1">
            <a:spLocks noGrp="1"/>
          </p:cNvSpPr>
          <p:nvPr>
            <p:ph type="sldNum" idx="12"/>
          </p:nvPr>
        </p:nvSpPr>
        <p:spPr>
          <a:xfrm>
            <a:off x="3884612" y="8685225"/>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Font typeface="Arial"/>
              <a:buNone/>
            </a:pPr>
            <a:fld id="{00000000-1234-1234-1234-123412341234}" type="slidenum">
              <a:rPr lang="en" sz="1200" b="0" i="0" u="none" strike="noStrike" cap="none">
                <a:solidFill>
                  <a:schemeClr val="dk1"/>
                </a:solidFill>
                <a:latin typeface="Arial"/>
                <a:ea typeface="Arial"/>
                <a:cs typeface="Arial"/>
                <a:sym typeface="Arial"/>
              </a:rPr>
              <a:t>12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07473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Shape 26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0" name="Shape 27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r>
              <a:rPr lang="en">
                <a:solidFill>
                  <a:schemeClr val="dk1"/>
                </a:solidFill>
              </a:rPr>
              <a:t>Data is all around us. Do we use it? Do we understand it?  How does your organization use data? How can we build an ecosystem of learning and use?</a:t>
            </a:r>
            <a:endParaRPr>
              <a:solidFill>
                <a:schemeClr val="dk1"/>
              </a:solidFill>
            </a:endParaRPr>
          </a:p>
          <a:p>
            <a:pPr marL="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
                <a:solidFill>
                  <a:schemeClr val="dk1"/>
                </a:solidFill>
              </a:rPr>
              <a:t>Humanitarian work involves many data types and data collection methods. Discovering existing datasets (within our organization or via humanitarian partners) as well as collecting data with communities are key activities in our work.  </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Icon: Yarn by Eugen Belyakoff via Noun Project</a:t>
            </a:r>
            <a:endParaRPr/>
          </a:p>
          <a:p>
            <a:pPr marL="0" lvl="0" indent="0" rtl="0">
              <a:spcBef>
                <a:spcPts val="0"/>
              </a:spcBef>
              <a:spcAft>
                <a:spcPts val="0"/>
              </a:spcAft>
              <a:buNone/>
            </a:pPr>
            <a:r>
              <a:rPr lang="en"/>
              <a:t> </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Our friends at School of Data recently did some research around data literacy. This was co-lead by Dirk Slater of Fabriders. In the upcoming slides, the definitions of data literacy draw from this research. Read more here: </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3"/>
              </a:rPr>
              <a:t>http://schoolofdata.org/2016/01/08/our-data-literacy-research-findings/</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4"/>
              </a:rPr>
              <a:t>http://schoolofdata.org/2016/01/08/research-results-part-1-defining-data-literacy/</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5"/>
              </a:rPr>
              <a:t>http://www.fabriders.net/databasics/</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3048605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Shape 27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Shape 27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What’s in it for me? Data ready and data use is as diverse as all the roles here. How can we balance all those needs? </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Noun Project </a:t>
            </a:r>
            <a:r>
              <a:rPr lang="en" sz="1100" b="0" i="0" u="sng" strike="noStrike" cap="none">
                <a:solidFill>
                  <a:schemeClr val="hlink"/>
                </a:solidFill>
                <a:latin typeface="Arial"/>
                <a:ea typeface="Arial"/>
                <a:cs typeface="Arial"/>
                <a:sym typeface="Arial"/>
                <a:hlinkClick r:id="rId3"/>
              </a:rPr>
              <a:t>Yamini Ahluwalia</a:t>
            </a:r>
            <a:r>
              <a:rPr lang="en" sz="1100" b="0" i="0" u="none" strike="noStrike" cap="none">
                <a:solidFill>
                  <a:schemeClr val="dk1"/>
                </a:solidFill>
                <a:latin typeface="Arial"/>
                <a:ea typeface="Arial"/>
                <a:cs typeface="Arial"/>
                <a:sym typeface="Arial"/>
              </a:rPr>
              <a:t>, GB</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03933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Shape 28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we consider data literacy, it must be a holistic plan. Instead a pipeline, we need to consider how to support the existing growing ecosystem while widening the circle as fast as we can for true networked, sustainable action.This is really a service design model for programs. </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“People before Data” is a quote from Jennifer Chan, Humanitarian advisor</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Graphic source: Map icon (Mister Pixel, Noun Project)</a:t>
            </a:r>
            <a:endParaRPr/>
          </a:p>
        </p:txBody>
      </p:sp>
    </p:spTree>
    <p:extLst>
      <p:ext uri="{BB962C8B-B14F-4D97-AF65-F5344CB8AC3E}">
        <p14:creationId xmlns:p14="http://schemas.microsoft.com/office/powerpoint/2010/main" val="2806657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Shape 29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2" name="Shape 29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This is how most information managers, technology companies and data scientists tend to talk about data. It is often very technical driven. The School of Data has created training and curriculum around these tasks. Many of you conduct some of these steps in your work.  How can we expand on these skills? What are our variables? What does it really mean to be ‘data literate’? What are the soft skills or preamble around being a successful data-driven programme or organization?</a:t>
            </a:r>
            <a:endParaRPr/>
          </a:p>
          <a:p>
            <a:pPr marL="0" lvl="0" indent="0" rtl="0">
              <a:spcBef>
                <a:spcPts val="0"/>
              </a:spcBef>
              <a:spcAft>
                <a:spcPts val="0"/>
              </a:spcAft>
              <a:buNone/>
            </a:pPr>
            <a:endParaRPr/>
          </a:p>
          <a:p>
            <a:pPr marL="0" lvl="0" indent="0" rtl="0">
              <a:spcBef>
                <a:spcPts val="0"/>
              </a:spcBef>
              <a:spcAft>
                <a:spcPts val="0"/>
              </a:spcAft>
              <a:buNone/>
            </a:pPr>
            <a:r>
              <a:rPr lang="en"/>
              <a:t>Video on data analysis https://www.youtube.com/watch?v=zudjklgBFus</a:t>
            </a:r>
            <a:endParaRPr/>
          </a:p>
          <a:p>
            <a:pPr marL="0" lvl="0" indent="0" rtl="0">
              <a:spcBef>
                <a:spcPts val="0"/>
              </a:spcBef>
              <a:spcAft>
                <a:spcPts val="0"/>
              </a:spcAft>
              <a:buNone/>
            </a:pPr>
            <a:endParaRPr/>
          </a:p>
          <a:p>
            <a:pPr marL="0" lvl="0" indent="0" rtl="0">
              <a:spcBef>
                <a:spcPts val="0"/>
              </a:spcBef>
              <a:spcAft>
                <a:spcPts val="0"/>
              </a:spcAft>
              <a:buNone/>
            </a:pPr>
            <a:r>
              <a:rPr lang="en"/>
              <a:t>Graphic Source: School of Data  http://schoolofdata.org/</a:t>
            </a:r>
            <a:endParaRPr/>
          </a:p>
        </p:txBody>
      </p:sp>
    </p:spTree>
    <p:extLst>
      <p:ext uri="{BB962C8B-B14F-4D97-AF65-F5344CB8AC3E}">
        <p14:creationId xmlns:p14="http://schemas.microsoft.com/office/powerpoint/2010/main" val="1924042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a:t>The disaster information lifecycle - chart via the American Red Cross IM team. </a:t>
            </a:r>
            <a:endParaRPr/>
          </a:p>
        </p:txBody>
      </p:sp>
      <p:sp>
        <p:nvSpPr>
          <p:cNvPr id="298" name="Shape 298"/>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1986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Shape 30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There are a number of types of skills for data teams. As you can see from this slide, the opportunity to tailor data literacy activities based on this is large. Building confidence in people’s abilities to connect to data-driven work and data literacy elements can be done by highlighting that we need all the diverse skills to improve the organization. Slide is modified content from Maarten van der Veen, 510 - Netherlands Red Cross</a:t>
            </a:r>
            <a:endParaRPr/>
          </a:p>
        </p:txBody>
      </p:sp>
    </p:spTree>
    <p:extLst>
      <p:ext uri="{BB962C8B-B14F-4D97-AF65-F5344CB8AC3E}">
        <p14:creationId xmlns:p14="http://schemas.microsoft.com/office/powerpoint/2010/main" val="609727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Shape 31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8" name="Shape 31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people think about data literacy, we often focus on the more technical skills likes these. Indeed, they are important and an opportunity. Some of the skills are not common in humanitarian organizations. So, the key to building these is by engaging with business, university and technical community partners. Slide is modified content  from Maarten van der Veen, 510 - Netherlands Red Cross</a:t>
            </a:r>
            <a:endParaRPr/>
          </a:p>
        </p:txBody>
      </p:sp>
    </p:spTree>
    <p:extLst>
      <p:ext uri="{BB962C8B-B14F-4D97-AF65-F5344CB8AC3E}">
        <p14:creationId xmlns:p14="http://schemas.microsoft.com/office/powerpoint/2010/main" val="132284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4" name="Shape 3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615291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1574372"/>
            <a:ext cx="9085342" cy="1502066"/>
          </a:xfrm>
        </p:spPr>
        <p:txBody>
          <a:bodyPr anchor="t"/>
          <a:lstStyle>
            <a:lvl1pPr algn="l">
              <a:defRPr sz="4600" b="1" cap="all"/>
            </a:lvl1pPr>
          </a:lstStyle>
          <a:p>
            <a:r>
              <a:rPr lang="en-US" dirty="0"/>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6/6/18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hart Layout">
  <p:cSld name="Chart Layout">
    <p:spTree>
      <p:nvGrpSpPr>
        <p:cNvPr id="1" name="Shape 226"/>
        <p:cNvGrpSpPr/>
        <p:nvPr/>
      </p:nvGrpSpPr>
      <p:grpSpPr>
        <a:xfrm>
          <a:off x="0" y="0"/>
          <a:ext cx="0" cy="0"/>
          <a:chOff x="0" y="0"/>
          <a:chExt cx="0" cy="0"/>
        </a:xfrm>
      </p:grpSpPr>
      <p:sp>
        <p:nvSpPr>
          <p:cNvPr id="227" name="Shape 227"/>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319168"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215253"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228" name="Shape 228"/>
          <p:cNvSpPr txBox="1">
            <a:spLocks noGrp="1"/>
          </p:cNvSpPr>
          <p:nvPr>
            <p:ph type="body" idx="1"/>
          </p:nvPr>
        </p:nvSpPr>
        <p:spPr>
          <a:xfrm>
            <a:off x="4628669" y="2431475"/>
            <a:ext cx="5522463" cy="436744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966180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58"/>
        <p:cNvGrpSpPr/>
        <p:nvPr/>
      </p:nvGrpSpPr>
      <p:grpSpPr>
        <a:xfrm>
          <a:off x="0" y="0"/>
          <a:ext cx="0" cy="0"/>
          <a:chOff x="0" y="0"/>
          <a:chExt cx="0" cy="0"/>
        </a:xfrm>
      </p:grpSpPr>
      <p:cxnSp>
        <p:nvCxnSpPr>
          <p:cNvPr id="59" name="Shape 59"/>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60" name="Shape 60"/>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61" name="Shape 61"/>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SzPts val="1400"/>
              <a:buNone/>
              <a:defRPr sz="3039" b="1" i="1"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1"/>
          </p:nvPr>
        </p:nvSpPr>
        <p:spPr>
          <a:xfrm>
            <a:off x="2137727" y="2463917"/>
            <a:ext cx="8016479" cy="462152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8663210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hart Layout">
  <p:cSld name="1_Chart Layout">
    <p:spTree>
      <p:nvGrpSpPr>
        <p:cNvPr id="1" name="Shape 159"/>
        <p:cNvGrpSpPr/>
        <p:nvPr/>
      </p:nvGrpSpPr>
      <p:grpSpPr>
        <a:xfrm>
          <a:off x="0" y="0"/>
          <a:ext cx="0" cy="0"/>
          <a:chOff x="0" y="0"/>
          <a:chExt cx="0" cy="0"/>
        </a:xfrm>
      </p:grpSpPr>
      <p:sp>
        <p:nvSpPr>
          <p:cNvPr id="160" name="Shape 160"/>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200408"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96493"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61" name="Shape 161"/>
          <p:cNvSpPr txBox="1">
            <a:spLocks noGrp="1"/>
          </p:cNvSpPr>
          <p:nvPr>
            <p:ph type="body" idx="1"/>
          </p:nvPr>
        </p:nvSpPr>
        <p:spPr>
          <a:xfrm>
            <a:off x="4628668" y="2431475"/>
            <a:ext cx="5522463" cy="4367441"/>
          </a:xfrm>
          <a:prstGeom prst="rect">
            <a:avLst/>
          </a:prstGeom>
          <a:noFill/>
          <a:ln>
            <a:noFill/>
          </a:ln>
        </p:spPr>
        <p:txBody>
          <a:bodyPr spcFirstLastPara="1" wrap="square" lIns="91425" tIns="91425" rIns="91425" bIns="91425" anchor="t" anchorCtr="0"/>
          <a:lstStyle>
            <a:lvl1pPr marL="534421" marR="0" lvl="0" indent="-397847"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cxnSp>
        <p:nvCxnSpPr>
          <p:cNvPr id="162" name="Shape 162"/>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163" name="Shape 163"/>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164" name="Shape 164"/>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7962654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2137727" y="2463914"/>
            <a:ext cx="8016479" cy="4621521"/>
          </a:xfrm>
          <a:prstGeom prst="rect">
            <a:avLst/>
          </a:prstGeom>
          <a:noFill/>
          <a:ln>
            <a:noFill/>
          </a:ln>
        </p:spPr>
        <p:txBody>
          <a:bodyPr spcFirstLastPara="1" wrap="square" lIns="91425" tIns="91425" rIns="91425" bIns="91425" anchor="t" anchorCtr="0"/>
          <a:lstStyle>
            <a:lvl1pPr marL="534421" marR="0" lvl="0" indent="-397847"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583289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2" name="Text Placeholder 11">
            <a:extLst>
              <a:ext uri="{FF2B5EF4-FFF2-40B4-BE49-F238E27FC236}">
                <a16:creationId xmlns:a16="http://schemas.microsoft.com/office/drawing/2014/main" id="{A776FEEB-17D1-D040-A7BE-4C8B68252F08}"/>
              </a:ext>
            </a:extLst>
          </p:cNvPr>
          <p:cNvSpPr>
            <a:spLocks noGrp="1"/>
          </p:cNvSpPr>
          <p:nvPr>
            <p:ph type="body" sz="quarter" idx="13"/>
          </p:nvPr>
        </p:nvSpPr>
        <p:spPr>
          <a:xfrm>
            <a:off x="1888331" y="1062665"/>
            <a:ext cx="6911975" cy="744538"/>
          </a:xfrm>
        </p:spPr>
        <p:txBody>
          <a:bodyPr/>
          <a:lstStyle>
            <a:lvl1pPr algn="ctr">
              <a:defRPr b="1">
                <a:solidFill>
                  <a:srgbClr val="FF0000"/>
                </a:solidFill>
              </a:defRPr>
            </a:lvl1pPr>
          </a:lstStyle>
          <a:p>
            <a:pPr lvl="0"/>
            <a:r>
              <a:rPr lang="en-US" dirty="0"/>
              <a:t>Edit Master text styles</a:t>
            </a:r>
          </a:p>
        </p:txBody>
      </p:sp>
    </p:spTree>
    <p:extLst>
      <p:ext uri="{BB962C8B-B14F-4D97-AF65-F5344CB8AC3E}">
        <p14:creationId xmlns:p14="http://schemas.microsoft.com/office/powerpoint/2010/main" val="811361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6/6/18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6/6/18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dirty="0"/>
              <a:t>Click to edit Master title style</a:t>
            </a:r>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6/6/18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519440"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6</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1" r:id="rId1"/>
    <p:sldLayoutId id="2147483663" r:id="rId2"/>
    <p:sldLayoutId id="2147483664" r:id="rId3"/>
    <p:sldLayoutId id="2147483650" r:id="rId4"/>
    <p:sldLayoutId id="2147483649" r:id="rId5"/>
    <p:sldLayoutId id="2147483660" r:id="rId6"/>
    <p:sldLayoutId id="2147483652" r:id="rId7"/>
    <p:sldLayoutId id="2147483653" r:id="rId8"/>
    <p:sldLayoutId id="2147483654" r:id="rId9"/>
    <p:sldLayoutId id="2147483655" r:id="rId10"/>
    <p:sldLayoutId id="2147483657" r:id="rId11"/>
    <p:sldLayoutId id="2147483658" r:id="rId12"/>
    <p:sldLayoutId id="2147483659" r:id="rId13"/>
    <p:sldLayoutId id="2147483665" r:id="rId14"/>
    <p:sldLayoutId id="2147483666" r:id="rId15"/>
    <p:sldLayoutId id="2147483667" r:id="rId16"/>
    <p:sldLayoutId id="2147483668" r:id="rId17"/>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B55A3-6484-ED4E-8126-4933A477C99E}"/>
              </a:ext>
            </a:extLst>
          </p:cNvPr>
          <p:cNvSpPr>
            <a:spLocks noGrp="1"/>
          </p:cNvSpPr>
          <p:nvPr>
            <p:ph type="title"/>
          </p:nvPr>
        </p:nvSpPr>
        <p:spPr/>
        <p:txBody>
          <a:bodyPr/>
          <a:lstStyle/>
          <a:p>
            <a:r>
              <a:rPr lang="en" sz="4800" dirty="0">
                <a:latin typeface="Arial" panose="020B0604020202020204" pitchFamily="34" charset="0"/>
                <a:ea typeface="Arvo"/>
                <a:cs typeface="Arial" panose="020B0604020202020204" pitchFamily="34" charset="0"/>
                <a:sym typeface="Arvo"/>
              </a:rPr>
              <a:t>What is Data Literacy at IFRC?</a:t>
            </a:r>
            <a:endParaRPr lang="en-US" dirty="0"/>
          </a:p>
        </p:txBody>
      </p:sp>
      <p:sp>
        <p:nvSpPr>
          <p:cNvPr id="3" name="Text Placeholder 2">
            <a:extLst>
              <a:ext uri="{FF2B5EF4-FFF2-40B4-BE49-F238E27FC236}">
                <a16:creationId xmlns:a16="http://schemas.microsoft.com/office/drawing/2014/main" id="{6BB1BC5F-15B5-0546-B940-1FD80D467088}"/>
              </a:ext>
            </a:extLst>
          </p:cNvPr>
          <p:cNvSpPr>
            <a:spLocks noGrp="1"/>
          </p:cNvSpPr>
          <p:nvPr>
            <p:ph type="body" idx="1"/>
          </p:nvPr>
        </p:nvSpPr>
        <p:spPr>
          <a:xfrm>
            <a:off x="844329" y="3205459"/>
            <a:ext cx="9085342" cy="475001"/>
          </a:xfrm>
        </p:spPr>
        <p:txBody>
          <a:bodyPr/>
          <a:lstStyle/>
          <a:p>
            <a:r>
              <a:rPr lang="en-US" b="1" dirty="0">
                <a:solidFill>
                  <a:schemeClr val="tx1"/>
                </a:solidFill>
              </a:rPr>
              <a:t>By Heather </a:t>
            </a:r>
            <a:r>
              <a:rPr lang="en-US" b="1" dirty="0" err="1">
                <a:solidFill>
                  <a:schemeClr val="tx1"/>
                </a:solidFill>
              </a:rPr>
              <a:t>Leson</a:t>
            </a:r>
            <a:r>
              <a:rPr lang="en-US" b="1" dirty="0">
                <a:solidFill>
                  <a:schemeClr val="tx1"/>
                </a:solidFill>
              </a:rPr>
              <a:t>, Data Literacy Lead</a:t>
            </a:r>
          </a:p>
        </p:txBody>
      </p:sp>
    </p:spTree>
    <p:extLst>
      <p:ext uri="{BB962C8B-B14F-4D97-AF65-F5344CB8AC3E}">
        <p14:creationId xmlns:p14="http://schemas.microsoft.com/office/powerpoint/2010/main" val="33617855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Shape 336" descr="Summary Data Literacy Program(1).png"/>
          <p:cNvPicPr preferRelativeResize="0"/>
          <p:nvPr/>
        </p:nvPicPr>
        <p:blipFill>
          <a:blip r:embed="rId3">
            <a:alphaModFix/>
          </a:blip>
          <a:stretch>
            <a:fillRect/>
          </a:stretch>
        </p:blipFill>
        <p:spPr>
          <a:xfrm>
            <a:off x="3627660" y="1069100"/>
            <a:ext cx="6740744" cy="5055565"/>
          </a:xfrm>
          <a:prstGeom prst="rect">
            <a:avLst/>
          </a:prstGeom>
          <a:noFill/>
          <a:ln>
            <a:noFill/>
          </a:ln>
        </p:spPr>
      </p:pic>
      <p:sp>
        <p:nvSpPr>
          <p:cNvPr id="337" name="Shape 337"/>
          <p:cNvSpPr txBox="1"/>
          <p:nvPr/>
        </p:nvSpPr>
        <p:spPr>
          <a:xfrm>
            <a:off x="222293" y="1934599"/>
            <a:ext cx="2528732" cy="2367772"/>
          </a:xfrm>
          <a:prstGeom prst="rect">
            <a:avLst/>
          </a:prstGeom>
          <a:noFill/>
          <a:ln>
            <a:noFill/>
          </a:ln>
        </p:spPr>
        <p:txBody>
          <a:bodyPr spcFirstLastPara="1" wrap="square" lIns="106869" tIns="106869" rIns="106869" bIns="106869" anchor="t" anchorCtr="0">
            <a:noAutofit/>
          </a:bodyPr>
          <a:lstStyle/>
          <a:p>
            <a:r>
              <a:rPr lang="en" sz="4208" dirty="0">
                <a:solidFill>
                  <a:srgbClr val="EE3224"/>
                </a:solidFill>
                <a:latin typeface="Arial" panose="020B0604020202020204" pitchFamily="34" charset="0"/>
                <a:ea typeface="Arvo"/>
                <a:cs typeface="Arial" panose="020B0604020202020204" pitchFamily="34" charset="0"/>
                <a:sym typeface="Arvo"/>
              </a:rPr>
              <a:t>About the Data Literacy Program</a:t>
            </a:r>
            <a:endParaRPr sz="3507"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4349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Shape 343"/>
          <p:cNvSpPr txBox="1"/>
          <p:nvPr/>
        </p:nvSpPr>
        <p:spPr>
          <a:xfrm>
            <a:off x="417916" y="2766046"/>
            <a:ext cx="2398281" cy="1184938"/>
          </a:xfrm>
          <a:prstGeom prst="rect">
            <a:avLst/>
          </a:prstGeom>
          <a:noFill/>
          <a:ln>
            <a:noFill/>
          </a:ln>
        </p:spPr>
        <p:txBody>
          <a:bodyPr spcFirstLastPara="1" wrap="square" lIns="106869" tIns="106869" rIns="106869" bIns="106869" anchor="ctr" anchorCtr="0">
            <a:noAutofit/>
          </a:bodyPr>
          <a:lstStyle/>
          <a:p>
            <a:r>
              <a:rPr lang="en" sz="4208">
                <a:solidFill>
                  <a:srgbClr val="EE3224"/>
                </a:solidFill>
                <a:latin typeface="Arial" panose="020B0604020202020204" pitchFamily="34" charset="0"/>
                <a:ea typeface="Arvo"/>
                <a:cs typeface="Arial" panose="020B0604020202020204" pitchFamily="34" charset="0"/>
                <a:sym typeface="Arvo"/>
              </a:rPr>
              <a:t>Data Literacy Menu</a:t>
            </a:r>
            <a:endParaRPr sz="3507">
              <a:latin typeface="Arial" panose="020B0604020202020204" pitchFamily="34" charset="0"/>
              <a:cs typeface="Arial" panose="020B0604020202020204" pitchFamily="34" charset="0"/>
            </a:endParaRPr>
          </a:p>
        </p:txBody>
      </p:sp>
      <p:pic>
        <p:nvPicPr>
          <p:cNvPr id="344" name="Shape 344" descr="Data Literacy Activity Menu.png"/>
          <p:cNvPicPr preferRelativeResize="0"/>
          <p:nvPr/>
        </p:nvPicPr>
        <p:blipFill>
          <a:blip r:embed="rId3">
            <a:alphaModFix/>
          </a:blip>
          <a:stretch>
            <a:fillRect/>
          </a:stretch>
        </p:blipFill>
        <p:spPr>
          <a:xfrm>
            <a:off x="3583069" y="1231279"/>
            <a:ext cx="6689341" cy="5017021"/>
          </a:xfrm>
          <a:prstGeom prst="rect">
            <a:avLst/>
          </a:prstGeom>
          <a:noFill/>
          <a:ln>
            <a:noFill/>
          </a:ln>
        </p:spPr>
      </p:pic>
    </p:spTree>
    <p:extLst>
      <p:ext uri="{BB962C8B-B14F-4D97-AF65-F5344CB8AC3E}">
        <p14:creationId xmlns:p14="http://schemas.microsoft.com/office/powerpoint/2010/main" val="1760944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Shape 350"/>
          <p:cNvSpPr/>
          <p:nvPr/>
        </p:nvSpPr>
        <p:spPr>
          <a:xfrm>
            <a:off x="4885926" y="4482750"/>
            <a:ext cx="5467406" cy="2013588"/>
          </a:xfrm>
          <a:prstGeom prst="rect">
            <a:avLst/>
          </a:prstGeom>
          <a:noFill/>
          <a:ln>
            <a:noFill/>
          </a:ln>
        </p:spPr>
        <p:txBody>
          <a:bodyPr spcFirstLastPara="1" wrap="square" lIns="106869" tIns="53420" rIns="106869" bIns="53420" anchor="t" anchorCtr="0">
            <a:noAutofit/>
          </a:bodyPr>
          <a:lstStyle/>
          <a:p>
            <a:pPr>
              <a:buClr>
                <a:srgbClr val="F72431"/>
              </a:buClr>
            </a:pPr>
            <a:r>
              <a:rPr lang="en" sz="1870" dirty="0" err="1">
                <a:latin typeface="Arial" panose="020B0604020202020204" pitchFamily="34" charset="0"/>
                <a:ea typeface="Trebuchet MS"/>
                <a:cs typeface="Arial" panose="020B0604020202020204" pitchFamily="34" charset="0"/>
                <a:sym typeface="Trebuchet MS"/>
              </a:rPr>
              <a:t>heather.leson@ifrc.org</a:t>
            </a:r>
            <a:endParaRPr sz="2455" dirty="0">
              <a:latin typeface="Arial" panose="020B0604020202020204" pitchFamily="34" charset="0"/>
              <a:ea typeface="Trebuchet MS"/>
              <a:cs typeface="Arial" panose="020B0604020202020204" pitchFamily="34" charset="0"/>
              <a:sym typeface="Trebuchet MS"/>
            </a:endParaRPr>
          </a:p>
          <a:p>
            <a:pPr>
              <a:buClr>
                <a:srgbClr val="F72431"/>
              </a:buClr>
            </a:pPr>
            <a:r>
              <a:rPr lang="en" sz="1870" dirty="0">
                <a:solidFill>
                  <a:srgbClr val="000000"/>
                </a:solidFill>
                <a:latin typeface="Arial" panose="020B0604020202020204" pitchFamily="34" charset="0"/>
                <a:ea typeface="Trebuchet MS"/>
                <a:cs typeface="Arial" panose="020B0604020202020204" pitchFamily="34" charset="0"/>
                <a:sym typeface="Trebuchet MS"/>
              </a:rPr>
              <a:t>@</a:t>
            </a:r>
            <a:r>
              <a:rPr lang="en" sz="187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sz="1870" dirty="0">
              <a:solidFill>
                <a:srgbClr val="000000"/>
              </a:solidFill>
              <a:latin typeface="Arial" panose="020B0604020202020204" pitchFamily="34" charset="0"/>
              <a:ea typeface="Trebuchet MS"/>
              <a:cs typeface="Arial" panose="020B0604020202020204" pitchFamily="34" charset="0"/>
              <a:sym typeface="Trebuchet MS"/>
            </a:endParaRPr>
          </a:p>
          <a:p>
            <a:pPr>
              <a:buClr>
                <a:srgbClr val="F72431"/>
              </a:buClr>
            </a:pPr>
            <a:r>
              <a:rPr lang="en" sz="1870" dirty="0">
                <a:solidFill>
                  <a:srgbClr val="000000"/>
                </a:solidFill>
                <a:latin typeface="Arial" panose="020B0604020202020204" pitchFamily="34" charset="0"/>
                <a:ea typeface="Trebuchet MS"/>
                <a:cs typeface="Arial" panose="020B0604020202020204" pitchFamily="34" charset="0"/>
                <a:sym typeface="Trebuchet MS"/>
              </a:rPr>
              <a:t>skype: </a:t>
            </a:r>
            <a:r>
              <a:rPr lang="en" sz="187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sz="2455" dirty="0">
              <a:latin typeface="Arial" panose="020B0604020202020204" pitchFamily="34" charset="0"/>
              <a:ea typeface="Trebuchet MS"/>
              <a:cs typeface="Arial" panose="020B0604020202020204" pitchFamily="34" charset="0"/>
              <a:sym typeface="Trebuchet MS"/>
            </a:endParaRPr>
          </a:p>
        </p:txBody>
      </p:sp>
      <p:sp>
        <p:nvSpPr>
          <p:cNvPr id="351" name="Shape 351"/>
          <p:cNvSpPr/>
          <p:nvPr/>
        </p:nvSpPr>
        <p:spPr>
          <a:xfrm>
            <a:off x="2229958" y="5044004"/>
            <a:ext cx="841625" cy="296673"/>
          </a:xfrm>
          <a:prstGeom prst="rect">
            <a:avLst/>
          </a:prstGeom>
          <a:noFill/>
          <a:ln>
            <a:noFill/>
          </a:ln>
        </p:spPr>
        <p:txBody>
          <a:bodyPr spcFirstLastPara="1" wrap="square" lIns="106869" tIns="53420" rIns="106869" bIns="53420" anchor="t" anchorCtr="0">
            <a:noAutofit/>
          </a:bodyPr>
          <a:lstStyle/>
          <a:p>
            <a:pPr>
              <a:buClr>
                <a:srgbClr val="000000"/>
              </a:buClr>
            </a:pPr>
            <a:endParaRPr sz="1870" i="1">
              <a:solidFill>
                <a:schemeClr val="dk1"/>
              </a:solidFill>
              <a:latin typeface="Arial"/>
              <a:ea typeface="Arial"/>
              <a:cs typeface="Arial"/>
              <a:sym typeface="Arial"/>
            </a:endParaRPr>
          </a:p>
        </p:txBody>
      </p:sp>
      <p:sp>
        <p:nvSpPr>
          <p:cNvPr id="352" name="Shape 352"/>
          <p:cNvSpPr txBox="1"/>
          <p:nvPr/>
        </p:nvSpPr>
        <p:spPr>
          <a:xfrm>
            <a:off x="1696605" y="2379827"/>
            <a:ext cx="3901633" cy="1417086"/>
          </a:xfrm>
          <a:prstGeom prst="rect">
            <a:avLst/>
          </a:prstGeom>
          <a:noFill/>
          <a:ln>
            <a:noFill/>
          </a:ln>
        </p:spPr>
        <p:txBody>
          <a:bodyPr spcFirstLastPara="1" wrap="square" lIns="106869" tIns="106869" rIns="106869" bIns="106869" anchor="ctr" anchorCtr="0">
            <a:noAutofit/>
          </a:bodyPr>
          <a:lstStyle/>
          <a:p>
            <a:r>
              <a:rPr lang="en" sz="4208" dirty="0">
                <a:solidFill>
                  <a:srgbClr val="EE3224"/>
                </a:solidFill>
                <a:latin typeface="Arial" panose="020B0604020202020204" pitchFamily="34" charset="0"/>
                <a:ea typeface="Arvo"/>
                <a:cs typeface="Arial" panose="020B0604020202020204" pitchFamily="34" charset="0"/>
                <a:sym typeface="Arvo"/>
              </a:rPr>
              <a:t>THANK YOU</a:t>
            </a:r>
            <a:endParaRPr sz="4208" dirty="0">
              <a:solidFill>
                <a:srgbClr val="EE3224"/>
              </a:solidFill>
              <a:latin typeface="Arial" panose="020B0604020202020204" pitchFamily="34" charset="0"/>
              <a:ea typeface="Arvo"/>
              <a:cs typeface="Arial" panose="020B0604020202020204" pitchFamily="34" charset="0"/>
              <a:sym typeface="Arvo"/>
            </a:endParaRPr>
          </a:p>
        </p:txBody>
      </p:sp>
      <p:sp>
        <p:nvSpPr>
          <p:cNvPr id="353" name="Shape 353"/>
          <p:cNvSpPr txBox="1"/>
          <p:nvPr/>
        </p:nvSpPr>
        <p:spPr>
          <a:xfrm>
            <a:off x="4880940" y="3733032"/>
            <a:ext cx="3002497" cy="916670"/>
          </a:xfrm>
          <a:prstGeom prst="rect">
            <a:avLst/>
          </a:prstGeom>
          <a:noFill/>
          <a:ln>
            <a:noFill/>
          </a:ln>
        </p:spPr>
        <p:txBody>
          <a:bodyPr spcFirstLastPara="1" wrap="square" lIns="106869" tIns="106869" rIns="106869" bIns="106869" anchor="ctr" anchorCtr="0">
            <a:noAutofit/>
          </a:bodyPr>
          <a:lstStyle/>
          <a:p>
            <a:r>
              <a:rPr lang="en" sz="2338" dirty="0">
                <a:solidFill>
                  <a:srgbClr val="EE3224"/>
                </a:solidFill>
                <a:latin typeface="Arial" panose="020B0604020202020204" pitchFamily="34" charset="0"/>
                <a:ea typeface="Arvo"/>
                <a:cs typeface="Arial" panose="020B0604020202020204" pitchFamily="34" charset="0"/>
                <a:sym typeface="Arvo"/>
              </a:rPr>
              <a:t>Heather </a:t>
            </a:r>
            <a:r>
              <a:rPr lang="en" sz="2338" dirty="0" err="1">
                <a:solidFill>
                  <a:srgbClr val="EE3224"/>
                </a:solidFill>
                <a:latin typeface="Arial" panose="020B0604020202020204" pitchFamily="34" charset="0"/>
                <a:ea typeface="Arvo"/>
                <a:cs typeface="Arial" panose="020B0604020202020204" pitchFamily="34" charset="0"/>
                <a:sym typeface="Arvo"/>
              </a:rPr>
              <a:t>Leson</a:t>
            </a:r>
            <a:endParaRPr sz="2338" dirty="0">
              <a:solidFill>
                <a:srgbClr val="EE3224"/>
              </a:solidFill>
              <a:latin typeface="Arial" panose="020B0604020202020204" pitchFamily="34" charset="0"/>
              <a:ea typeface="Arvo"/>
              <a:cs typeface="Arial" panose="020B0604020202020204" pitchFamily="34" charset="0"/>
              <a:sym typeface="Arvo"/>
            </a:endParaRPr>
          </a:p>
        </p:txBody>
      </p:sp>
    </p:spTree>
    <p:extLst>
      <p:ext uri="{BB962C8B-B14F-4D97-AF65-F5344CB8AC3E}">
        <p14:creationId xmlns:p14="http://schemas.microsoft.com/office/powerpoint/2010/main" val="1790941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Shape 265"/>
          <p:cNvSpPr txBox="1">
            <a:spLocks noGrp="1"/>
          </p:cNvSpPr>
          <p:nvPr>
            <p:ph type="title" idx="4294967295"/>
          </p:nvPr>
        </p:nvSpPr>
        <p:spPr>
          <a:xfrm>
            <a:off x="359481" y="831889"/>
            <a:ext cx="9679740" cy="1002235"/>
          </a:xfrm>
          <a:prstGeom prst="rect">
            <a:avLst/>
          </a:prstGeom>
        </p:spPr>
        <p:txBody>
          <a:bodyPr spcFirstLastPara="1" vert="horz" wrap="square" lIns="106869" tIns="106869" rIns="106869" bIns="106869" rtlCol="0" anchor="t" anchorCtr="0">
            <a:noAutofit/>
          </a:bodyPr>
          <a:lstStyle/>
          <a:p>
            <a:pPr>
              <a:lnSpc>
                <a:spcPct val="115000"/>
              </a:lnSpc>
              <a:spcBef>
                <a:spcPts val="1636"/>
              </a:spcBef>
              <a:spcAft>
                <a:spcPts val="468"/>
              </a:spcAft>
              <a:buClr>
                <a:schemeClr val="dk1"/>
              </a:buClr>
              <a:buSzPts val="1100"/>
            </a:pPr>
            <a:r>
              <a:rPr lang="en" sz="2805" b="0" dirty="0">
                <a:solidFill>
                  <a:srgbClr val="EE3224"/>
                </a:solidFill>
                <a:latin typeface="Arial" panose="020B0604020202020204" pitchFamily="34" charset="0"/>
                <a:ea typeface="Arvo"/>
                <a:cs typeface="Arial" panose="020B0604020202020204" pitchFamily="34" charset="0"/>
                <a:sym typeface="Arvo"/>
              </a:rPr>
              <a:t>Data-literate is not the same as data-skilled</a:t>
            </a:r>
            <a:endParaRPr sz="2805" b="0" dirty="0">
              <a:solidFill>
                <a:srgbClr val="EE3224"/>
              </a:solidFill>
              <a:latin typeface="Arial" panose="020B0604020202020204" pitchFamily="34" charset="0"/>
              <a:ea typeface="Arvo"/>
              <a:cs typeface="Arial" panose="020B0604020202020204" pitchFamily="34" charset="0"/>
              <a:sym typeface="Arvo"/>
            </a:endParaRPr>
          </a:p>
        </p:txBody>
      </p:sp>
      <p:sp>
        <p:nvSpPr>
          <p:cNvPr id="266" name="Shape 266"/>
          <p:cNvSpPr txBox="1">
            <a:spLocks noGrp="1"/>
          </p:cNvSpPr>
          <p:nvPr>
            <p:ph type="body" idx="1"/>
          </p:nvPr>
        </p:nvSpPr>
        <p:spPr>
          <a:xfrm>
            <a:off x="4525805" y="1873846"/>
            <a:ext cx="5522463" cy="3635820"/>
          </a:xfrm>
          <a:prstGeom prst="rect">
            <a:avLst/>
          </a:prstGeom>
        </p:spPr>
        <p:txBody>
          <a:bodyPr spcFirstLastPara="1" vert="horz" wrap="square" lIns="106869" tIns="106869" rIns="106869" bIns="106869" rtlCol="0" anchor="t" anchorCtr="0">
            <a:noAutofit/>
          </a:bodyPr>
          <a:lstStyle/>
          <a:p>
            <a:pPr marL="0" indent="0">
              <a:lnSpc>
                <a:spcPct val="115000"/>
              </a:lnSpc>
              <a:spcBef>
                <a:spcPts val="1636"/>
              </a:spcBef>
              <a:buClr>
                <a:schemeClr val="dk1"/>
              </a:buClr>
              <a:buSzPts val="1100"/>
              <a:buNone/>
            </a:pPr>
            <a:r>
              <a:rPr lang="en" sz="1520" b="1" dirty="0"/>
              <a:t> </a:t>
            </a:r>
            <a:endParaRPr sz="1520" b="1" dirty="0"/>
          </a:p>
          <a:p>
            <a:pPr marL="0" indent="0">
              <a:lnSpc>
                <a:spcPct val="115000"/>
              </a:lnSpc>
              <a:spcBef>
                <a:spcPts val="1636"/>
              </a:spcBef>
              <a:buClr>
                <a:schemeClr val="dk1"/>
              </a:buClr>
              <a:buSzPts val="1100"/>
              <a:buNone/>
            </a:pPr>
            <a:r>
              <a:rPr lang="en" sz="2104" b="1" dirty="0">
                <a:latin typeface="Arial" panose="020B0604020202020204" pitchFamily="34" charset="0"/>
                <a:ea typeface="Trebuchet MS"/>
                <a:cs typeface="Arial" panose="020B0604020202020204" pitchFamily="34" charset="0"/>
                <a:sym typeface="Trebuchet MS"/>
              </a:rPr>
              <a:t>“</a:t>
            </a:r>
            <a:r>
              <a:rPr lang="en" sz="2104" i="1" dirty="0">
                <a:latin typeface="Arial" panose="020B0604020202020204" pitchFamily="34" charset="0"/>
                <a:ea typeface="Trebuchet MS"/>
                <a:cs typeface="Arial" panose="020B0604020202020204" pitchFamily="34" charset="0"/>
                <a:sym typeface="Trebuchet MS"/>
              </a:rPr>
              <a:t>A data-literate </a:t>
            </a:r>
            <a:r>
              <a:rPr lang="en" sz="2104" i="1" dirty="0" err="1">
                <a:latin typeface="Arial" panose="020B0604020202020204" pitchFamily="34" charset="0"/>
                <a:ea typeface="Trebuchet MS"/>
                <a:cs typeface="Arial" panose="020B0604020202020204" pitchFamily="34" charset="0"/>
                <a:sym typeface="Trebuchet MS"/>
              </a:rPr>
              <a:t>organisation</a:t>
            </a:r>
            <a:r>
              <a:rPr lang="en" sz="2104" i="1" dirty="0">
                <a:latin typeface="Arial" panose="020B0604020202020204" pitchFamily="34" charset="0"/>
                <a:ea typeface="Trebuchet MS"/>
                <a:cs typeface="Arial" panose="020B0604020202020204" pitchFamily="34" charset="0"/>
                <a:sym typeface="Trebuchet MS"/>
              </a:rPr>
              <a:t> is one that shares a culture of data and a strong vision of the future. Most people invested in this vision will have no analytic interaction with data and may never need to.</a:t>
            </a:r>
            <a:r>
              <a:rPr lang="en" sz="2104" dirty="0">
                <a:latin typeface="Arial" panose="020B0604020202020204" pitchFamily="34" charset="0"/>
                <a:ea typeface="Trebuchet MS"/>
                <a:cs typeface="Arial" panose="020B0604020202020204" pitchFamily="34" charset="0"/>
                <a:sym typeface="Trebuchet MS"/>
              </a:rPr>
              <a:t>”*</a:t>
            </a:r>
            <a:endParaRPr sz="2104" dirty="0">
              <a:latin typeface="Arial" panose="020B0604020202020204" pitchFamily="34" charset="0"/>
              <a:ea typeface="Trebuchet MS"/>
              <a:cs typeface="Arial" panose="020B0604020202020204" pitchFamily="34" charset="0"/>
              <a:sym typeface="Trebuchet MS"/>
            </a:endParaRPr>
          </a:p>
          <a:p>
            <a:pPr marL="0" indent="0">
              <a:lnSpc>
                <a:spcPct val="115000"/>
              </a:lnSpc>
              <a:spcBef>
                <a:spcPts val="468"/>
              </a:spcBef>
              <a:buClr>
                <a:schemeClr val="dk1"/>
              </a:buClr>
              <a:buSzPts val="1100"/>
              <a:buNone/>
            </a:pPr>
            <a:endParaRPr sz="2104" dirty="0">
              <a:latin typeface="Arial" panose="020B0604020202020204" pitchFamily="34" charset="0"/>
              <a:cs typeface="Arial" panose="020B0604020202020204" pitchFamily="34" charset="0"/>
            </a:endParaRPr>
          </a:p>
          <a:p>
            <a:pPr marL="0" indent="0">
              <a:buNone/>
            </a:pPr>
            <a:endParaRPr dirty="0"/>
          </a:p>
          <a:p>
            <a:pPr marL="0" indent="0">
              <a:spcBef>
                <a:spcPts val="0"/>
              </a:spcBef>
              <a:buNone/>
            </a:pPr>
            <a:r>
              <a:rPr lang="en" sz="1052" dirty="0"/>
              <a:t>*Source: Open Data Institute</a:t>
            </a:r>
            <a:endParaRPr dirty="0">
              <a:solidFill>
                <a:srgbClr val="FF0000"/>
              </a:solidFill>
            </a:endParaRPr>
          </a:p>
        </p:txBody>
      </p:sp>
      <p:pic>
        <p:nvPicPr>
          <p:cNvPr id="267" name="Shape 267" descr="Education by Tuktuk Design (Noun Project).png"/>
          <p:cNvPicPr preferRelativeResize="0"/>
          <p:nvPr/>
        </p:nvPicPr>
        <p:blipFill>
          <a:blip r:embed="rId3">
            <a:alphaModFix/>
          </a:blip>
          <a:stretch>
            <a:fillRect/>
          </a:stretch>
        </p:blipFill>
        <p:spPr>
          <a:xfrm>
            <a:off x="611224" y="2321894"/>
            <a:ext cx="3290783" cy="3350720"/>
          </a:xfrm>
          <a:prstGeom prst="rect">
            <a:avLst/>
          </a:prstGeom>
          <a:noFill/>
          <a:ln>
            <a:noFill/>
          </a:ln>
        </p:spPr>
      </p:pic>
    </p:spTree>
    <p:extLst>
      <p:ext uri="{BB962C8B-B14F-4D97-AF65-F5344CB8AC3E}">
        <p14:creationId xmlns:p14="http://schemas.microsoft.com/office/powerpoint/2010/main" val="32704320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Shape 272"/>
          <p:cNvSpPr txBox="1">
            <a:spLocks noGrp="1"/>
          </p:cNvSpPr>
          <p:nvPr>
            <p:ph type="title" idx="4294967295"/>
          </p:nvPr>
        </p:nvSpPr>
        <p:spPr>
          <a:xfrm>
            <a:off x="610941" y="811477"/>
            <a:ext cx="9679740" cy="1002235"/>
          </a:xfrm>
          <a:prstGeom prst="rect">
            <a:avLst/>
          </a:prstGeom>
        </p:spPr>
        <p:txBody>
          <a:bodyPr spcFirstLastPara="1" vert="horz" wrap="square" lIns="106869" tIns="106869" rIns="106869" bIns="106869" rtlCol="0" anchor="t" anchorCtr="0">
            <a:noAutofit/>
          </a:bodyPr>
          <a:lstStyle/>
          <a:p>
            <a:pPr>
              <a:spcBef>
                <a:spcPts val="0"/>
              </a:spcBef>
            </a:pPr>
            <a:r>
              <a:rPr lang="en" sz="3507" dirty="0">
                <a:solidFill>
                  <a:srgbClr val="EE3224"/>
                </a:solidFill>
                <a:latin typeface="Arial" panose="020B0604020202020204" pitchFamily="34" charset="0"/>
                <a:ea typeface="Arvo"/>
                <a:cs typeface="Arial" panose="020B0604020202020204" pitchFamily="34" charset="0"/>
                <a:sym typeface="Arvo"/>
              </a:rPr>
              <a:t>What is Data Literacy?</a:t>
            </a:r>
            <a:endParaRPr sz="3507" dirty="0">
              <a:solidFill>
                <a:srgbClr val="EE3224"/>
              </a:solidFill>
              <a:latin typeface="Arial" panose="020B0604020202020204" pitchFamily="34" charset="0"/>
              <a:ea typeface="Arvo"/>
              <a:cs typeface="Arial" panose="020B0604020202020204" pitchFamily="34" charset="0"/>
              <a:sym typeface="Arvo"/>
            </a:endParaRPr>
          </a:p>
        </p:txBody>
      </p:sp>
      <p:sp>
        <p:nvSpPr>
          <p:cNvPr id="273" name="Shape 273"/>
          <p:cNvSpPr txBox="1">
            <a:spLocks noGrp="1"/>
          </p:cNvSpPr>
          <p:nvPr>
            <p:ph type="body" idx="1"/>
          </p:nvPr>
        </p:nvSpPr>
        <p:spPr>
          <a:xfrm>
            <a:off x="4777265" y="1702396"/>
            <a:ext cx="5522463" cy="3635820"/>
          </a:xfrm>
          <a:prstGeom prst="rect">
            <a:avLst/>
          </a:prstGeom>
        </p:spPr>
        <p:txBody>
          <a:bodyPr spcFirstLastPara="1" vert="horz" wrap="square" lIns="106869" tIns="106869" rIns="106869" bIns="106869" rtlCol="0" anchor="t" anchorCtr="0">
            <a:noAutofit/>
          </a:bodyPr>
          <a:lstStyle/>
          <a:p>
            <a:pPr marL="0" indent="0">
              <a:lnSpc>
                <a:spcPct val="115000"/>
              </a:lnSpc>
              <a:spcBef>
                <a:spcPts val="0"/>
              </a:spcBef>
              <a:buClr>
                <a:schemeClr val="dk1"/>
              </a:buClr>
              <a:buSzPts val="1100"/>
              <a:buNone/>
            </a:pPr>
            <a:endParaRPr sz="2104">
              <a:latin typeface="Arial" panose="020B0604020202020204" pitchFamily="34" charset="0"/>
              <a:cs typeface="Arial" panose="020B0604020202020204" pitchFamily="34" charset="0"/>
            </a:endParaRPr>
          </a:p>
          <a:p>
            <a:pPr marL="0" indent="0">
              <a:lnSpc>
                <a:spcPct val="115000"/>
              </a:lnSpc>
              <a:spcBef>
                <a:spcPts val="0"/>
              </a:spcBef>
              <a:buClr>
                <a:schemeClr val="dk1"/>
              </a:buClr>
              <a:buSzPts val="1100"/>
              <a:buNone/>
            </a:pPr>
            <a:r>
              <a:rPr lang="en" sz="2104">
                <a:latin typeface="Arial" panose="020B0604020202020204" pitchFamily="34" charset="0"/>
                <a:ea typeface="Trebuchet MS"/>
                <a:cs typeface="Arial" panose="020B0604020202020204" pitchFamily="34" charset="0"/>
                <a:sym typeface="Trebuchet MS"/>
              </a:rPr>
              <a:t>“</a:t>
            </a:r>
            <a:r>
              <a:rPr lang="en" sz="2104" i="1">
                <a:latin typeface="Arial" panose="020B0604020202020204" pitchFamily="34" charset="0"/>
                <a:ea typeface="Trebuchet MS"/>
                <a:cs typeface="Arial" panose="020B0604020202020204" pitchFamily="34" charset="0"/>
                <a:sym typeface="Trebuchet MS"/>
              </a:rPr>
              <a:t>Data Literacy includes the skills, knowledge, attitudes, and social structures required for different populations to use data.</a:t>
            </a:r>
            <a:r>
              <a:rPr lang="en" sz="2104">
                <a:latin typeface="Arial" panose="020B0604020202020204" pitchFamily="34" charset="0"/>
                <a:ea typeface="Trebuchet MS"/>
                <a:cs typeface="Arial" panose="020B0604020202020204" pitchFamily="34" charset="0"/>
                <a:sym typeface="Trebuchet MS"/>
              </a:rPr>
              <a:t>”*</a:t>
            </a:r>
            <a:endParaRPr sz="2104">
              <a:latin typeface="Arial" panose="020B0604020202020204" pitchFamily="34" charset="0"/>
              <a:ea typeface="Trebuchet MS"/>
              <a:cs typeface="Arial" panose="020B0604020202020204" pitchFamily="34" charset="0"/>
              <a:sym typeface="Trebuchet MS"/>
            </a:endParaRPr>
          </a:p>
          <a:p>
            <a:pPr marL="0" indent="0">
              <a:lnSpc>
                <a:spcPct val="115000"/>
              </a:lnSpc>
              <a:spcBef>
                <a:spcPts val="0"/>
              </a:spcBef>
              <a:buClr>
                <a:schemeClr val="dk1"/>
              </a:buClr>
              <a:buSzPts val="1100"/>
              <a:buNone/>
            </a:pPr>
            <a:endParaRPr sz="2104">
              <a:latin typeface="Arial" panose="020B0604020202020204" pitchFamily="34" charset="0"/>
              <a:cs typeface="Arial" panose="020B0604020202020204" pitchFamily="34" charset="0"/>
            </a:endParaRPr>
          </a:p>
          <a:p>
            <a:pPr marL="0" indent="0">
              <a:lnSpc>
                <a:spcPct val="115000"/>
              </a:lnSpc>
              <a:spcBef>
                <a:spcPts val="0"/>
              </a:spcBef>
              <a:buClr>
                <a:schemeClr val="dk1"/>
              </a:buClr>
              <a:buSzPts val="1100"/>
              <a:buNone/>
            </a:pPr>
            <a:r>
              <a:rPr lang="en" sz="1636">
                <a:latin typeface="Arial" panose="020B0604020202020204" pitchFamily="34" charset="0"/>
                <a:ea typeface="Trebuchet MS"/>
                <a:cs typeface="Arial" panose="020B0604020202020204" pitchFamily="34" charset="0"/>
                <a:sym typeface="Trebuchet MS"/>
              </a:rPr>
              <a:t>Humanitarian Information Managers (IMs) are often very data-skilled.  How can we build an ecosystem of data ready colleagues?</a:t>
            </a:r>
            <a:endParaRPr sz="1636">
              <a:latin typeface="Arial" panose="020B0604020202020204" pitchFamily="34" charset="0"/>
              <a:ea typeface="Trebuchet MS"/>
              <a:cs typeface="Arial" panose="020B0604020202020204" pitchFamily="34" charset="0"/>
              <a:sym typeface="Trebuchet MS"/>
            </a:endParaRPr>
          </a:p>
          <a:p>
            <a:pPr marL="0" indent="0">
              <a:buNone/>
            </a:pPr>
            <a:endParaRPr>
              <a:latin typeface="Arial" panose="020B0604020202020204" pitchFamily="34" charset="0"/>
              <a:cs typeface="Arial" panose="020B0604020202020204" pitchFamily="34" charset="0"/>
            </a:endParaRPr>
          </a:p>
          <a:p>
            <a:pPr marL="0" indent="0">
              <a:spcBef>
                <a:spcPts val="0"/>
              </a:spcBef>
              <a:buClr>
                <a:schemeClr val="dk1"/>
              </a:buClr>
              <a:buSzPts val="1100"/>
              <a:buNone/>
            </a:pPr>
            <a:r>
              <a:rPr lang="en" sz="1052">
                <a:latin typeface="Arial" panose="020B0604020202020204" pitchFamily="34" charset="0"/>
                <a:ea typeface="Trebuchet MS"/>
                <a:cs typeface="Arial" panose="020B0604020202020204" pitchFamily="34" charset="0"/>
                <a:sym typeface="Trebuchet MS"/>
              </a:rPr>
              <a:t>*Source: School of Data</a:t>
            </a:r>
            <a:endParaRPr>
              <a:solidFill>
                <a:srgbClr val="FF0000"/>
              </a:solidFill>
              <a:latin typeface="Arial" panose="020B0604020202020204" pitchFamily="34" charset="0"/>
              <a:ea typeface="Trebuchet MS"/>
              <a:cs typeface="Arial" panose="020B0604020202020204" pitchFamily="34" charset="0"/>
              <a:sym typeface="Trebuchet MS"/>
            </a:endParaRPr>
          </a:p>
        </p:txBody>
      </p:sp>
      <p:pic>
        <p:nvPicPr>
          <p:cNvPr id="274" name="Shape 274" descr="Yarn by Eugen Belyakoff noun_86863_cc.png"/>
          <p:cNvPicPr preferRelativeResize="0"/>
          <p:nvPr/>
        </p:nvPicPr>
        <p:blipFill>
          <a:blip r:embed="rId3">
            <a:alphaModFix/>
          </a:blip>
          <a:stretch>
            <a:fillRect/>
          </a:stretch>
        </p:blipFill>
        <p:spPr>
          <a:xfrm>
            <a:off x="504878" y="2069661"/>
            <a:ext cx="4272381" cy="2901279"/>
          </a:xfrm>
          <a:prstGeom prst="rect">
            <a:avLst/>
          </a:prstGeom>
          <a:noFill/>
          <a:ln>
            <a:noFill/>
          </a:ln>
        </p:spPr>
      </p:pic>
    </p:spTree>
    <p:extLst>
      <p:ext uri="{BB962C8B-B14F-4D97-AF65-F5344CB8AC3E}">
        <p14:creationId xmlns:p14="http://schemas.microsoft.com/office/powerpoint/2010/main" val="2218632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Shape 279"/>
          <p:cNvSpPr txBox="1"/>
          <p:nvPr/>
        </p:nvSpPr>
        <p:spPr>
          <a:xfrm>
            <a:off x="2162218" y="406095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panose="020B0604020202020204" pitchFamily="34" charset="0"/>
              <a:ea typeface="Arial"/>
              <a:cs typeface="Arial" panose="020B0604020202020204" pitchFamily="34" charset="0"/>
              <a:sym typeface="Arial"/>
            </a:endParaRPr>
          </a:p>
        </p:txBody>
      </p:sp>
      <p:sp>
        <p:nvSpPr>
          <p:cNvPr id="280" name="Shape 280"/>
          <p:cNvSpPr txBox="1"/>
          <p:nvPr/>
        </p:nvSpPr>
        <p:spPr>
          <a:xfrm>
            <a:off x="8552548" y="409426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panose="020B0604020202020204" pitchFamily="34" charset="0"/>
              <a:ea typeface="Arial"/>
              <a:cs typeface="Arial" panose="020B0604020202020204" pitchFamily="34" charset="0"/>
              <a:sym typeface="Arial"/>
            </a:endParaRPr>
          </a:p>
        </p:txBody>
      </p:sp>
      <p:pic>
        <p:nvPicPr>
          <p:cNvPr id="281" name="Shape 281" descr="Thinking by Yamini Ahluwalia, noun_60299_cc.png"/>
          <p:cNvPicPr preferRelativeResize="0"/>
          <p:nvPr/>
        </p:nvPicPr>
        <p:blipFill rotWithShape="1">
          <a:blip r:embed="rId3">
            <a:alphaModFix/>
          </a:blip>
          <a:srcRect/>
          <a:stretch/>
        </p:blipFill>
        <p:spPr>
          <a:xfrm>
            <a:off x="1177662" y="2298128"/>
            <a:ext cx="3714372" cy="2924998"/>
          </a:xfrm>
          <a:prstGeom prst="rect">
            <a:avLst/>
          </a:prstGeom>
          <a:noFill/>
          <a:ln>
            <a:noFill/>
          </a:ln>
        </p:spPr>
      </p:pic>
      <p:sp>
        <p:nvSpPr>
          <p:cNvPr id="282" name="Shape 282"/>
          <p:cNvSpPr txBox="1"/>
          <p:nvPr/>
        </p:nvSpPr>
        <p:spPr>
          <a:xfrm>
            <a:off x="5729363" y="2100025"/>
            <a:ext cx="4288430" cy="3452065"/>
          </a:xfrm>
          <a:prstGeom prst="rect">
            <a:avLst/>
          </a:prstGeom>
          <a:noFill/>
          <a:ln>
            <a:noFill/>
          </a:ln>
        </p:spPr>
        <p:txBody>
          <a:bodyPr spcFirstLastPara="1" wrap="square" lIns="106869" tIns="106869" rIns="106869" bIns="106869" anchor="t" anchorCtr="0">
            <a:noAutofit/>
          </a:bodyPr>
          <a:lstStyle/>
          <a:p>
            <a:pPr>
              <a:buClr>
                <a:srgbClr val="000000"/>
              </a:buClr>
            </a:pPr>
            <a:endParaRPr sz="2104">
              <a:solidFill>
                <a:srgbClr val="000000"/>
              </a:solidFill>
              <a:latin typeface="Arial" panose="020B0604020202020204" pitchFamily="34" charset="0"/>
              <a:ea typeface="Trebuchet MS"/>
              <a:cs typeface="Arial" panose="020B0604020202020204" pitchFamily="34" charset="0"/>
              <a:sym typeface="Trebuchet MS"/>
            </a:endParaRPr>
          </a:p>
          <a:p>
            <a:pPr marL="534421" indent="-400816">
              <a:buClr>
                <a:schemeClr val="dk1"/>
              </a:buClr>
              <a:buSzPts val="1800"/>
              <a:buFont typeface="Trebuchet MS"/>
              <a:buChar char="●"/>
            </a:pPr>
            <a:r>
              <a:rPr lang="en" sz="2104">
                <a:solidFill>
                  <a:schemeClr val="dk1"/>
                </a:solidFill>
                <a:latin typeface="Arial" panose="020B0604020202020204" pitchFamily="34" charset="0"/>
                <a:ea typeface="Trebuchet MS"/>
                <a:cs typeface="Arial" panose="020B0604020202020204" pitchFamily="34" charset="0"/>
                <a:sym typeface="Trebuchet MS"/>
              </a:rPr>
              <a:t>Teamwork / Collaboration</a:t>
            </a:r>
            <a:endParaRPr sz="2104">
              <a:solidFill>
                <a:schemeClr val="dk1"/>
              </a:solidFill>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a:solidFill>
                  <a:srgbClr val="000000"/>
                </a:solidFill>
                <a:latin typeface="Arial" panose="020B0604020202020204" pitchFamily="34" charset="0"/>
                <a:ea typeface="Trebuchet MS"/>
                <a:cs typeface="Arial" panose="020B0604020202020204" pitchFamily="34" charset="0"/>
                <a:sym typeface="Trebuchet MS"/>
              </a:rPr>
              <a:t>Increased Accountability/Transparency</a:t>
            </a:r>
            <a:endParaRPr sz="2455">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a:solidFill>
                  <a:srgbClr val="000000"/>
                </a:solidFill>
                <a:latin typeface="Arial" panose="020B0604020202020204" pitchFamily="34" charset="0"/>
                <a:ea typeface="Trebuchet MS"/>
                <a:cs typeface="Arial" panose="020B0604020202020204" pitchFamily="34" charset="0"/>
                <a:sym typeface="Trebuchet MS"/>
              </a:rPr>
              <a:t>Organizational Effectiveness (reuse, decrease of duplication)</a:t>
            </a:r>
            <a:endParaRPr sz="2455">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a:solidFill>
                  <a:srgbClr val="000000"/>
                </a:solidFill>
                <a:latin typeface="Arial" panose="020B0604020202020204" pitchFamily="34" charset="0"/>
                <a:ea typeface="Trebuchet MS"/>
                <a:cs typeface="Arial" panose="020B0604020202020204" pitchFamily="34" charset="0"/>
                <a:sym typeface="Trebuchet MS"/>
              </a:rPr>
              <a:t>Financial improvements</a:t>
            </a:r>
            <a:endParaRPr sz="2455">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a:solidFill>
                  <a:srgbClr val="000000"/>
                </a:solidFill>
                <a:latin typeface="Arial" panose="020B0604020202020204" pitchFamily="34" charset="0"/>
                <a:ea typeface="Trebuchet MS"/>
                <a:cs typeface="Arial" panose="020B0604020202020204" pitchFamily="34" charset="0"/>
                <a:sym typeface="Trebuchet MS"/>
              </a:rPr>
              <a:t>Competencies / Skills</a:t>
            </a:r>
            <a:endParaRPr sz="2455">
              <a:latin typeface="Arial" panose="020B0604020202020204" pitchFamily="34" charset="0"/>
              <a:ea typeface="Trebuchet MS"/>
              <a:cs typeface="Arial" panose="020B0604020202020204" pitchFamily="34" charset="0"/>
              <a:sym typeface="Trebuchet MS"/>
            </a:endParaRPr>
          </a:p>
          <a:p>
            <a:pPr>
              <a:buClr>
                <a:srgbClr val="000000"/>
              </a:buClr>
            </a:pPr>
            <a:endParaRPr sz="2104">
              <a:solidFill>
                <a:srgbClr val="000000"/>
              </a:solidFill>
              <a:latin typeface="Arial" panose="020B0604020202020204" pitchFamily="34" charset="0"/>
              <a:ea typeface="Arial"/>
              <a:cs typeface="Arial" panose="020B0604020202020204" pitchFamily="34" charset="0"/>
              <a:sym typeface="Arial"/>
            </a:endParaRPr>
          </a:p>
        </p:txBody>
      </p:sp>
      <p:sp>
        <p:nvSpPr>
          <p:cNvPr id="283" name="Shape 283"/>
          <p:cNvSpPr txBox="1">
            <a:spLocks noGrp="1"/>
          </p:cNvSpPr>
          <p:nvPr>
            <p:ph type="title" idx="4294967295"/>
          </p:nvPr>
        </p:nvSpPr>
        <p:spPr>
          <a:xfrm>
            <a:off x="455794" y="1191891"/>
            <a:ext cx="9959931" cy="669443"/>
          </a:xfrm>
          <a:prstGeom prst="rect">
            <a:avLst/>
          </a:prstGeom>
          <a:noFill/>
          <a:ln>
            <a:noFill/>
          </a:ln>
        </p:spPr>
        <p:txBody>
          <a:bodyPr spcFirstLastPara="1" vert="horz" wrap="square" lIns="106869" tIns="106869" rIns="106869" bIns="106869" rtlCol="0" anchor="t" anchorCtr="0">
            <a:noAutofit/>
          </a:bodyPr>
          <a:lstStyle/>
          <a:p>
            <a:pPr>
              <a:spcBef>
                <a:spcPts val="0"/>
              </a:spcBef>
              <a:buClr>
                <a:schemeClr val="dk1"/>
              </a:buClr>
            </a:pPr>
            <a:r>
              <a:rPr lang="en" sz="2805">
                <a:solidFill>
                  <a:srgbClr val="EE3224"/>
                </a:solidFill>
                <a:latin typeface="Arial" panose="020B0604020202020204" pitchFamily="34" charset="0"/>
                <a:ea typeface="Arvo"/>
                <a:cs typeface="Arial" panose="020B0604020202020204" pitchFamily="34" charset="0"/>
                <a:sym typeface="Arvo"/>
              </a:rPr>
              <a:t>Potential benefits of focusing on Data literacy:</a:t>
            </a:r>
            <a:br>
              <a:rPr lang="en" sz="2805">
                <a:solidFill>
                  <a:srgbClr val="EE3224"/>
                </a:solidFill>
                <a:latin typeface="Arial" panose="020B0604020202020204" pitchFamily="34" charset="0"/>
                <a:ea typeface="Arvo"/>
                <a:cs typeface="Arial" panose="020B0604020202020204" pitchFamily="34" charset="0"/>
                <a:sym typeface="Arvo"/>
              </a:rPr>
            </a:br>
            <a:endParaRPr>
              <a:solidFill>
                <a:srgbClr val="EE3224"/>
              </a:solidFill>
              <a:latin typeface="Arial" panose="020B0604020202020204" pitchFamily="34" charset="0"/>
              <a:ea typeface="Arvo"/>
              <a:cs typeface="Arial" panose="020B0604020202020204" pitchFamily="34" charset="0"/>
              <a:sym typeface="Arvo"/>
            </a:endParaRPr>
          </a:p>
        </p:txBody>
      </p:sp>
    </p:spTree>
    <p:extLst>
      <p:ext uri="{BB962C8B-B14F-4D97-AF65-F5344CB8AC3E}">
        <p14:creationId xmlns:p14="http://schemas.microsoft.com/office/powerpoint/2010/main" val="2532252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a:spLocks noGrp="1"/>
          </p:cNvSpPr>
          <p:nvPr>
            <p:ph type="title" idx="4294967295"/>
          </p:nvPr>
        </p:nvSpPr>
        <p:spPr>
          <a:xfrm>
            <a:off x="580553" y="807032"/>
            <a:ext cx="7651423" cy="1002235"/>
          </a:xfrm>
          <a:prstGeom prst="rect">
            <a:avLst/>
          </a:prstGeom>
          <a:noFill/>
          <a:ln>
            <a:noFill/>
          </a:ln>
        </p:spPr>
        <p:txBody>
          <a:bodyPr spcFirstLastPara="1" vert="horz" wrap="square" lIns="106869" tIns="106869" rIns="106869" bIns="106869" rtlCol="0" anchor="t" anchorCtr="0">
            <a:noAutofit/>
          </a:bodyPr>
          <a:lstStyle/>
          <a:p>
            <a:pPr>
              <a:spcBef>
                <a:spcPts val="0"/>
              </a:spcBef>
              <a:buClr>
                <a:schemeClr val="dk1"/>
              </a:buClr>
            </a:pPr>
            <a:r>
              <a:rPr lang="en" sz="2805">
                <a:solidFill>
                  <a:srgbClr val="EE3224"/>
                </a:solidFill>
                <a:latin typeface="Arial" panose="020B0604020202020204" pitchFamily="34" charset="0"/>
                <a:ea typeface="Arvo"/>
                <a:cs typeface="Arial" panose="020B0604020202020204" pitchFamily="34" charset="0"/>
                <a:sym typeface="Arvo"/>
              </a:rPr>
              <a:t>What does data literacy mean for me?</a:t>
            </a:r>
            <a:endParaRPr>
              <a:solidFill>
                <a:srgbClr val="EE3224"/>
              </a:solidFill>
              <a:latin typeface="Arial" panose="020B0604020202020204" pitchFamily="34" charset="0"/>
              <a:ea typeface="Arvo"/>
              <a:cs typeface="Arial" panose="020B0604020202020204" pitchFamily="34" charset="0"/>
              <a:sym typeface="Arvo"/>
            </a:endParaRPr>
          </a:p>
        </p:txBody>
      </p:sp>
      <p:graphicFrame>
        <p:nvGraphicFramePr>
          <p:cNvPr id="289" name="Shape 289"/>
          <p:cNvGraphicFramePr/>
          <p:nvPr>
            <p:extLst>
              <p:ext uri="{D42A27DB-BD31-4B8C-83A1-F6EECF244321}">
                <p14:modId xmlns:p14="http://schemas.microsoft.com/office/powerpoint/2010/main" val="46960274"/>
              </p:ext>
            </p:extLst>
          </p:nvPr>
        </p:nvGraphicFramePr>
        <p:xfrm>
          <a:off x="1007968" y="1486907"/>
          <a:ext cx="9062986" cy="4061437"/>
        </p:xfrm>
        <a:graphic>
          <a:graphicData uri="http://schemas.openxmlformats.org/drawingml/2006/table">
            <a:tbl>
              <a:tblPr>
                <a:noFill/>
              </a:tblPr>
              <a:tblGrid>
                <a:gridCol w="2970615">
                  <a:extLst>
                    <a:ext uri="{9D8B030D-6E8A-4147-A177-3AD203B41FA5}">
                      <a16:colId xmlns:a16="http://schemas.microsoft.com/office/drawing/2014/main" val="20000"/>
                    </a:ext>
                  </a:extLst>
                </a:gridCol>
                <a:gridCol w="6092371">
                  <a:extLst>
                    <a:ext uri="{9D8B030D-6E8A-4147-A177-3AD203B41FA5}">
                      <a16:colId xmlns:a16="http://schemas.microsoft.com/office/drawing/2014/main" val="20001"/>
                    </a:ext>
                  </a:extLst>
                </a:gridCol>
              </a:tblGrid>
              <a:tr h="534397">
                <a:tc>
                  <a:txBody>
                    <a:bodyPr/>
                    <a:lstStyle/>
                    <a:p>
                      <a:pPr marL="0" marR="0" lvl="0" indent="0" algn="l" rtl="0">
                        <a:lnSpc>
                          <a:spcPct val="100000"/>
                        </a:lnSpc>
                        <a:spcBef>
                          <a:spcPts val="0"/>
                        </a:spcBef>
                        <a:spcAft>
                          <a:spcPts val="0"/>
                        </a:spcAft>
                        <a:buClr>
                          <a:srgbClr val="000000"/>
                        </a:buClr>
                        <a:buFont typeface="Arial"/>
                        <a:buNone/>
                      </a:pPr>
                      <a:r>
                        <a:rPr lang="en" sz="2100" b="1" u="none" strike="noStrike" cap="none">
                          <a:latin typeface="Trebuchet MS"/>
                          <a:ea typeface="Trebuchet MS"/>
                          <a:cs typeface="Trebuchet MS"/>
                          <a:sym typeface="Trebuchet MS"/>
                        </a:rPr>
                        <a:t>Role</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2100" b="1" u="none" strike="noStrike" cap="none">
                          <a:latin typeface="Trebuchet MS"/>
                          <a:ea typeface="Trebuchet MS"/>
                          <a:cs typeface="Trebuchet MS"/>
                          <a:sym typeface="Trebuchet MS"/>
                        </a:rPr>
                        <a:t>Task</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0"/>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IM / Operations/</a:t>
                      </a:r>
                      <a:r>
                        <a:rPr lang="en" sz="1600" u="none" strike="noStrike" cap="none">
                          <a:solidFill>
                            <a:schemeClr val="dk1"/>
                          </a:solidFill>
                          <a:latin typeface="Trebuchet MS"/>
                          <a:ea typeface="Trebuchet MS"/>
                          <a:cs typeface="Trebuchet MS"/>
                          <a:sym typeface="Trebuchet MS"/>
                        </a:rPr>
                        <a:t>PMER/Health</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Deliver projects with information products/</a:t>
                      </a:r>
                      <a:r>
                        <a:rPr lang="en" sz="1600" u="none" strike="noStrike" cap="none">
                          <a:solidFill>
                            <a:schemeClr val="dk1"/>
                          </a:solidFill>
                          <a:latin typeface="Trebuchet MS"/>
                          <a:ea typeface="Trebuchet MS"/>
                          <a:cs typeface="Trebuchet MS"/>
                          <a:sym typeface="Trebuchet MS"/>
                        </a:rPr>
                        <a:t>Assess project and programme delivery</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1"/>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Marketing</a:t>
                      </a:r>
                      <a:endParaRPr sz="2500">
                        <a:latin typeface="Trebuchet MS"/>
                        <a:ea typeface="Trebuchet MS"/>
                        <a:cs typeface="Trebuchet MS"/>
                        <a:sym typeface="Trebuchet MS"/>
                      </a:endParaRPr>
                    </a:p>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Communications</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Excellent data/analysis, narrative for storytelling, brand and fundraising</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2"/>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IT</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Assess and support data products/tools, provide infrastructure</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3"/>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Training</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Provide e-learning, workshops and technical training</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4"/>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Manager</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Strategic planning, staff development, organization development</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5"/>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Community served</a:t>
                      </a:r>
                      <a:endParaRPr sz="2500">
                        <a:latin typeface="Trebuchet MS"/>
                        <a:ea typeface="Trebuchet MS"/>
                        <a:cs typeface="Trebuchet MS"/>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Trebuchet MS"/>
                          <a:ea typeface="Trebuchet MS"/>
                          <a:cs typeface="Trebuchet MS"/>
                          <a:sym typeface="Trebuchet MS"/>
                        </a:rPr>
                        <a:t>Provide data, obtain help/services, get feedback</a:t>
                      </a:r>
                      <a:endParaRPr sz="2500">
                        <a:latin typeface="Trebuchet MS"/>
                        <a:ea typeface="Trebuchet MS"/>
                        <a:cs typeface="Trebuchet MS"/>
                        <a:sym typeface="Trebuchet MS"/>
                      </a:endParaRPr>
                    </a:p>
                  </a:txBody>
                  <a:tcPr marL="106869" marR="106869" marT="106869" marB="106869"/>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9848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294" name="Shape 294" descr="SCODA Data-Pipeline.png"/>
          <p:cNvPicPr preferRelativeResize="0"/>
          <p:nvPr/>
        </p:nvPicPr>
        <p:blipFill>
          <a:blip r:embed="rId3">
            <a:alphaModFix/>
          </a:blip>
          <a:stretch>
            <a:fillRect/>
          </a:stretch>
        </p:blipFill>
        <p:spPr>
          <a:xfrm>
            <a:off x="1541453" y="1318455"/>
            <a:ext cx="2283531" cy="4133781"/>
          </a:xfrm>
          <a:prstGeom prst="rect">
            <a:avLst/>
          </a:prstGeom>
          <a:noFill/>
          <a:ln>
            <a:noFill/>
          </a:ln>
        </p:spPr>
      </p:pic>
      <p:sp>
        <p:nvSpPr>
          <p:cNvPr id="295" name="Shape 295"/>
          <p:cNvSpPr txBox="1"/>
          <p:nvPr/>
        </p:nvSpPr>
        <p:spPr>
          <a:xfrm>
            <a:off x="5071923" y="1209278"/>
            <a:ext cx="5187215" cy="4133781"/>
          </a:xfrm>
          <a:prstGeom prst="rect">
            <a:avLst/>
          </a:prstGeom>
          <a:noFill/>
          <a:ln>
            <a:noFill/>
          </a:ln>
        </p:spPr>
        <p:txBody>
          <a:bodyPr spcFirstLastPara="1" wrap="square" lIns="106869" tIns="106869" rIns="106869" bIns="106869" anchor="t" anchorCtr="0">
            <a:noAutofit/>
          </a:bodyPr>
          <a:lstStyle/>
          <a:p>
            <a:r>
              <a:rPr lang="en" sz="2805" dirty="0">
                <a:solidFill>
                  <a:srgbClr val="EE3224"/>
                </a:solidFill>
                <a:latin typeface="Arial" panose="020B0604020202020204" pitchFamily="34" charset="0"/>
                <a:ea typeface="Arvo"/>
                <a:cs typeface="Arial" panose="020B0604020202020204" pitchFamily="34" charset="0"/>
                <a:sym typeface="Arvo"/>
              </a:rPr>
              <a:t>Data Pipeline</a:t>
            </a:r>
            <a:endParaRPr sz="2805" dirty="0">
              <a:solidFill>
                <a:srgbClr val="EE3224"/>
              </a:solidFill>
              <a:latin typeface="Arial" panose="020B0604020202020204" pitchFamily="34" charset="0"/>
              <a:ea typeface="Arvo"/>
              <a:cs typeface="Arial" panose="020B0604020202020204" pitchFamily="34" charset="0"/>
              <a:sym typeface="Arvo"/>
            </a:endParaRPr>
          </a:p>
          <a:p>
            <a:endParaRPr sz="2104" dirty="0">
              <a:latin typeface="Arial" panose="020B0604020202020204" pitchFamily="34" charset="0"/>
              <a:ea typeface="Trebuchet MS"/>
              <a:cs typeface="Arial" panose="020B0604020202020204" pitchFamily="34" charset="0"/>
              <a:sym typeface="Trebuchet MS"/>
            </a:endParaRPr>
          </a:p>
          <a:p>
            <a:r>
              <a:rPr lang="en" sz="2104" dirty="0">
                <a:latin typeface="Arial" panose="020B0604020202020204" pitchFamily="34" charset="0"/>
                <a:ea typeface="Trebuchet MS"/>
                <a:cs typeface="Arial" panose="020B0604020202020204" pitchFamily="34" charset="0"/>
                <a:sym typeface="Trebuchet MS"/>
              </a:rPr>
              <a:t>When we talk about “data”, people often focus on the </a:t>
            </a:r>
            <a:r>
              <a:rPr lang="en" sz="2104" b="1" dirty="0">
                <a:latin typeface="Arial" panose="020B0604020202020204" pitchFamily="34" charset="0"/>
                <a:ea typeface="Trebuchet MS"/>
                <a:cs typeface="Arial" panose="020B0604020202020204" pitchFamily="34" charset="0"/>
                <a:sym typeface="Trebuchet MS"/>
              </a:rPr>
              <a:t>skills</a:t>
            </a:r>
            <a:r>
              <a:rPr lang="en" sz="2104" dirty="0">
                <a:latin typeface="Arial" panose="020B0604020202020204" pitchFamily="34" charset="0"/>
                <a:ea typeface="Trebuchet MS"/>
                <a:cs typeface="Arial" panose="020B0604020202020204" pitchFamily="34" charset="0"/>
                <a:sym typeface="Trebuchet MS"/>
              </a:rPr>
              <a:t>, </a:t>
            </a:r>
            <a:r>
              <a:rPr lang="en" sz="2104" b="1" dirty="0">
                <a:latin typeface="Arial" panose="020B0604020202020204" pitchFamily="34" charset="0"/>
                <a:ea typeface="Trebuchet MS"/>
                <a:cs typeface="Arial" panose="020B0604020202020204" pitchFamily="34" charset="0"/>
                <a:sym typeface="Trebuchet MS"/>
              </a:rPr>
              <a:t>tools</a:t>
            </a:r>
            <a:r>
              <a:rPr lang="en" sz="2104" dirty="0">
                <a:latin typeface="Arial" panose="020B0604020202020204" pitchFamily="34" charset="0"/>
                <a:ea typeface="Trebuchet MS"/>
                <a:cs typeface="Arial" panose="020B0604020202020204" pitchFamily="34" charset="0"/>
                <a:sym typeface="Trebuchet MS"/>
              </a:rPr>
              <a:t> and the </a:t>
            </a:r>
            <a:r>
              <a:rPr lang="en" sz="2104" b="1" dirty="0">
                <a:latin typeface="Arial" panose="020B0604020202020204" pitchFamily="34" charset="0"/>
                <a:ea typeface="Trebuchet MS"/>
                <a:cs typeface="Arial" panose="020B0604020202020204" pitchFamily="34" charset="0"/>
                <a:sym typeface="Trebuchet MS"/>
              </a:rPr>
              <a:t>process</a:t>
            </a:r>
            <a:r>
              <a:rPr lang="en" sz="2104" dirty="0">
                <a:latin typeface="Arial" panose="020B0604020202020204" pitchFamily="34" charset="0"/>
                <a:ea typeface="Trebuchet MS"/>
                <a:cs typeface="Arial" panose="020B0604020202020204" pitchFamily="34" charset="0"/>
                <a:sym typeface="Trebuchet MS"/>
              </a:rPr>
              <a:t> steps for delivery of data products like a “dataset.”</a:t>
            </a:r>
            <a:endParaRPr sz="2104" dirty="0">
              <a:latin typeface="Arial" panose="020B0604020202020204" pitchFamily="34" charset="0"/>
              <a:ea typeface="Trebuchet MS"/>
              <a:cs typeface="Arial" panose="020B0604020202020204" pitchFamily="34" charset="0"/>
              <a:sym typeface="Trebuchet MS"/>
            </a:endParaRPr>
          </a:p>
          <a:p>
            <a:endParaRPr sz="2104" dirty="0">
              <a:latin typeface="Arial" panose="020B0604020202020204" pitchFamily="34" charset="0"/>
              <a:ea typeface="Trebuchet MS"/>
              <a:cs typeface="Arial" panose="020B0604020202020204" pitchFamily="34" charset="0"/>
              <a:sym typeface="Trebuchet MS"/>
            </a:endParaRPr>
          </a:p>
          <a:p>
            <a:r>
              <a:rPr lang="en" sz="2104" dirty="0">
                <a:latin typeface="Arial" panose="020B0604020202020204" pitchFamily="34" charset="0"/>
                <a:ea typeface="Trebuchet MS"/>
                <a:cs typeface="Arial" panose="020B0604020202020204" pitchFamily="34" charset="0"/>
                <a:sym typeface="Trebuchet MS"/>
              </a:rPr>
              <a:t>The ‘Data Pipeline’* is an example of data ready skills. We all have varying levels of know-how.</a:t>
            </a:r>
            <a:endParaRPr sz="2104" dirty="0">
              <a:latin typeface="Arial" panose="020B0604020202020204" pitchFamily="34" charset="0"/>
              <a:ea typeface="Trebuchet MS"/>
              <a:cs typeface="Arial" panose="020B0604020202020204" pitchFamily="34" charset="0"/>
              <a:sym typeface="Trebuchet MS"/>
            </a:endParaRPr>
          </a:p>
          <a:p>
            <a:endParaRPr sz="2455" dirty="0">
              <a:latin typeface="Arial" panose="020B0604020202020204" pitchFamily="34" charset="0"/>
              <a:cs typeface="Arial" panose="020B0604020202020204" pitchFamily="34" charset="0"/>
            </a:endParaRPr>
          </a:p>
          <a:p>
            <a:endParaRPr sz="2455" dirty="0">
              <a:latin typeface="Arial" panose="020B0604020202020204" pitchFamily="34" charset="0"/>
              <a:cs typeface="Arial" panose="020B0604020202020204" pitchFamily="34" charset="0"/>
            </a:endParaRPr>
          </a:p>
          <a:p>
            <a:pPr>
              <a:buClr>
                <a:schemeClr val="dk1"/>
              </a:buClr>
              <a:buSzPts val="1100"/>
            </a:pPr>
            <a:r>
              <a:rPr lang="en" sz="1052" dirty="0">
                <a:solidFill>
                  <a:schemeClr val="dk1"/>
                </a:solidFill>
                <a:latin typeface="Arial" panose="020B0604020202020204" pitchFamily="34" charset="0"/>
                <a:cs typeface="Arial" panose="020B0604020202020204" pitchFamily="34" charset="0"/>
              </a:rPr>
              <a:t>*Source: School of Data</a:t>
            </a:r>
            <a:endParaRPr sz="2455" dirty="0">
              <a:latin typeface="Arial" panose="020B0604020202020204" pitchFamily="34" charset="0"/>
              <a:cs typeface="Arial" panose="020B0604020202020204" pitchFamily="34" charset="0"/>
            </a:endParaRPr>
          </a:p>
          <a:p>
            <a:endParaRPr sz="1052" dirty="0">
              <a:latin typeface="Arial" panose="020B0604020202020204" pitchFamily="34" charset="0"/>
              <a:cs typeface="Arial" panose="020B0604020202020204" pitchFamily="34" charset="0"/>
            </a:endParaRPr>
          </a:p>
          <a:p>
            <a:r>
              <a:rPr lang="en" sz="1052" dirty="0">
                <a:latin typeface="Arial" panose="020B0604020202020204" pitchFamily="34" charset="0"/>
                <a:cs typeface="Arial" panose="020B0604020202020204" pitchFamily="34" charset="0"/>
              </a:rPr>
              <a:t>Graphic Source: School of Data</a:t>
            </a:r>
            <a:endParaRPr sz="1052"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4301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2" name="Rectangle 1">
            <a:extLst>
              <a:ext uri="{FF2B5EF4-FFF2-40B4-BE49-F238E27FC236}">
                <a16:creationId xmlns:a16="http://schemas.microsoft.com/office/drawing/2014/main" id="{D2A7B21F-D297-DD43-BBC7-AB2BA230CE3D}"/>
              </a:ext>
            </a:extLst>
          </p:cNvPr>
          <p:cNvSpPr/>
          <p:nvPr/>
        </p:nvSpPr>
        <p:spPr>
          <a:xfrm>
            <a:off x="5220735" y="3573676"/>
            <a:ext cx="245580" cy="415498"/>
          </a:xfrm>
          <a:prstGeom prst="rect">
            <a:avLst/>
          </a:prstGeom>
        </p:spPr>
        <p:txBody>
          <a:bodyPr wrap="none">
            <a:spAutoFit/>
          </a:bodyPr>
          <a:lstStyle/>
          <a:p>
            <a:r>
              <a:rPr lang="en-GB" dirty="0"/>
              <a:t> </a:t>
            </a:r>
            <a:endParaRPr lang="en-US" dirty="0"/>
          </a:p>
        </p:txBody>
      </p:sp>
      <p:pic>
        <p:nvPicPr>
          <p:cNvPr id="1026" name="Picture 2" descr="https://lh3.googleusercontent.com/NWdQW4FKEFmDV5y584x_Yp0O2OuUItGtpoWq2xdDn7IHBXXPc2lU6vCRALrTT0YfOw5ZTBlBf6iYutdBblXFfr4gIjz_ncIz5hsh2kh7U52Aqp1ZhWFoqUKxB1sMusD8BgSQuFYH">
            <a:extLst>
              <a:ext uri="{FF2B5EF4-FFF2-40B4-BE49-F238E27FC236}">
                <a16:creationId xmlns:a16="http://schemas.microsoft.com/office/drawing/2014/main" id="{4DD3B64D-6FC0-D742-A436-49E8320492C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4" y="80010"/>
            <a:ext cx="10688638" cy="6746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98890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Shape 306"/>
          <p:cNvSpPr txBox="1">
            <a:spLocks noGrp="1"/>
          </p:cNvSpPr>
          <p:nvPr>
            <p:ph type="title"/>
          </p:nvPr>
        </p:nvSpPr>
        <p:spPr>
          <a:xfrm>
            <a:off x="428061" y="1114714"/>
            <a:ext cx="9679740" cy="1002235"/>
          </a:xfrm>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000000"/>
              </a:buClr>
            </a:pPr>
            <a:r>
              <a:rPr lang="en" sz="2805" b="0" i="0">
                <a:solidFill>
                  <a:srgbClr val="000000"/>
                </a:solidFill>
                <a:latin typeface="Arial" panose="020B0604020202020204" pitchFamily="34" charset="0"/>
                <a:ea typeface="Arvo"/>
                <a:cs typeface="Arial" panose="020B0604020202020204" pitchFamily="34" charset="0"/>
                <a:sym typeface="Arvo"/>
              </a:rPr>
              <a:t>Humanitarian Data Teams: Supporting Skills</a:t>
            </a:r>
            <a:endParaRPr b="0">
              <a:solidFill>
                <a:srgbClr val="000000"/>
              </a:solidFill>
              <a:latin typeface="Arial" panose="020B0604020202020204" pitchFamily="34" charset="0"/>
              <a:ea typeface="Arvo"/>
              <a:cs typeface="Arial" panose="020B0604020202020204" pitchFamily="34" charset="0"/>
              <a:sym typeface="Arvo"/>
            </a:endParaRPr>
          </a:p>
        </p:txBody>
      </p:sp>
      <p:sp>
        <p:nvSpPr>
          <p:cNvPr id="307" name="Shape 307"/>
          <p:cNvSpPr txBox="1"/>
          <p:nvPr/>
        </p:nvSpPr>
        <p:spPr>
          <a:xfrm>
            <a:off x="865606" y="2563782"/>
            <a:ext cx="2778765" cy="1834392"/>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Cluster coordination</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Assessments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Operational planning</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Logistics/Roster Management</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Disaster Risk Reduction</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Response preparedness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Disaster relief/Recovery</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Thematic Areas of Focus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Health, Gender and Social Inclusion</a:t>
            </a:r>
            <a:endParaRPr sz="2455">
              <a:latin typeface="Arial" panose="020B0604020202020204" pitchFamily="34" charset="0"/>
              <a:cs typeface="Arial" panose="020B0604020202020204" pitchFamily="34" charset="0"/>
            </a:endParaRPr>
          </a:p>
        </p:txBody>
      </p:sp>
      <p:sp>
        <p:nvSpPr>
          <p:cNvPr id="308" name="Shape 308"/>
          <p:cNvSpPr txBox="1"/>
          <p:nvPr/>
        </p:nvSpPr>
        <p:spPr>
          <a:xfrm>
            <a:off x="908126" y="4687073"/>
            <a:ext cx="2402138" cy="1331521"/>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Clients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Humanitarian agencies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Development agencies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Access to skilled people, information managers, database managers, data analysts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Businesses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Investors, sponsors and donors</a:t>
            </a:r>
            <a:endParaRPr sz="2455">
              <a:latin typeface="Arial" panose="020B0604020202020204" pitchFamily="34" charset="0"/>
              <a:cs typeface="Arial" panose="020B0604020202020204" pitchFamily="34" charset="0"/>
            </a:endParaRPr>
          </a:p>
        </p:txBody>
      </p:sp>
      <p:sp>
        <p:nvSpPr>
          <p:cNvPr id="309" name="Shape 309"/>
          <p:cNvSpPr txBox="1"/>
          <p:nvPr/>
        </p:nvSpPr>
        <p:spPr>
          <a:xfrm>
            <a:off x="6980041" y="5016359"/>
            <a:ext cx="3342654" cy="1002235"/>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Strategic, proactive, creative, innovative and collaborative</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Curious about data</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Influence without authority</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Problem solver</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Hacker /Maker mindset</a:t>
            </a:r>
            <a:endParaRPr sz="2455">
              <a:latin typeface="Arial" panose="020B0604020202020204" pitchFamily="34" charset="0"/>
              <a:cs typeface="Arial" panose="020B0604020202020204" pitchFamily="34" charset="0"/>
            </a:endParaRPr>
          </a:p>
        </p:txBody>
      </p:sp>
      <p:sp>
        <p:nvSpPr>
          <p:cNvPr id="310" name="Shape 310"/>
          <p:cNvSpPr txBox="1"/>
          <p:nvPr/>
        </p:nvSpPr>
        <p:spPr>
          <a:xfrm>
            <a:off x="7068499" y="2563782"/>
            <a:ext cx="2700214" cy="1545434"/>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Leadership</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Strategic business planning</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Marketing &amp; Sales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Customer relations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People management &amp; Human resources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Administration</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Public speaking</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Problem resolution</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Finance and accounting skills</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Delegating tasks </a:t>
            </a:r>
            <a:endParaRPr sz="2455">
              <a:latin typeface="Arial" panose="020B0604020202020204" pitchFamily="34" charset="0"/>
              <a:cs typeface="Arial" panose="020B0604020202020204" pitchFamily="34" charset="0"/>
            </a:endParaRPr>
          </a:p>
          <a:p>
            <a:pPr marL="148450" indent="-148450">
              <a:buClr>
                <a:srgbClr val="FF0000"/>
              </a:buClr>
              <a:buSzPts val="900"/>
              <a:buFont typeface="Arial"/>
              <a:buChar char="•"/>
            </a:pPr>
            <a:r>
              <a:rPr lang="en" sz="1052" b="1">
                <a:solidFill>
                  <a:srgbClr val="FF0000"/>
                </a:solidFill>
                <a:latin typeface="Arial" panose="020B0604020202020204" pitchFamily="34" charset="0"/>
                <a:ea typeface="Arial"/>
                <a:cs typeface="Arial" panose="020B0604020202020204" pitchFamily="34" charset="0"/>
                <a:sym typeface="Arial"/>
              </a:rPr>
              <a:t>Motivating team</a:t>
            </a:r>
            <a:endParaRPr sz="2455">
              <a:latin typeface="Arial" panose="020B0604020202020204" pitchFamily="34" charset="0"/>
              <a:cs typeface="Arial" panose="020B0604020202020204" pitchFamily="34" charset="0"/>
            </a:endParaRPr>
          </a:p>
        </p:txBody>
      </p:sp>
      <p:pic>
        <p:nvPicPr>
          <p:cNvPr id="311" name="Shape 311" descr="Society by David Garcia #2 - noun_577626_cc.png"/>
          <p:cNvPicPr preferRelativeResize="0"/>
          <p:nvPr/>
        </p:nvPicPr>
        <p:blipFill rotWithShape="1">
          <a:blip r:embed="rId3">
            <a:alphaModFix/>
          </a:blip>
          <a:srcRect/>
          <a:stretch/>
        </p:blipFill>
        <p:spPr>
          <a:xfrm>
            <a:off x="3953331" y="2708027"/>
            <a:ext cx="2649015" cy="2611843"/>
          </a:xfrm>
          <a:prstGeom prst="rect">
            <a:avLst/>
          </a:prstGeom>
          <a:noFill/>
          <a:ln>
            <a:noFill/>
          </a:ln>
        </p:spPr>
      </p:pic>
      <p:sp>
        <p:nvSpPr>
          <p:cNvPr id="312" name="Shape 312"/>
          <p:cNvSpPr txBox="1"/>
          <p:nvPr/>
        </p:nvSpPr>
        <p:spPr>
          <a:xfrm>
            <a:off x="854823" y="2275175"/>
            <a:ext cx="2455441" cy="288607"/>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Humanitarian Business</a:t>
            </a:r>
            <a:endParaRPr sz="2455">
              <a:latin typeface="Arial" panose="020B0604020202020204" pitchFamily="34" charset="0"/>
              <a:cs typeface="Arial" panose="020B0604020202020204" pitchFamily="34" charset="0"/>
            </a:endParaRPr>
          </a:p>
        </p:txBody>
      </p:sp>
      <p:sp>
        <p:nvSpPr>
          <p:cNvPr id="313" name="Shape 313"/>
          <p:cNvSpPr txBox="1"/>
          <p:nvPr/>
        </p:nvSpPr>
        <p:spPr>
          <a:xfrm>
            <a:off x="881474" y="4286249"/>
            <a:ext cx="2402138" cy="400824"/>
          </a:xfrm>
          <a:prstGeom prst="rect">
            <a:avLst/>
          </a:prstGeom>
          <a:noFill/>
          <a:ln>
            <a:noFill/>
          </a:ln>
        </p:spPr>
        <p:txBody>
          <a:bodyPr spcFirstLastPara="1" wrap="square" lIns="106869" tIns="106869" rIns="106869" bIns="106869" anchor="ctr" anchorCtr="0">
            <a:noAutofit/>
          </a:bodyPr>
          <a:lstStyle/>
          <a:p>
            <a:pPr>
              <a:buClr>
                <a:schemeClr val="dk1"/>
              </a:buClr>
            </a:pPr>
            <a:r>
              <a:rPr lang="en" sz="1636">
                <a:solidFill>
                  <a:schemeClr val="dk1"/>
                </a:solidFill>
                <a:latin typeface="Arial" panose="020B0604020202020204" pitchFamily="34" charset="0"/>
                <a:ea typeface="Arial"/>
                <a:cs typeface="Arial" panose="020B0604020202020204" pitchFamily="34" charset="0"/>
                <a:sym typeface="Arial"/>
              </a:rPr>
              <a:t>Network</a:t>
            </a:r>
            <a:endParaRPr sz="2455">
              <a:latin typeface="Arial" panose="020B0604020202020204" pitchFamily="34" charset="0"/>
              <a:cs typeface="Arial" panose="020B0604020202020204" pitchFamily="34" charset="0"/>
            </a:endParaRPr>
          </a:p>
        </p:txBody>
      </p:sp>
      <p:sp>
        <p:nvSpPr>
          <p:cNvPr id="314" name="Shape 314"/>
          <p:cNvSpPr txBox="1"/>
          <p:nvPr/>
        </p:nvSpPr>
        <p:spPr>
          <a:xfrm>
            <a:off x="7245416" y="4605570"/>
            <a:ext cx="2346380" cy="320870"/>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Soft Skills</a:t>
            </a:r>
            <a:endParaRPr sz="2455">
              <a:latin typeface="Arial" panose="020B0604020202020204" pitchFamily="34" charset="0"/>
              <a:cs typeface="Arial" panose="020B0604020202020204" pitchFamily="34" charset="0"/>
            </a:endParaRPr>
          </a:p>
        </p:txBody>
      </p:sp>
      <p:sp>
        <p:nvSpPr>
          <p:cNvPr id="315" name="Shape 315"/>
          <p:cNvSpPr txBox="1"/>
          <p:nvPr/>
        </p:nvSpPr>
        <p:spPr>
          <a:xfrm>
            <a:off x="7068499" y="2268307"/>
            <a:ext cx="1871564" cy="288607"/>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Business Skills</a:t>
            </a:r>
            <a:endParaRPr sz="2455">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8486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txBox="1">
            <a:spLocks noGrp="1"/>
          </p:cNvSpPr>
          <p:nvPr>
            <p:ph type="title"/>
          </p:nvPr>
        </p:nvSpPr>
        <p:spPr>
          <a:xfrm>
            <a:off x="439491" y="1149004"/>
            <a:ext cx="9679740" cy="1002235"/>
          </a:xfrm>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A5A5A5"/>
              </a:buClr>
            </a:pPr>
            <a:r>
              <a:rPr lang="en" sz="2805" b="0" i="0">
                <a:solidFill>
                  <a:srgbClr val="000000"/>
                </a:solidFill>
                <a:latin typeface="Arial" panose="020B0604020202020204" pitchFamily="34" charset="0"/>
                <a:ea typeface="Arvo"/>
                <a:cs typeface="Arial" panose="020B0604020202020204" pitchFamily="34" charset="0"/>
                <a:sym typeface="Arvo"/>
              </a:rPr>
              <a:t>Humanitarian Data Teams: Technical Skills</a:t>
            </a:r>
            <a:endParaRPr sz="2805" b="0">
              <a:solidFill>
                <a:srgbClr val="000000"/>
              </a:solidFill>
              <a:latin typeface="Arial" panose="020B0604020202020204" pitchFamily="34" charset="0"/>
              <a:ea typeface="Arvo"/>
              <a:cs typeface="Arial" panose="020B0604020202020204" pitchFamily="34" charset="0"/>
              <a:sym typeface="Arvo"/>
            </a:endParaRPr>
          </a:p>
        </p:txBody>
      </p:sp>
      <p:sp>
        <p:nvSpPr>
          <p:cNvPr id="321" name="Shape 321"/>
          <p:cNvSpPr txBox="1"/>
          <p:nvPr/>
        </p:nvSpPr>
        <p:spPr>
          <a:xfrm>
            <a:off x="781272" y="2556487"/>
            <a:ext cx="1713058" cy="1238241"/>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Machine learning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Statistical modeling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Supervised learning &amp; Unsupervised learning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Statistical computing (e.g. R)</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Relational algebra</a:t>
            </a:r>
            <a:endParaRPr sz="2455">
              <a:latin typeface="Arial" panose="020B0604020202020204" pitchFamily="34" charset="0"/>
              <a:cs typeface="Arial" panose="020B0604020202020204" pitchFamily="34" charset="0"/>
            </a:endParaRPr>
          </a:p>
        </p:txBody>
      </p:sp>
      <p:sp>
        <p:nvSpPr>
          <p:cNvPr id="322" name="Shape 322"/>
          <p:cNvSpPr txBox="1"/>
          <p:nvPr/>
        </p:nvSpPr>
        <p:spPr>
          <a:xfrm>
            <a:off x="781272" y="4464171"/>
            <a:ext cx="2225397" cy="1331521"/>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Data modelling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Data collection</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Data refinement and cleaning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Database, SQL and NOSQL</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Parallel databases and parallel processing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Open Data standards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API’s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Hadoop and Hive/Pig</a:t>
            </a:r>
            <a:endParaRPr sz="2455">
              <a:latin typeface="Arial" panose="020B0604020202020204" pitchFamily="34" charset="0"/>
              <a:cs typeface="Arial" panose="020B0604020202020204" pitchFamily="34" charset="0"/>
            </a:endParaRPr>
          </a:p>
        </p:txBody>
      </p:sp>
      <p:sp>
        <p:nvSpPr>
          <p:cNvPr id="323" name="Shape 323"/>
          <p:cNvSpPr txBox="1"/>
          <p:nvPr/>
        </p:nvSpPr>
        <p:spPr>
          <a:xfrm>
            <a:off x="6745997" y="4510811"/>
            <a:ext cx="3506771" cy="1238241"/>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Story telling skills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Translate data-driven insights into decisions and actions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Interactive dashboards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Infographics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Visual art design</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Knowledge of visualisation tools like Tableau, Adobe toolkit</a:t>
            </a:r>
            <a:endParaRPr sz="2455">
              <a:latin typeface="Arial" panose="020B0604020202020204" pitchFamily="34" charset="0"/>
              <a:cs typeface="Arial" panose="020B0604020202020204" pitchFamily="34" charset="0"/>
            </a:endParaRPr>
          </a:p>
        </p:txBody>
      </p:sp>
      <p:sp>
        <p:nvSpPr>
          <p:cNvPr id="324" name="Shape 324"/>
          <p:cNvSpPr txBox="1"/>
          <p:nvPr/>
        </p:nvSpPr>
        <p:spPr>
          <a:xfrm>
            <a:off x="3934151" y="4902780"/>
            <a:ext cx="2154209" cy="1079033"/>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GIS &amp; Mapping</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Survey methodology</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Data analysis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Finding &amp; using datasets</a:t>
            </a:r>
            <a:endParaRPr sz="2455">
              <a:latin typeface="Arial" panose="020B0604020202020204" pitchFamily="34" charset="0"/>
              <a:cs typeface="Arial" panose="020B0604020202020204" pitchFamily="34" charset="0"/>
            </a:endParaRPr>
          </a:p>
          <a:p>
            <a:pPr marL="148450" indent="-74225">
              <a:buClr>
                <a:srgbClr val="000000"/>
              </a:buClr>
            </a:pPr>
            <a:endParaRPr sz="1052" b="1">
              <a:solidFill>
                <a:srgbClr val="A5A5A5"/>
              </a:solidFill>
              <a:latin typeface="Arial" panose="020B0604020202020204" pitchFamily="34" charset="0"/>
              <a:ea typeface="Calibri"/>
              <a:cs typeface="Arial" panose="020B0604020202020204" pitchFamily="34" charset="0"/>
              <a:sym typeface="Calibri"/>
            </a:endParaRPr>
          </a:p>
        </p:txBody>
      </p:sp>
      <p:sp>
        <p:nvSpPr>
          <p:cNvPr id="325" name="Shape 325"/>
          <p:cNvSpPr txBox="1"/>
          <p:nvPr/>
        </p:nvSpPr>
        <p:spPr>
          <a:xfrm>
            <a:off x="6745997" y="2556487"/>
            <a:ext cx="3506771" cy="1412878"/>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Computer science fundamentals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Scripting language (i.e. Python, javascript)</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Filtering scripts (i.e. D3.js)</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Web development</a:t>
            </a:r>
            <a:endParaRPr sz="2455">
              <a:latin typeface="Arial" panose="020B0604020202020204" pitchFamily="34" charset="0"/>
              <a:cs typeface="Arial" panose="020B0604020202020204" pitchFamily="34" charset="0"/>
            </a:endParaRPr>
          </a:p>
          <a:p>
            <a:pPr marL="148450" indent="-148450">
              <a:buClr>
                <a:srgbClr val="FF0000"/>
              </a:buClr>
              <a:buSzPts val="900"/>
              <a:buFont typeface="Calibri"/>
              <a:buChar char="•"/>
            </a:pPr>
            <a:r>
              <a:rPr lang="en" sz="1052" b="1">
                <a:solidFill>
                  <a:srgbClr val="FF0000"/>
                </a:solidFill>
                <a:latin typeface="Arial" panose="020B0604020202020204" pitchFamily="34" charset="0"/>
                <a:ea typeface="Calibri"/>
                <a:cs typeface="Arial" panose="020B0604020202020204" pitchFamily="34" charset="0"/>
                <a:sym typeface="Calibri"/>
              </a:rPr>
              <a:t>Experience with xaaS like AWS</a:t>
            </a:r>
            <a:endParaRPr sz="2455">
              <a:latin typeface="Arial" panose="020B0604020202020204" pitchFamily="34" charset="0"/>
              <a:cs typeface="Arial" panose="020B0604020202020204" pitchFamily="34" charset="0"/>
            </a:endParaRPr>
          </a:p>
        </p:txBody>
      </p:sp>
      <p:pic>
        <p:nvPicPr>
          <p:cNvPr id="326" name="Shape 326" descr="Data Scientist (Thibault Geoffroy Noun Project).png"/>
          <p:cNvPicPr preferRelativeResize="0"/>
          <p:nvPr/>
        </p:nvPicPr>
        <p:blipFill rotWithShape="1">
          <a:blip r:embed="rId3">
            <a:alphaModFix/>
          </a:blip>
          <a:srcRect/>
          <a:stretch/>
        </p:blipFill>
        <p:spPr>
          <a:xfrm>
            <a:off x="4157619" y="2444738"/>
            <a:ext cx="1521237" cy="1956778"/>
          </a:xfrm>
          <a:prstGeom prst="rect">
            <a:avLst/>
          </a:prstGeom>
          <a:noFill/>
          <a:ln>
            <a:noFill/>
          </a:ln>
        </p:spPr>
      </p:pic>
      <p:sp>
        <p:nvSpPr>
          <p:cNvPr id="327" name="Shape 327"/>
          <p:cNvSpPr txBox="1"/>
          <p:nvPr/>
        </p:nvSpPr>
        <p:spPr>
          <a:xfrm>
            <a:off x="781272" y="2277348"/>
            <a:ext cx="1983079" cy="279139"/>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Math and Statistics</a:t>
            </a:r>
            <a:endParaRPr sz="2455">
              <a:latin typeface="Arial" panose="020B0604020202020204" pitchFamily="34" charset="0"/>
              <a:cs typeface="Arial" panose="020B0604020202020204" pitchFamily="34" charset="0"/>
            </a:endParaRPr>
          </a:p>
        </p:txBody>
      </p:sp>
      <p:sp>
        <p:nvSpPr>
          <p:cNvPr id="328" name="Shape 328"/>
          <p:cNvSpPr txBox="1"/>
          <p:nvPr/>
        </p:nvSpPr>
        <p:spPr>
          <a:xfrm>
            <a:off x="713942" y="4153967"/>
            <a:ext cx="2292727" cy="409942"/>
          </a:xfrm>
          <a:prstGeom prst="rect">
            <a:avLst/>
          </a:prstGeom>
          <a:noFill/>
          <a:ln>
            <a:noFill/>
          </a:ln>
        </p:spPr>
        <p:txBody>
          <a:bodyPr spcFirstLastPara="1" wrap="square" lIns="106869" tIns="106869" rIns="106869" bIns="106869" anchor="ctr" anchorCtr="0">
            <a:noAutofit/>
          </a:bodyPr>
          <a:lstStyle/>
          <a:p>
            <a:pPr>
              <a:buClr>
                <a:schemeClr val="dk1"/>
              </a:buClr>
            </a:pPr>
            <a:r>
              <a:rPr lang="en" sz="1636">
                <a:solidFill>
                  <a:schemeClr val="dk1"/>
                </a:solidFill>
                <a:latin typeface="Arial" panose="020B0604020202020204" pitchFamily="34" charset="0"/>
                <a:ea typeface="Arial"/>
                <a:cs typeface="Arial" panose="020B0604020202020204" pitchFamily="34" charset="0"/>
                <a:sym typeface="Arial"/>
              </a:rPr>
              <a:t>Data Management</a:t>
            </a:r>
            <a:endParaRPr sz="2455">
              <a:latin typeface="Arial" panose="020B0604020202020204" pitchFamily="34" charset="0"/>
              <a:cs typeface="Arial" panose="020B0604020202020204" pitchFamily="34" charset="0"/>
            </a:endParaRPr>
          </a:p>
        </p:txBody>
      </p:sp>
      <p:sp>
        <p:nvSpPr>
          <p:cNvPr id="329" name="Shape 329"/>
          <p:cNvSpPr txBox="1"/>
          <p:nvPr/>
        </p:nvSpPr>
        <p:spPr>
          <a:xfrm>
            <a:off x="3685346" y="4590239"/>
            <a:ext cx="2651820" cy="409942"/>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Information Management</a:t>
            </a:r>
            <a:endParaRPr sz="2455">
              <a:latin typeface="Arial" panose="020B0604020202020204" pitchFamily="34" charset="0"/>
              <a:cs typeface="Arial" panose="020B0604020202020204" pitchFamily="34" charset="0"/>
            </a:endParaRPr>
          </a:p>
        </p:txBody>
      </p:sp>
      <p:sp>
        <p:nvSpPr>
          <p:cNvPr id="330" name="Shape 330"/>
          <p:cNvSpPr txBox="1"/>
          <p:nvPr/>
        </p:nvSpPr>
        <p:spPr>
          <a:xfrm>
            <a:off x="6904386" y="2444738"/>
            <a:ext cx="2150703" cy="232850"/>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Programming</a:t>
            </a:r>
            <a:endParaRPr sz="2455">
              <a:latin typeface="Arial" panose="020B0604020202020204" pitchFamily="34" charset="0"/>
              <a:cs typeface="Arial" panose="020B0604020202020204" pitchFamily="34" charset="0"/>
            </a:endParaRPr>
          </a:p>
        </p:txBody>
      </p:sp>
      <p:sp>
        <p:nvSpPr>
          <p:cNvPr id="331" name="Shape 331"/>
          <p:cNvSpPr txBox="1"/>
          <p:nvPr/>
        </p:nvSpPr>
        <p:spPr>
          <a:xfrm>
            <a:off x="6904386" y="3794728"/>
            <a:ext cx="3348265" cy="279139"/>
          </a:xfrm>
          <a:prstGeom prst="rect">
            <a:avLst/>
          </a:prstGeom>
          <a:noFill/>
          <a:ln>
            <a:noFill/>
          </a:ln>
        </p:spPr>
        <p:txBody>
          <a:bodyPr spcFirstLastPara="1" wrap="square" lIns="106869" tIns="106869" rIns="106869" bIns="106869" anchor="t" anchorCtr="0">
            <a:noAutofit/>
          </a:bodyPr>
          <a:lstStyle/>
          <a:p>
            <a:pPr>
              <a:buClr>
                <a:srgbClr val="000000"/>
              </a:buClr>
            </a:pPr>
            <a:r>
              <a:rPr lang="en" sz="1636">
                <a:solidFill>
                  <a:srgbClr val="000000"/>
                </a:solidFill>
                <a:latin typeface="Arial" panose="020B0604020202020204" pitchFamily="34" charset="0"/>
                <a:ea typeface="Arial"/>
                <a:cs typeface="Arial" panose="020B0604020202020204" pitchFamily="34" charset="0"/>
                <a:sym typeface="Arial"/>
              </a:rPr>
              <a:t>Communications and Visualization</a:t>
            </a:r>
            <a:endParaRPr sz="2455">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06612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 BasicTips" id="{36C83A33-FF43-3344-B0E6-0BD6ED621AC7}" vid="{AB284C00-53BF-564F-A8C4-F6ACE84582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190</TotalTime>
  <Words>1206</Words>
  <Application>Microsoft Macintosh PowerPoint</Application>
  <PresentationFormat>Custom</PresentationFormat>
  <Paragraphs>159</Paragraphs>
  <Slides>12</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ArialMT</vt:lpstr>
      <vt:lpstr>Arvo</vt:lpstr>
      <vt:lpstr>Calibri</vt:lpstr>
      <vt:lpstr>Noto Sans Symbols</vt:lpstr>
      <vt:lpstr>Trebuchet MS</vt:lpstr>
      <vt:lpstr>Office Theme</vt:lpstr>
      <vt:lpstr>What is Data Literacy at IFRC?</vt:lpstr>
      <vt:lpstr>Data-literate is not the same as data-skilled</vt:lpstr>
      <vt:lpstr>What is Data Literacy?</vt:lpstr>
      <vt:lpstr>Potential benefits of focusing on Data literacy: </vt:lpstr>
      <vt:lpstr>What does data literacy mean for me?</vt:lpstr>
      <vt:lpstr>PowerPoint Presentation</vt:lpstr>
      <vt:lpstr>PowerPoint Presentation</vt:lpstr>
      <vt:lpstr>Humanitarian Data Teams: Supporting Skills</vt:lpstr>
      <vt:lpstr>Humanitarian Data Teams: Technical Skills</vt:lpstr>
      <vt:lpstr>PowerPoint Presentation</vt:lpstr>
      <vt:lpstr>PowerPoint Presentation</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Data?</dc:title>
  <dc:creator>Dirk Slater</dc:creator>
  <cp:lastModifiedBy>Dirk Slater</cp:lastModifiedBy>
  <cp:revision>28</cp:revision>
  <dcterms:created xsi:type="dcterms:W3CDTF">2018-05-03T16:30:31Z</dcterms:created>
  <dcterms:modified xsi:type="dcterms:W3CDTF">2018-06-06T09:16:57Z</dcterms:modified>
</cp:coreProperties>
</file>