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5"/>
  </p:notesMasterIdLst>
  <p:sldIdLst>
    <p:sldId id="257" r:id="rId2"/>
    <p:sldId id="267" r:id="rId3"/>
    <p:sldId id="268" r:id="rId4"/>
    <p:sldId id="260" r:id="rId5"/>
    <p:sldId id="259" r:id="rId6"/>
    <p:sldId id="276" r:id="rId7"/>
    <p:sldId id="277" r:id="rId8"/>
    <p:sldId id="278" r:id="rId9"/>
    <p:sldId id="279" r:id="rId10"/>
    <p:sldId id="280" r:id="rId11"/>
    <p:sldId id="261" r:id="rId12"/>
    <p:sldId id="262" r:id="rId13"/>
    <p:sldId id="264" r:id="rId14"/>
    <p:sldId id="263" r:id="rId15"/>
    <p:sldId id="266" r:id="rId16"/>
    <p:sldId id="281" r:id="rId17"/>
    <p:sldId id="269" r:id="rId18"/>
    <p:sldId id="270" r:id="rId19"/>
    <p:sldId id="265" r:id="rId20"/>
    <p:sldId id="284" r:id="rId21"/>
    <p:sldId id="274" r:id="rId22"/>
    <p:sldId id="283" r:id="rId23"/>
    <p:sldId id="275" r:id="rId24"/>
  </p:sldIdLst>
  <p:sldSz cx="10688638" cy="7562850"/>
  <p:notesSz cx="9144000" cy="6858000"/>
  <p:defaultTextStyle>
    <a:defPPr>
      <a:defRPr lang="en-US"/>
    </a:defPPr>
    <a:lvl1pPr marL="0" algn="l" defTabSz="521437" rtl="0" eaLnBrk="1" latinLnBrk="0" hangingPunct="1">
      <a:defRPr sz="2100" kern="1200">
        <a:solidFill>
          <a:schemeClr val="tx1"/>
        </a:solidFill>
        <a:latin typeface="+mn-lt"/>
        <a:ea typeface="+mn-ea"/>
        <a:cs typeface="+mn-cs"/>
      </a:defRPr>
    </a:lvl1pPr>
    <a:lvl2pPr marL="521437" algn="l" defTabSz="521437" rtl="0" eaLnBrk="1" latinLnBrk="0" hangingPunct="1">
      <a:defRPr sz="2100" kern="1200">
        <a:solidFill>
          <a:schemeClr val="tx1"/>
        </a:solidFill>
        <a:latin typeface="+mn-lt"/>
        <a:ea typeface="+mn-ea"/>
        <a:cs typeface="+mn-cs"/>
      </a:defRPr>
    </a:lvl2pPr>
    <a:lvl3pPr marL="1042873" algn="l" defTabSz="521437" rtl="0" eaLnBrk="1" latinLnBrk="0" hangingPunct="1">
      <a:defRPr sz="2100" kern="1200">
        <a:solidFill>
          <a:schemeClr val="tx1"/>
        </a:solidFill>
        <a:latin typeface="+mn-lt"/>
        <a:ea typeface="+mn-ea"/>
        <a:cs typeface="+mn-cs"/>
      </a:defRPr>
    </a:lvl3pPr>
    <a:lvl4pPr marL="1564310" algn="l" defTabSz="521437" rtl="0" eaLnBrk="1" latinLnBrk="0" hangingPunct="1">
      <a:defRPr sz="2100" kern="1200">
        <a:solidFill>
          <a:schemeClr val="tx1"/>
        </a:solidFill>
        <a:latin typeface="+mn-lt"/>
        <a:ea typeface="+mn-ea"/>
        <a:cs typeface="+mn-cs"/>
      </a:defRPr>
    </a:lvl4pPr>
    <a:lvl5pPr marL="2085746" algn="l" defTabSz="521437" rtl="0" eaLnBrk="1" latinLnBrk="0" hangingPunct="1">
      <a:defRPr sz="2100" kern="1200">
        <a:solidFill>
          <a:schemeClr val="tx1"/>
        </a:solidFill>
        <a:latin typeface="+mn-lt"/>
        <a:ea typeface="+mn-ea"/>
        <a:cs typeface="+mn-cs"/>
      </a:defRPr>
    </a:lvl5pPr>
    <a:lvl6pPr marL="2607183" algn="l" defTabSz="521437" rtl="0" eaLnBrk="1" latinLnBrk="0" hangingPunct="1">
      <a:defRPr sz="2100" kern="1200">
        <a:solidFill>
          <a:schemeClr val="tx1"/>
        </a:solidFill>
        <a:latin typeface="+mn-lt"/>
        <a:ea typeface="+mn-ea"/>
        <a:cs typeface="+mn-cs"/>
      </a:defRPr>
    </a:lvl6pPr>
    <a:lvl7pPr marL="3128620" algn="l" defTabSz="521437" rtl="0" eaLnBrk="1" latinLnBrk="0" hangingPunct="1">
      <a:defRPr sz="2100" kern="1200">
        <a:solidFill>
          <a:schemeClr val="tx1"/>
        </a:solidFill>
        <a:latin typeface="+mn-lt"/>
        <a:ea typeface="+mn-ea"/>
        <a:cs typeface="+mn-cs"/>
      </a:defRPr>
    </a:lvl7pPr>
    <a:lvl8pPr marL="3650056" algn="l" defTabSz="521437" rtl="0" eaLnBrk="1" latinLnBrk="0" hangingPunct="1">
      <a:defRPr sz="2100" kern="1200">
        <a:solidFill>
          <a:schemeClr val="tx1"/>
        </a:solidFill>
        <a:latin typeface="+mn-lt"/>
        <a:ea typeface="+mn-ea"/>
        <a:cs typeface="+mn-cs"/>
      </a:defRPr>
    </a:lvl8pPr>
    <a:lvl9pPr marL="4171493" algn="l" defTabSz="521437"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2">
          <p15:clr>
            <a:srgbClr val="A4A3A4"/>
          </p15:clr>
        </p15:guide>
        <p15:guide id="2" pos="336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autoAdjust="0"/>
    <p:restoredTop sz="94674" autoAdjust="0"/>
  </p:normalViewPr>
  <p:slideViewPr>
    <p:cSldViewPr snapToGrid="0" snapToObjects="1">
      <p:cViewPr varScale="1">
        <p:scale>
          <a:sx n="112" d="100"/>
          <a:sy n="112" d="100"/>
        </p:scale>
        <p:origin x="1648" y="192"/>
      </p:cViewPr>
      <p:guideLst>
        <p:guide orient="horz" pos="2382"/>
        <p:guide pos="3367"/>
      </p:guideLst>
    </p:cSldViewPr>
  </p:slideViewPr>
  <p:outlineViewPr>
    <p:cViewPr>
      <p:scale>
        <a:sx n="33" d="100"/>
        <a:sy n="33" d="100"/>
      </p:scale>
      <p:origin x="0" y="632"/>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723E1853-E1E6-D14B-B3CF-EADAAA424D18}" type="datetimeFigureOut">
              <a:rPr lang="en-US" smtClean="0"/>
              <a:t>5/12/18</a:t>
            </a:fld>
            <a:endParaRPr lang="en-US"/>
          </a:p>
        </p:txBody>
      </p:sp>
      <p:sp>
        <p:nvSpPr>
          <p:cNvPr id="4" name="Slide Image Placeholder 3"/>
          <p:cNvSpPr>
            <a:spLocks noGrp="1" noRot="1" noChangeAspect="1"/>
          </p:cNvSpPr>
          <p:nvPr>
            <p:ph type="sldImg" idx="2"/>
          </p:nvPr>
        </p:nvSpPr>
        <p:spPr>
          <a:xfrm>
            <a:off x="2754313" y="514350"/>
            <a:ext cx="3635375" cy="25717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224057E2-EFC4-1C41-AD53-B8B961B36DC2}" type="slidenum">
              <a:rPr lang="en-US" smtClean="0"/>
              <a:t>‹#›</a:t>
            </a:fld>
            <a:endParaRPr lang="en-US"/>
          </a:p>
        </p:txBody>
      </p:sp>
    </p:spTree>
    <p:extLst>
      <p:ext uri="{BB962C8B-B14F-4D97-AF65-F5344CB8AC3E}">
        <p14:creationId xmlns:p14="http://schemas.microsoft.com/office/powerpoint/2010/main" val="4057757551"/>
      </p:ext>
    </p:extLst>
  </p:cSld>
  <p:clrMap bg1="lt1" tx1="dk1" bg2="lt2" tx2="dk2" accent1="accent1" accent2="accent2" accent3="accent3" accent4="accent4" accent5="accent5" accent6="accent6" hlink="hlink" folHlink="folHlink"/>
  <p:notesStyle>
    <a:lvl1pPr marL="0" algn="l" defTabSz="521437" rtl="0" eaLnBrk="1" latinLnBrk="0" hangingPunct="1">
      <a:defRPr sz="1400" kern="1200">
        <a:solidFill>
          <a:schemeClr val="tx1"/>
        </a:solidFill>
        <a:latin typeface="+mn-lt"/>
        <a:ea typeface="+mn-ea"/>
        <a:cs typeface="+mn-cs"/>
      </a:defRPr>
    </a:lvl1pPr>
    <a:lvl2pPr marL="521437" algn="l" defTabSz="521437" rtl="0" eaLnBrk="1" latinLnBrk="0" hangingPunct="1">
      <a:defRPr sz="1400" kern="1200">
        <a:solidFill>
          <a:schemeClr val="tx1"/>
        </a:solidFill>
        <a:latin typeface="+mn-lt"/>
        <a:ea typeface="+mn-ea"/>
        <a:cs typeface="+mn-cs"/>
      </a:defRPr>
    </a:lvl2pPr>
    <a:lvl3pPr marL="1042873" algn="l" defTabSz="521437" rtl="0" eaLnBrk="1" latinLnBrk="0" hangingPunct="1">
      <a:defRPr sz="1400" kern="1200">
        <a:solidFill>
          <a:schemeClr val="tx1"/>
        </a:solidFill>
        <a:latin typeface="+mn-lt"/>
        <a:ea typeface="+mn-ea"/>
        <a:cs typeface="+mn-cs"/>
      </a:defRPr>
    </a:lvl3pPr>
    <a:lvl4pPr marL="1564310" algn="l" defTabSz="521437" rtl="0" eaLnBrk="1" latinLnBrk="0" hangingPunct="1">
      <a:defRPr sz="1400" kern="1200">
        <a:solidFill>
          <a:schemeClr val="tx1"/>
        </a:solidFill>
        <a:latin typeface="+mn-lt"/>
        <a:ea typeface="+mn-ea"/>
        <a:cs typeface="+mn-cs"/>
      </a:defRPr>
    </a:lvl4pPr>
    <a:lvl5pPr marL="2085746" algn="l" defTabSz="521437" rtl="0" eaLnBrk="1" latinLnBrk="0" hangingPunct="1">
      <a:defRPr sz="1400" kern="1200">
        <a:solidFill>
          <a:schemeClr val="tx1"/>
        </a:solidFill>
        <a:latin typeface="+mn-lt"/>
        <a:ea typeface="+mn-ea"/>
        <a:cs typeface="+mn-cs"/>
      </a:defRPr>
    </a:lvl5pPr>
    <a:lvl6pPr marL="2607183" algn="l" defTabSz="521437" rtl="0" eaLnBrk="1" latinLnBrk="0" hangingPunct="1">
      <a:defRPr sz="1400" kern="1200">
        <a:solidFill>
          <a:schemeClr val="tx1"/>
        </a:solidFill>
        <a:latin typeface="+mn-lt"/>
        <a:ea typeface="+mn-ea"/>
        <a:cs typeface="+mn-cs"/>
      </a:defRPr>
    </a:lvl6pPr>
    <a:lvl7pPr marL="3128620" algn="l" defTabSz="521437" rtl="0" eaLnBrk="1" latinLnBrk="0" hangingPunct="1">
      <a:defRPr sz="1400" kern="1200">
        <a:solidFill>
          <a:schemeClr val="tx1"/>
        </a:solidFill>
        <a:latin typeface="+mn-lt"/>
        <a:ea typeface="+mn-ea"/>
        <a:cs typeface="+mn-cs"/>
      </a:defRPr>
    </a:lvl7pPr>
    <a:lvl8pPr marL="3650056" algn="l" defTabSz="521437" rtl="0" eaLnBrk="1" latinLnBrk="0" hangingPunct="1">
      <a:defRPr sz="1400" kern="1200">
        <a:solidFill>
          <a:schemeClr val="tx1"/>
        </a:solidFill>
        <a:latin typeface="+mn-lt"/>
        <a:ea typeface="+mn-ea"/>
        <a:cs typeface="+mn-cs"/>
      </a:defRPr>
    </a:lvl8pPr>
    <a:lvl9pPr marL="4171493" algn="l" defTabSz="521437"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youtube.com/watch?v=YABFcA8yHZ0" TargetMode="External"/><Relationship Id="rId2" Type="http://schemas.openxmlformats.org/officeDocument/2006/relationships/slide" Target="../slides/slide2.xml"/><Relationship Id="rId1" Type="http://schemas.openxmlformats.org/officeDocument/2006/relationships/notesMaster" Target="../notesMasters/notesMaster1.xml"/><Relationship Id="rId4" Type="http://schemas.openxmlformats.org/officeDocument/2006/relationships/hyperlink" Target="http://maxpixel.freegreatpicture.com/"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thenounproject.com/yaminiahluwalia"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choolofdata.org/2016/01/08/our-data-literacy-research-findings/" TargetMode="External"/><Relationship Id="rId2" Type="http://schemas.openxmlformats.org/officeDocument/2006/relationships/slide" Target="../slides/slide12.xml"/><Relationship Id="rId1" Type="http://schemas.openxmlformats.org/officeDocument/2006/relationships/notesMaster" Target="../notesMasters/notesMaster1.xml"/><Relationship Id="rId5" Type="http://schemas.openxmlformats.org/officeDocument/2006/relationships/hyperlink" Target="http://www.fabriders.net/databasics/" TargetMode="External"/><Relationship Id="rId4" Type="http://schemas.openxmlformats.org/officeDocument/2006/relationships/hyperlink" Target="http://schoolofdata.org/2016/01/08/research-results-part-1-defining-data-literacy/" TargetMode="Externa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thenounproject.com/yaminiahluwalia"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Shape 231"/>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2" name="Shape 23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solidFill>
                  <a:schemeClr val="dk1"/>
                </a:solidFill>
              </a:rPr>
              <a:t>The IFRC wants to be a data-driven organization that makes evidence based decisions. How can we integrate our systems, practices and unify as the Secretariat and National Societies to build data readiness? What is the pathway to this? </a:t>
            </a:r>
            <a:endParaRPr>
              <a:solidFill>
                <a:schemeClr val="dk1"/>
              </a:solidFill>
            </a:endParaRPr>
          </a:p>
          <a:p>
            <a:pPr marL="0" lvl="0" indent="0">
              <a:spcBef>
                <a:spcPts val="0"/>
              </a:spcBef>
              <a:spcAft>
                <a:spcPts val="0"/>
              </a:spcAft>
              <a:buNone/>
            </a:pPr>
            <a:r>
              <a:rPr lang="en">
                <a:solidFill>
                  <a:schemeClr val="dk1"/>
                </a:solidFill>
              </a:rPr>
              <a:t>Data is </a:t>
            </a:r>
            <a:r>
              <a:rPr lang="en" u="sng">
                <a:solidFill>
                  <a:schemeClr val="hlink"/>
                </a:solidFill>
                <a:hlinkClick r:id="rId3"/>
              </a:rPr>
              <a:t>https://www.youtube.com/watch?v=YABFcA8yHZ0</a:t>
            </a:r>
            <a:r>
              <a:rPr lang="en">
                <a:solidFill>
                  <a:schemeClr val="dk1"/>
                </a:solidFill>
              </a:rPr>
              <a:t> </a:t>
            </a:r>
            <a:endParaRPr>
              <a:solidFill>
                <a:schemeClr val="dk1"/>
              </a:solidFill>
            </a:endParaRPr>
          </a:p>
          <a:p>
            <a:pPr marL="0" lvl="0" indent="0">
              <a:spcBef>
                <a:spcPts val="0"/>
              </a:spcBef>
              <a:spcAft>
                <a:spcPts val="0"/>
              </a:spcAft>
              <a:buNone/>
            </a:pPr>
            <a:r>
              <a:rPr lang="en">
                <a:solidFill>
                  <a:schemeClr val="dk1"/>
                </a:solidFill>
              </a:rPr>
              <a:t>Source: paper stacks </a:t>
            </a:r>
            <a:r>
              <a:rPr lang="en" u="sng">
                <a:solidFill>
                  <a:schemeClr val="hlink"/>
                </a:solidFill>
                <a:hlinkClick r:id="rId4"/>
              </a:rPr>
              <a:t>http://maxpixel.freegreatpicture.com/</a:t>
            </a:r>
            <a:endParaRPr>
              <a:solidFill>
                <a:schemeClr val="dk1"/>
              </a:solidFill>
            </a:endParaRPr>
          </a:p>
          <a:p>
            <a:pPr marL="0" lvl="0" indent="0" rtl="0">
              <a:spcBef>
                <a:spcPts val="0"/>
              </a:spcBef>
              <a:spcAft>
                <a:spcPts val="0"/>
              </a:spcAft>
              <a:buNone/>
            </a:pPr>
            <a:r>
              <a:rPr lang="en">
                <a:solidFill>
                  <a:schemeClr val="dk1"/>
                </a:solidFill>
              </a:rPr>
              <a:t>Source: Analysis  https://pixabay.com/en/analysis-pay-businessmen-meeting-626881/</a:t>
            </a:r>
            <a:endParaRPr>
              <a:solidFill>
                <a:schemeClr val="dk1"/>
              </a:solidFill>
            </a:endParaRPr>
          </a:p>
          <a:p>
            <a:pPr marL="0" lvl="0" indent="0" rtl="0">
              <a:spcBef>
                <a:spcPts val="0"/>
              </a:spcBef>
              <a:spcAft>
                <a:spcPts val="0"/>
              </a:spcAft>
              <a:buNone/>
            </a:pPr>
            <a:r>
              <a:rPr lang="en">
                <a:solidFill>
                  <a:schemeClr val="dk1"/>
                </a:solidFill>
              </a:rPr>
              <a:t> https://techsgood.org/normalizing-the-data-revolution-96ba44fdfd79</a:t>
            </a:r>
            <a:endParaRPr>
              <a:solidFill>
                <a:schemeClr val="dk1"/>
              </a:solidFill>
            </a:endParaRPr>
          </a:p>
          <a:p>
            <a:pPr marL="0" lvl="0" indent="0" rtl="0">
              <a:spcBef>
                <a:spcPts val="0"/>
              </a:spcBef>
              <a:spcAft>
                <a:spcPts val="0"/>
              </a:spcAft>
              <a:buNone/>
            </a:pPr>
            <a:endParaRPr>
              <a:solidFill>
                <a:schemeClr val="dk1"/>
              </a:solidFill>
            </a:endParaRPr>
          </a:p>
        </p:txBody>
      </p:sp>
    </p:spTree>
    <p:extLst>
      <p:ext uri="{BB962C8B-B14F-4D97-AF65-F5344CB8AC3E}">
        <p14:creationId xmlns:p14="http://schemas.microsoft.com/office/powerpoint/2010/main" val="20187188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Shape 297"/>
          <p:cNvSpPr txBox="1">
            <a:spLocks noGrp="1"/>
          </p:cNvSpPr>
          <p:nvPr>
            <p:ph type="body" idx="1"/>
          </p:nvPr>
        </p:nvSpPr>
        <p:spPr>
          <a:xfrm>
            <a:off x="685800" y="4400550"/>
            <a:ext cx="5486400" cy="36006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
              <a:t>The disaster information lifecycle - chart via the American Red Cross IM team. </a:t>
            </a:r>
            <a:endParaRPr/>
          </a:p>
        </p:txBody>
      </p:sp>
      <p:sp>
        <p:nvSpPr>
          <p:cNvPr id="298" name="Shape 298"/>
          <p:cNvSpPr>
            <a:spLocks noGrp="1" noRot="1" noChangeAspect="1"/>
          </p:cNvSpPr>
          <p:nvPr>
            <p:ph type="sldImg" idx="2"/>
          </p:nvPr>
        </p:nvSpPr>
        <p:spPr>
          <a:xfrm>
            <a:off x="1247775" y="1143000"/>
            <a:ext cx="436245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872677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Shape 304"/>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5" name="Shape 305"/>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There are a number of types of skills for data teams. As you can see from this slide, the opportunity to tailor data literacy activities based on this is large. Building confidence in people’s abilities to connect to data-driven work and data literacy elements can be done by highlighting that we need all the diverse skills to improve the organization. Slide is modified content from Maarten van der Veen, 510 - Netherlands Red Cross</a:t>
            </a:r>
            <a:endParaRPr/>
          </a:p>
        </p:txBody>
      </p:sp>
    </p:spTree>
    <p:extLst>
      <p:ext uri="{BB962C8B-B14F-4D97-AF65-F5344CB8AC3E}">
        <p14:creationId xmlns:p14="http://schemas.microsoft.com/office/powerpoint/2010/main" val="26145981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Shape 318"/>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9" name="Shape 319"/>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When people think about data literacy, we often focus on the more technical skills likes these. Indeed, they are important and an opportunity. Some of the skills are not common in humanitarian organizations. So, the key to building these is by engaging with business, university and technical community partners. Slide is modified content  from Maarten van der Veen, 510 - Netherlands Red Cross</a:t>
            </a:r>
            <a:endParaRPr/>
          </a:p>
        </p:txBody>
      </p:sp>
    </p:spTree>
    <p:extLst>
      <p:ext uri="{BB962C8B-B14F-4D97-AF65-F5344CB8AC3E}">
        <p14:creationId xmlns:p14="http://schemas.microsoft.com/office/powerpoint/2010/main" val="32311042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Shape 333"/>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34" name="Shape 33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6095482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Shape 276"/>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7" name="Shape 277"/>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What’s in it for me? Data ready and data use is as diverse as all the roles here. How can we balance all those needs? </a:t>
            </a:r>
            <a:endParaRPr sz="1100" b="0" i="0" u="none" strike="noStrike" cap="none">
              <a:solidFill>
                <a:schemeClr val="dk1"/>
              </a:solidFill>
              <a:latin typeface="Arial"/>
              <a:ea typeface="Arial"/>
              <a:cs typeface="Arial"/>
              <a:sym typeface="Arial"/>
            </a:endParaRPr>
          </a:p>
          <a:p>
            <a:pPr marL="0" marR="0" lvl="0" indent="0" algn="l" rtl="0">
              <a:spcBef>
                <a:spcPts val="0"/>
              </a:spcBef>
              <a:spcAft>
                <a:spcPts val="0"/>
              </a:spcAft>
              <a:buClr>
                <a:schemeClr val="dk1"/>
              </a:buClr>
              <a:buFont typeface="Arial"/>
              <a:buNone/>
            </a:pPr>
            <a:endParaRPr sz="1100" b="0" i="0" u="none" strike="noStrike" cap="none">
              <a:solidFill>
                <a:schemeClr val="dk1"/>
              </a:solidFill>
              <a:latin typeface="Arial"/>
              <a:ea typeface="Arial"/>
              <a:cs typeface="Arial"/>
              <a:sym typeface="Arial"/>
            </a:endParaRPr>
          </a:p>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Icon via Noun Project </a:t>
            </a:r>
            <a:r>
              <a:rPr lang="en" sz="1100" b="0" i="0" u="sng" strike="noStrike" cap="none">
                <a:solidFill>
                  <a:schemeClr val="hlink"/>
                </a:solidFill>
                <a:latin typeface="Arial"/>
                <a:ea typeface="Arial"/>
                <a:cs typeface="Arial"/>
                <a:sym typeface="Arial"/>
                <a:hlinkClick r:id="rId3"/>
              </a:rPr>
              <a:t>Yamini Ahluwalia</a:t>
            </a:r>
            <a:r>
              <a:rPr lang="en" sz="1100" b="0" i="0" u="none" strike="noStrike" cap="none">
                <a:solidFill>
                  <a:schemeClr val="dk1"/>
                </a:solidFill>
                <a:latin typeface="Arial"/>
                <a:ea typeface="Arial"/>
                <a:cs typeface="Arial"/>
                <a:sym typeface="Arial"/>
              </a:rPr>
              <a:t>, GB</a:t>
            </a:r>
            <a:endParaRPr/>
          </a:p>
          <a:p>
            <a:pPr marL="0" marR="0" lvl="0" indent="0" algn="l" rtl="0">
              <a:spcBef>
                <a:spcPts val="0"/>
              </a:spcBef>
              <a:spcAft>
                <a:spcPts val="0"/>
              </a:spcAft>
              <a:buClr>
                <a:schemeClr val="dk1"/>
              </a:buClr>
              <a:buFont typeface="Arial"/>
              <a:buNone/>
            </a:pPr>
            <a:endParaRPr sz="11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633939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Shape 351"/>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
        <p:nvSpPr>
          <p:cNvPr id="352" name="Shape 352"/>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591740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Shape 239"/>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0" name="Shape 24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Quote from Helen Welch, MEAL Director American Red Cross</a:t>
            </a:r>
            <a:endParaRPr/>
          </a:p>
          <a:p>
            <a:pPr marL="0" lvl="0" indent="0">
              <a:spcBef>
                <a:spcPts val="0"/>
              </a:spcBef>
              <a:spcAft>
                <a:spcPts val="0"/>
              </a:spcAft>
              <a:buNone/>
            </a:pPr>
            <a:r>
              <a:rPr lang="en"/>
              <a:t>Refer to  ict health check, digital divide, IM, data analysis  as core IFRC competencies, program lines etc. </a:t>
            </a:r>
            <a:endParaRPr/>
          </a:p>
        </p:txBody>
      </p:sp>
    </p:spTree>
    <p:extLst>
      <p:ext uri="{BB962C8B-B14F-4D97-AF65-F5344CB8AC3E}">
        <p14:creationId xmlns:p14="http://schemas.microsoft.com/office/powerpoint/2010/main" val="17869259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Shape 253"/>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4" name="Shape 25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a:solidFill>
                  <a:schemeClr val="dk1"/>
                </a:solidFill>
              </a:rPr>
              <a:t> </a:t>
            </a:r>
            <a:endParaRPr>
              <a:solidFill>
                <a:schemeClr val="dk1"/>
              </a:solidFill>
            </a:endParaRPr>
          </a:p>
          <a:p>
            <a:pPr marL="0" lvl="0" indent="0">
              <a:spcBef>
                <a:spcPts val="0"/>
              </a:spcBef>
              <a:spcAft>
                <a:spcPts val="0"/>
              </a:spcAft>
              <a:buClr>
                <a:schemeClr val="dk1"/>
              </a:buClr>
              <a:buSzPts val="1100"/>
              <a:buFont typeface="Arial"/>
              <a:buNone/>
            </a:pPr>
            <a:r>
              <a:rPr lang="en">
                <a:solidFill>
                  <a:schemeClr val="dk1"/>
                </a:solidFill>
              </a:rPr>
              <a:t>The Strategy 2020 sets out an agenda which includes us being more data-driven. What does that mean for everyone at IFRC? How can we make this a reality?  </a:t>
            </a:r>
            <a:endParaRPr>
              <a:solidFill>
                <a:schemeClr val="dk1"/>
              </a:solidFill>
            </a:endParaRPr>
          </a:p>
          <a:p>
            <a:pPr marL="0" lvl="0" indent="0">
              <a:spcBef>
                <a:spcPts val="0"/>
              </a:spcBef>
              <a:spcAft>
                <a:spcPts val="0"/>
              </a:spcAft>
              <a:buClr>
                <a:schemeClr val="dk1"/>
              </a:buClr>
              <a:buSzPts val="1100"/>
              <a:buFont typeface="Arial"/>
              <a:buNone/>
            </a:pPr>
            <a:r>
              <a:rPr lang="en">
                <a:solidFill>
                  <a:schemeClr val="dk1"/>
                </a:solidFill>
              </a:rPr>
              <a:t>Icon credit: Community by Bruno Castro from the Noun Project</a:t>
            </a:r>
            <a:endParaRPr>
              <a:solidFill>
                <a:schemeClr val="dk1"/>
              </a:solidFill>
            </a:endParaRPr>
          </a:p>
          <a:p>
            <a:pPr marL="0" lvl="0" indent="0" rtl="0">
              <a:spcBef>
                <a:spcPts val="0"/>
              </a:spcBef>
              <a:spcAft>
                <a:spcPts val="0"/>
              </a:spcAft>
              <a:buClr>
                <a:schemeClr val="dk1"/>
              </a:buClr>
              <a:buSzPts val="1100"/>
              <a:buFont typeface="Arial"/>
              <a:buNone/>
            </a:pPr>
            <a:r>
              <a:rPr lang="en">
                <a:solidFill>
                  <a:schemeClr val="dk1"/>
                </a:solidFill>
              </a:rPr>
              <a:t>Strategy document - http://www.ifrc.org/who-we-are/vision-and-mission/strategy-2020/</a:t>
            </a:r>
            <a:endParaRPr/>
          </a:p>
        </p:txBody>
      </p:sp>
    </p:spTree>
    <p:extLst>
      <p:ext uri="{BB962C8B-B14F-4D97-AF65-F5344CB8AC3E}">
        <p14:creationId xmlns:p14="http://schemas.microsoft.com/office/powerpoint/2010/main" val="38008316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5601" name="Shape 142">
            <a:extLst>
              <a:ext uri="{FF2B5EF4-FFF2-40B4-BE49-F238E27FC236}">
                <a16:creationId xmlns:a16="http://schemas.microsoft.com/office/drawing/2014/main" id="{60528B64-FEE4-4449-954D-38FA6199DEAF}"/>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4845050 w 120000"/>
              <a:gd name="T3" fmla="*/ 0 h 120000"/>
              <a:gd name="T4" fmla="*/ 4845050 w 120000"/>
              <a:gd name="T5" fmla="*/ 3429000 h 120000"/>
              <a:gd name="T6" fmla="*/ 0 w 120000"/>
              <a:gd name="T7" fmla="*/ 3429000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w="9525" cap="flat">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25602" name="Shape 143">
            <a:extLst>
              <a:ext uri="{FF2B5EF4-FFF2-40B4-BE49-F238E27FC236}">
                <a16:creationId xmlns:a16="http://schemas.microsoft.com/office/drawing/2014/main" id="{6E830E20-57EF-5147-B9BF-23403862981B}"/>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Here are some of the types of data that we may encounter. What are skills we need for this data? What are the types of tools?  How can we integrate these into our workflow?  Should we?</a:t>
            </a:r>
          </a:p>
        </p:txBody>
      </p:sp>
    </p:spTree>
    <p:extLst>
      <p:ext uri="{BB962C8B-B14F-4D97-AF65-F5344CB8AC3E}">
        <p14:creationId xmlns:p14="http://schemas.microsoft.com/office/powerpoint/2010/main" val="1992948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Shape 260"/>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61" name="Shape 26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It is important to differentiate between data literacy and data-skills. The Open Data Institute (ODI) does data training around the world. Their definition is closely aligned with how IFRC might become more data ready.</a:t>
            </a:r>
            <a:endParaRPr/>
          </a:p>
          <a:p>
            <a:pPr marL="0" lvl="0" indent="0" rtl="0">
              <a:spcBef>
                <a:spcPts val="0"/>
              </a:spcBef>
              <a:spcAft>
                <a:spcPts val="0"/>
              </a:spcAft>
              <a:buClr>
                <a:schemeClr val="dk1"/>
              </a:buClr>
              <a:buSzPts val="1100"/>
              <a:buFont typeface="Arial"/>
              <a:buNone/>
            </a:pPr>
            <a:endParaRPr>
              <a:solidFill>
                <a:schemeClr val="dk1"/>
              </a:solidFill>
            </a:endParaRPr>
          </a:p>
          <a:p>
            <a:pPr marL="0" lvl="0" indent="0" rtl="0">
              <a:spcBef>
                <a:spcPts val="0"/>
              </a:spcBef>
              <a:spcAft>
                <a:spcPts val="0"/>
              </a:spcAft>
              <a:buClr>
                <a:schemeClr val="dk1"/>
              </a:buClr>
              <a:buSzPts val="1100"/>
              <a:buFont typeface="Arial"/>
              <a:buNone/>
            </a:pPr>
            <a:r>
              <a:rPr lang="en">
                <a:solidFill>
                  <a:schemeClr val="dk1"/>
                </a:solidFill>
              </a:rPr>
              <a:t>Source: ODI on data literacy - http://theodi.org/blog/the-cultural-chasm-why-your-strategy-will-fail-without-a-dataliterate-organisation</a:t>
            </a:r>
            <a:endParaRPr/>
          </a:p>
          <a:p>
            <a:pPr marL="0" lvl="0" indent="0" rtl="0">
              <a:spcBef>
                <a:spcPts val="0"/>
              </a:spcBef>
              <a:spcAft>
                <a:spcPts val="0"/>
              </a:spcAft>
              <a:buNone/>
            </a:pPr>
            <a:r>
              <a:rPr lang="en"/>
              <a:t>Icon via Tuktuk designs from the Noun project </a:t>
            </a:r>
            <a:endParaRPr>
              <a:solidFill>
                <a:schemeClr val="dk1"/>
              </a:solidFill>
            </a:endParaRPr>
          </a:p>
          <a:p>
            <a:pPr marL="0" lvl="0" indent="0" rtl="0">
              <a:spcBef>
                <a:spcPts val="0"/>
              </a:spcBef>
              <a:spcAft>
                <a:spcPts val="0"/>
              </a:spcAft>
              <a:buNone/>
            </a:pPr>
            <a:endParaRPr/>
          </a:p>
        </p:txBody>
      </p:sp>
    </p:spTree>
    <p:extLst>
      <p:ext uri="{BB962C8B-B14F-4D97-AF65-F5344CB8AC3E}">
        <p14:creationId xmlns:p14="http://schemas.microsoft.com/office/powerpoint/2010/main" val="2635041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Shape 267"/>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68" name="Shape 26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endParaRPr>
              <a:solidFill>
                <a:schemeClr val="dk1"/>
              </a:solidFill>
            </a:endParaRPr>
          </a:p>
          <a:p>
            <a:pPr marL="0" lvl="0" indent="0" rtl="0">
              <a:spcBef>
                <a:spcPts val="0"/>
              </a:spcBef>
              <a:spcAft>
                <a:spcPts val="0"/>
              </a:spcAft>
              <a:buNone/>
            </a:pPr>
            <a:r>
              <a:rPr lang="en">
                <a:solidFill>
                  <a:schemeClr val="dk1"/>
                </a:solidFill>
              </a:rPr>
              <a:t>Data is all around us. Do we use it? Do we understand it?  How does your organization use data? How can we build an ecosystem of learning and use?</a:t>
            </a:r>
            <a:endParaRPr>
              <a:solidFill>
                <a:schemeClr val="dk1"/>
              </a:solidFill>
            </a:endParaRPr>
          </a:p>
          <a:p>
            <a:pPr marL="0" lvl="0" indent="0" rtl="0">
              <a:spcBef>
                <a:spcPts val="0"/>
              </a:spcBef>
              <a:spcAft>
                <a:spcPts val="0"/>
              </a:spcAft>
              <a:buNone/>
            </a:pPr>
            <a:endParaRPr/>
          </a:p>
          <a:p>
            <a:pPr marL="0" lvl="0" indent="0" rtl="0">
              <a:spcBef>
                <a:spcPts val="0"/>
              </a:spcBef>
              <a:spcAft>
                <a:spcPts val="0"/>
              </a:spcAft>
              <a:buClr>
                <a:schemeClr val="dk1"/>
              </a:buClr>
              <a:buSzPts val="1100"/>
              <a:buFont typeface="Arial"/>
              <a:buNone/>
            </a:pPr>
            <a:r>
              <a:rPr lang="en">
                <a:solidFill>
                  <a:schemeClr val="dk1"/>
                </a:solidFill>
              </a:rPr>
              <a:t>Humanitarian work involves many data types and data collection methods. Discovering existing datasets (within our organization or via humanitarian partners) as well as collecting data with communities are key activities in our work.  </a:t>
            </a:r>
            <a:endParaRPr>
              <a:solidFill>
                <a:schemeClr val="dk1"/>
              </a:solidFill>
            </a:endParaRPr>
          </a:p>
          <a:p>
            <a:pPr marL="0" lvl="0" indent="0" rtl="0">
              <a:spcBef>
                <a:spcPts val="0"/>
              </a:spcBef>
              <a:spcAft>
                <a:spcPts val="0"/>
              </a:spcAft>
              <a:buClr>
                <a:schemeClr val="dk1"/>
              </a:buClr>
              <a:buSzPts val="1100"/>
              <a:buFont typeface="Arial"/>
              <a:buNone/>
            </a:pPr>
            <a:endParaRPr>
              <a:solidFill>
                <a:schemeClr val="dk1"/>
              </a:solidFill>
            </a:endParaRPr>
          </a:p>
          <a:p>
            <a:pPr marL="0" lvl="0" indent="0" rtl="0">
              <a:spcBef>
                <a:spcPts val="0"/>
              </a:spcBef>
              <a:spcAft>
                <a:spcPts val="0"/>
              </a:spcAft>
              <a:buClr>
                <a:schemeClr val="dk1"/>
              </a:buClr>
              <a:buSzPts val="1100"/>
              <a:buFont typeface="Arial"/>
              <a:buNone/>
            </a:pPr>
            <a:r>
              <a:rPr lang="en">
                <a:solidFill>
                  <a:schemeClr val="dk1"/>
                </a:solidFill>
              </a:rPr>
              <a:t>Icon: Yarn by Eugen Belyakoff via Noun Project</a:t>
            </a:r>
            <a:endParaRPr/>
          </a:p>
          <a:p>
            <a:pPr marL="0" lvl="0" indent="0" rtl="0">
              <a:spcBef>
                <a:spcPts val="0"/>
              </a:spcBef>
              <a:spcAft>
                <a:spcPts val="0"/>
              </a:spcAft>
              <a:buNone/>
            </a:pPr>
            <a:r>
              <a:rPr lang="en"/>
              <a:t> </a:t>
            </a:r>
            <a:endParaRPr>
              <a:solidFill>
                <a:schemeClr val="dk1"/>
              </a:solidFill>
            </a:endParaRPr>
          </a:p>
          <a:p>
            <a:pPr marL="0" lvl="0" indent="0" rtl="0">
              <a:spcBef>
                <a:spcPts val="0"/>
              </a:spcBef>
              <a:spcAft>
                <a:spcPts val="0"/>
              </a:spcAft>
              <a:buClr>
                <a:schemeClr val="dk1"/>
              </a:buClr>
              <a:buSzPts val="1100"/>
              <a:buFont typeface="Arial"/>
              <a:buNone/>
            </a:pPr>
            <a:r>
              <a:rPr lang="en">
                <a:solidFill>
                  <a:schemeClr val="dk1"/>
                </a:solidFill>
              </a:rPr>
              <a:t>Our friends at School of Data recently did some research around data literacy. This was co-lead by Dirk Slater of Fabriders. In the upcoming slides, the definitions of data literacy draw from this research. Read more here: </a:t>
            </a:r>
            <a:endParaRPr>
              <a:solidFill>
                <a:schemeClr val="dk1"/>
              </a:solidFill>
            </a:endParaRPr>
          </a:p>
          <a:p>
            <a:pPr marL="0" lvl="0" indent="0" rtl="0">
              <a:spcBef>
                <a:spcPts val="0"/>
              </a:spcBef>
              <a:spcAft>
                <a:spcPts val="0"/>
              </a:spcAft>
              <a:buClr>
                <a:schemeClr val="dk1"/>
              </a:buClr>
              <a:buSzPts val="1100"/>
              <a:buFont typeface="Arial"/>
              <a:buNone/>
            </a:pPr>
            <a:r>
              <a:rPr lang="en" u="sng">
                <a:solidFill>
                  <a:schemeClr val="hlink"/>
                </a:solidFill>
                <a:hlinkClick r:id="rId3"/>
              </a:rPr>
              <a:t>http://schoolofdata.org/2016/01/08/our-data-literacy-research-findings/</a:t>
            </a:r>
            <a:endParaRPr>
              <a:solidFill>
                <a:schemeClr val="dk1"/>
              </a:solidFill>
            </a:endParaRPr>
          </a:p>
          <a:p>
            <a:pPr marL="0" lvl="0" indent="0" rtl="0">
              <a:spcBef>
                <a:spcPts val="0"/>
              </a:spcBef>
              <a:spcAft>
                <a:spcPts val="0"/>
              </a:spcAft>
              <a:buClr>
                <a:schemeClr val="dk1"/>
              </a:buClr>
              <a:buSzPts val="1100"/>
              <a:buFont typeface="Arial"/>
              <a:buNone/>
            </a:pPr>
            <a:r>
              <a:rPr lang="en" u="sng">
                <a:solidFill>
                  <a:schemeClr val="hlink"/>
                </a:solidFill>
                <a:hlinkClick r:id="rId4"/>
              </a:rPr>
              <a:t>http://schoolofdata.org/2016/01/08/research-results-part-1-defining-data-literacy/</a:t>
            </a:r>
            <a:endParaRPr>
              <a:solidFill>
                <a:schemeClr val="dk1"/>
              </a:solidFill>
            </a:endParaRPr>
          </a:p>
          <a:p>
            <a:pPr marL="0" lvl="0" indent="0" rtl="0">
              <a:spcBef>
                <a:spcPts val="0"/>
              </a:spcBef>
              <a:spcAft>
                <a:spcPts val="0"/>
              </a:spcAft>
              <a:buClr>
                <a:schemeClr val="dk1"/>
              </a:buClr>
              <a:buSzPts val="1100"/>
              <a:buFont typeface="Arial"/>
              <a:buNone/>
            </a:pPr>
            <a:r>
              <a:rPr lang="en" u="sng">
                <a:solidFill>
                  <a:schemeClr val="hlink"/>
                </a:solidFill>
                <a:hlinkClick r:id="rId5"/>
              </a:rPr>
              <a:t>http://www.fabriders.net/databasics/</a:t>
            </a:r>
            <a:endParaRPr>
              <a:solidFill>
                <a:schemeClr val="dk1"/>
              </a:solidFill>
            </a:endParaRPr>
          </a:p>
          <a:p>
            <a:pPr marL="0" lvl="0" indent="0" rtl="0">
              <a:spcBef>
                <a:spcPts val="0"/>
              </a:spcBef>
              <a:spcAft>
                <a:spcPts val="0"/>
              </a:spcAft>
              <a:buNone/>
            </a:pPr>
            <a:endParaRPr/>
          </a:p>
        </p:txBody>
      </p:sp>
    </p:spTree>
    <p:extLst>
      <p:ext uri="{BB962C8B-B14F-4D97-AF65-F5344CB8AC3E}">
        <p14:creationId xmlns:p14="http://schemas.microsoft.com/office/powerpoint/2010/main" val="41375066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Shape 280"/>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1" name="Shape 281"/>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What’s in it for me? Data ready and data use is as diverse as all the roles here. How can we balance all those needs? </a:t>
            </a:r>
            <a:endParaRPr sz="1100" b="0" i="0" u="none" strike="noStrike" cap="none">
              <a:solidFill>
                <a:schemeClr val="dk1"/>
              </a:solidFill>
              <a:latin typeface="Arial"/>
              <a:ea typeface="Arial"/>
              <a:cs typeface="Arial"/>
              <a:sym typeface="Arial"/>
            </a:endParaRPr>
          </a:p>
          <a:p>
            <a:pPr marL="0" marR="0" lvl="0" indent="0" algn="l" rtl="0">
              <a:spcBef>
                <a:spcPts val="0"/>
              </a:spcBef>
              <a:spcAft>
                <a:spcPts val="0"/>
              </a:spcAft>
              <a:buClr>
                <a:schemeClr val="dk1"/>
              </a:buClr>
              <a:buFont typeface="Arial"/>
              <a:buNone/>
            </a:pPr>
            <a:endParaRPr sz="1100" b="0" i="0" u="none" strike="noStrike" cap="none">
              <a:solidFill>
                <a:schemeClr val="dk1"/>
              </a:solidFill>
              <a:latin typeface="Arial"/>
              <a:ea typeface="Arial"/>
              <a:cs typeface="Arial"/>
              <a:sym typeface="Arial"/>
            </a:endParaRPr>
          </a:p>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Icon via Noun Project </a:t>
            </a:r>
            <a:r>
              <a:rPr lang="en" sz="1100" b="0" i="0" u="sng" strike="noStrike" cap="none">
                <a:solidFill>
                  <a:schemeClr val="hlink"/>
                </a:solidFill>
                <a:latin typeface="Arial"/>
                <a:ea typeface="Arial"/>
                <a:cs typeface="Arial"/>
                <a:sym typeface="Arial"/>
                <a:hlinkClick r:id="rId3"/>
              </a:rPr>
              <a:t>Yamini Ahluwalia</a:t>
            </a:r>
            <a:r>
              <a:rPr lang="en" sz="1100" b="0" i="0" u="none" strike="noStrike" cap="none">
                <a:solidFill>
                  <a:schemeClr val="dk1"/>
                </a:solidFill>
                <a:latin typeface="Arial"/>
                <a:ea typeface="Arial"/>
                <a:cs typeface="Arial"/>
                <a:sym typeface="Arial"/>
              </a:rPr>
              <a:t>, GB</a:t>
            </a:r>
            <a:endParaRPr/>
          </a:p>
          <a:p>
            <a:pPr marL="0" marR="0" lvl="0" indent="0" algn="l" rtl="0">
              <a:spcBef>
                <a:spcPts val="0"/>
              </a:spcBef>
              <a:spcAft>
                <a:spcPts val="0"/>
              </a:spcAft>
              <a:buClr>
                <a:schemeClr val="dk1"/>
              </a:buClr>
              <a:buFont typeface="Arial"/>
              <a:buNone/>
            </a:pPr>
            <a:endParaRPr sz="11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7162058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Shape 274"/>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5" name="Shape 275"/>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When we consider data literacy, it must be a holistic plan. Instead a pipeline, we need to consider how to support the existing growing ecosystem while widening the circle as fast as we can for true networked, sustainable action.This is really a service design model for programs. </a:t>
            </a:r>
            <a:endParaRPr/>
          </a:p>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“People before Data” is a quote from Jennifer Chan, Humanitarian advisor</a:t>
            </a:r>
            <a:endParaRPr/>
          </a:p>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Graphic source: Map icon (Mister Pixel, Noun Project)</a:t>
            </a:r>
            <a:endParaRPr/>
          </a:p>
        </p:txBody>
      </p:sp>
    </p:spTree>
    <p:extLst>
      <p:ext uri="{BB962C8B-B14F-4D97-AF65-F5344CB8AC3E}">
        <p14:creationId xmlns:p14="http://schemas.microsoft.com/office/powerpoint/2010/main" val="40198353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Shape 298"/>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99" name="Shape 29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This is how most information managers, technology companies and data scientists tend to talk about data. It is often very technical driven. The School of Data has created training and curriculum around these tasks. Many of you conduct some of these steps in your work.  How can we expand on these skills? What are our variables? What does it really mean to be ‘data literate’? What are the soft skills or preamble around being a successful data-driven programme or organization?</a:t>
            </a:r>
            <a:endParaRPr/>
          </a:p>
          <a:p>
            <a:pPr marL="0" lvl="0" indent="0">
              <a:spcBef>
                <a:spcPts val="0"/>
              </a:spcBef>
              <a:spcAft>
                <a:spcPts val="0"/>
              </a:spcAft>
              <a:buNone/>
            </a:pPr>
            <a:endParaRPr/>
          </a:p>
          <a:p>
            <a:pPr marL="0" lvl="0" indent="0">
              <a:spcBef>
                <a:spcPts val="0"/>
              </a:spcBef>
              <a:spcAft>
                <a:spcPts val="0"/>
              </a:spcAft>
              <a:buNone/>
            </a:pPr>
            <a:r>
              <a:rPr lang="en"/>
              <a:t>Graphic Source: School of Data  http://schoolofdata.org/</a:t>
            </a:r>
            <a:endParaRPr/>
          </a:p>
        </p:txBody>
      </p:sp>
    </p:spTree>
    <p:extLst>
      <p:ext uri="{BB962C8B-B14F-4D97-AF65-F5344CB8AC3E}">
        <p14:creationId xmlns:p14="http://schemas.microsoft.com/office/powerpoint/2010/main" val="11803198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1067740" y="1067763"/>
            <a:ext cx="8598115" cy="741814"/>
          </a:xfrm>
        </p:spPr>
        <p:txBody>
          <a:bodyPr/>
          <a:lstStyle>
            <a:lvl1pPr algn="ctr">
              <a:defRPr sz="2400" baseline="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GB" dirty="0"/>
              <a:t>25 litres of water received by XY HH on 1st  March</a:t>
            </a:r>
          </a:p>
        </p:txBody>
      </p:sp>
      <p:sp>
        <p:nvSpPr>
          <p:cNvPr id="5" name="Date Placeholder 4"/>
          <p:cNvSpPr>
            <a:spLocks noGrp="1"/>
          </p:cNvSpPr>
          <p:nvPr>
            <p:ph type="dt" sz="half" idx="10"/>
          </p:nvPr>
        </p:nvSpPr>
        <p:spPr/>
        <p:txBody>
          <a:bodyPr/>
          <a:lstStyle/>
          <a:p>
            <a:fld id="{C1D3492C-64B5-A745-A21C-4402B7E07F82}" type="datetimeFigureOut">
              <a:rPr lang="en-US" smtClean="0"/>
              <a:t>5/12/18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8" name="Oval 7"/>
          <p:cNvSpPr/>
          <p:nvPr userDrawn="1"/>
        </p:nvSpPr>
        <p:spPr>
          <a:xfrm>
            <a:off x="2373396" y="2148163"/>
            <a:ext cx="2605621" cy="2605621"/>
          </a:xfrm>
          <a:prstGeom prst="ellipse">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Oval 9"/>
          <p:cNvSpPr/>
          <p:nvPr userDrawn="1"/>
        </p:nvSpPr>
        <p:spPr>
          <a:xfrm>
            <a:off x="5953826" y="2148163"/>
            <a:ext cx="2605621" cy="2605621"/>
          </a:xfrm>
          <a:prstGeom prst="ellipse">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16" name="TextBox 15"/>
          <p:cNvSpPr txBox="1"/>
          <p:nvPr userDrawn="1"/>
        </p:nvSpPr>
        <p:spPr>
          <a:xfrm flipH="1">
            <a:off x="2373395" y="3034694"/>
            <a:ext cx="2605621"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Data</a:t>
            </a:r>
            <a:endParaRPr lang="en-US" sz="2400" dirty="0">
              <a:solidFill>
                <a:schemeClr val="bg1"/>
              </a:solidFill>
              <a:latin typeface="Arial"/>
              <a:cs typeface="Arial"/>
            </a:endParaRPr>
          </a:p>
        </p:txBody>
      </p:sp>
    </p:spTree>
    <p:extLst>
      <p:ext uri="{BB962C8B-B14F-4D97-AF65-F5344CB8AC3E}">
        <p14:creationId xmlns:p14="http://schemas.microsoft.com/office/powerpoint/2010/main" val="3725921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5361" y="1946734"/>
            <a:ext cx="5531741" cy="550407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335245" y="1946734"/>
            <a:ext cx="5533597" cy="550407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1D3492C-64B5-A745-A21C-4402B7E07F82}" type="datetimeFigureOut">
              <a:rPr lang="en-US" smtClean="0"/>
              <a:t>5/12/18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32830724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4432" y="302865"/>
            <a:ext cx="9619774" cy="1260475"/>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534432" y="1692889"/>
            <a:ext cx="4722671" cy="705515"/>
          </a:xfrm>
        </p:spPr>
        <p:txBody>
          <a:bodyPr anchor="b"/>
          <a:lstStyle>
            <a:lvl1pPr marL="0" indent="0">
              <a:buNone/>
              <a:defRPr sz="2700" b="1"/>
            </a:lvl1pPr>
            <a:lvl2pPr marL="521437" indent="0">
              <a:buNone/>
              <a:defRPr sz="2300" b="1"/>
            </a:lvl2pPr>
            <a:lvl3pPr marL="1042873" indent="0">
              <a:buNone/>
              <a:defRPr sz="2100" b="1"/>
            </a:lvl3pPr>
            <a:lvl4pPr marL="1564310" indent="0">
              <a:buNone/>
              <a:defRPr sz="1800" b="1"/>
            </a:lvl4pPr>
            <a:lvl5pPr marL="2085746" indent="0">
              <a:buNone/>
              <a:defRPr sz="1800" b="1"/>
            </a:lvl5pPr>
            <a:lvl6pPr marL="2607183" indent="0">
              <a:buNone/>
              <a:defRPr sz="1800" b="1"/>
            </a:lvl6pPr>
            <a:lvl7pPr marL="3128620" indent="0">
              <a:buNone/>
              <a:defRPr sz="1800" b="1"/>
            </a:lvl7pPr>
            <a:lvl8pPr marL="3650056" indent="0">
              <a:buNone/>
              <a:defRPr sz="1800" b="1"/>
            </a:lvl8pPr>
            <a:lvl9pPr marL="4171493" indent="0">
              <a:buNone/>
              <a:defRPr sz="1800" b="1"/>
            </a:lvl9pPr>
          </a:lstStyle>
          <a:p>
            <a:pPr lvl="0"/>
            <a:r>
              <a:rPr lang="en-US"/>
              <a:t>Edit Master text styles</a:t>
            </a:r>
          </a:p>
        </p:txBody>
      </p:sp>
      <p:sp>
        <p:nvSpPr>
          <p:cNvPr id="4" name="Content Placeholder 3"/>
          <p:cNvSpPr>
            <a:spLocks noGrp="1"/>
          </p:cNvSpPr>
          <p:nvPr>
            <p:ph sz="half" idx="2"/>
          </p:nvPr>
        </p:nvSpPr>
        <p:spPr>
          <a:xfrm>
            <a:off x="534432" y="2398404"/>
            <a:ext cx="4722671" cy="4357393"/>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429680" y="1692889"/>
            <a:ext cx="4724526" cy="705515"/>
          </a:xfrm>
        </p:spPr>
        <p:txBody>
          <a:bodyPr anchor="b"/>
          <a:lstStyle>
            <a:lvl1pPr marL="0" indent="0">
              <a:buNone/>
              <a:defRPr sz="2700" b="1"/>
            </a:lvl1pPr>
            <a:lvl2pPr marL="521437" indent="0">
              <a:buNone/>
              <a:defRPr sz="2300" b="1"/>
            </a:lvl2pPr>
            <a:lvl3pPr marL="1042873" indent="0">
              <a:buNone/>
              <a:defRPr sz="2100" b="1"/>
            </a:lvl3pPr>
            <a:lvl4pPr marL="1564310" indent="0">
              <a:buNone/>
              <a:defRPr sz="1800" b="1"/>
            </a:lvl4pPr>
            <a:lvl5pPr marL="2085746" indent="0">
              <a:buNone/>
              <a:defRPr sz="1800" b="1"/>
            </a:lvl5pPr>
            <a:lvl6pPr marL="2607183" indent="0">
              <a:buNone/>
              <a:defRPr sz="1800" b="1"/>
            </a:lvl6pPr>
            <a:lvl7pPr marL="3128620" indent="0">
              <a:buNone/>
              <a:defRPr sz="1800" b="1"/>
            </a:lvl7pPr>
            <a:lvl8pPr marL="3650056" indent="0">
              <a:buNone/>
              <a:defRPr sz="1800" b="1"/>
            </a:lvl8pPr>
            <a:lvl9pPr marL="4171493" indent="0">
              <a:buNone/>
              <a:defRPr sz="1800" b="1"/>
            </a:lvl9pPr>
          </a:lstStyle>
          <a:p>
            <a:pPr lvl="0"/>
            <a:r>
              <a:rPr lang="en-US"/>
              <a:t>Edit Master text styles</a:t>
            </a:r>
          </a:p>
        </p:txBody>
      </p:sp>
      <p:sp>
        <p:nvSpPr>
          <p:cNvPr id="6" name="Content Placeholder 5"/>
          <p:cNvSpPr>
            <a:spLocks noGrp="1"/>
          </p:cNvSpPr>
          <p:nvPr>
            <p:ph sz="quarter" idx="4"/>
          </p:nvPr>
        </p:nvSpPr>
        <p:spPr>
          <a:xfrm>
            <a:off x="5429680" y="2398404"/>
            <a:ext cx="4724526" cy="4357393"/>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1D3492C-64B5-A745-A21C-4402B7E07F82}" type="datetimeFigureOut">
              <a:rPr lang="en-US" smtClean="0"/>
              <a:t>5/12/18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27570277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1D3492C-64B5-A745-A21C-4402B7E07F82}" type="datetimeFigureOut">
              <a:rPr lang="en-US" smtClean="0"/>
              <a:t>5/12/18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B76E56B-CF64-6641-ADB9-1347EBDA20F4}" type="slidenum">
              <a:rPr lang="en-US" smtClean="0"/>
              <a:t>‹#›</a:t>
            </a:fld>
            <a:endParaRPr lang="en-US" dirty="0"/>
          </a:p>
        </p:txBody>
      </p:sp>
    </p:spTree>
    <p:extLst>
      <p:ext uri="{BB962C8B-B14F-4D97-AF65-F5344CB8AC3E}">
        <p14:creationId xmlns:p14="http://schemas.microsoft.com/office/powerpoint/2010/main" val="33948243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D3492C-64B5-A745-A21C-4402B7E07F82}" type="datetimeFigureOut">
              <a:rPr lang="en-US" smtClean="0"/>
              <a:t>5/12/18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18718564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95048" y="5293995"/>
            <a:ext cx="6413183" cy="624986"/>
          </a:xfrm>
        </p:spPr>
        <p:txBody>
          <a:bodyPr anchor="b"/>
          <a:lstStyle>
            <a:lvl1pPr algn="l">
              <a:defRPr sz="2300" b="1"/>
            </a:lvl1pPr>
          </a:lstStyle>
          <a:p>
            <a:r>
              <a:rPr lang="en-US"/>
              <a:t>Click to edit Master title style</a:t>
            </a:r>
          </a:p>
        </p:txBody>
      </p:sp>
      <p:sp>
        <p:nvSpPr>
          <p:cNvPr id="3" name="Picture Placeholder 2"/>
          <p:cNvSpPr>
            <a:spLocks noGrp="1"/>
          </p:cNvSpPr>
          <p:nvPr>
            <p:ph type="pic" idx="1"/>
          </p:nvPr>
        </p:nvSpPr>
        <p:spPr>
          <a:xfrm>
            <a:off x="2095048" y="675755"/>
            <a:ext cx="6413183" cy="4537710"/>
          </a:xfrm>
        </p:spPr>
        <p:txBody>
          <a:bodyPr/>
          <a:lstStyle>
            <a:lvl1pPr marL="0" indent="0">
              <a:buNone/>
              <a:defRPr sz="3600"/>
            </a:lvl1pPr>
            <a:lvl2pPr marL="521437" indent="0">
              <a:buNone/>
              <a:defRPr sz="3200"/>
            </a:lvl2pPr>
            <a:lvl3pPr marL="1042873" indent="0">
              <a:buNone/>
              <a:defRPr sz="2700"/>
            </a:lvl3pPr>
            <a:lvl4pPr marL="1564310" indent="0">
              <a:buNone/>
              <a:defRPr sz="2300"/>
            </a:lvl4pPr>
            <a:lvl5pPr marL="2085746" indent="0">
              <a:buNone/>
              <a:defRPr sz="2300"/>
            </a:lvl5pPr>
            <a:lvl6pPr marL="2607183" indent="0">
              <a:buNone/>
              <a:defRPr sz="2300"/>
            </a:lvl6pPr>
            <a:lvl7pPr marL="3128620" indent="0">
              <a:buNone/>
              <a:defRPr sz="2300"/>
            </a:lvl7pPr>
            <a:lvl8pPr marL="3650056" indent="0">
              <a:buNone/>
              <a:defRPr sz="2300"/>
            </a:lvl8pPr>
            <a:lvl9pPr marL="4171493" indent="0">
              <a:buNone/>
              <a:defRPr sz="2300"/>
            </a:lvl9pPr>
          </a:lstStyle>
          <a:p>
            <a:r>
              <a:rPr lang="en-US"/>
              <a:t>Click icon to add picture</a:t>
            </a:r>
          </a:p>
        </p:txBody>
      </p:sp>
      <p:sp>
        <p:nvSpPr>
          <p:cNvPr id="4" name="Text Placeholder 3"/>
          <p:cNvSpPr>
            <a:spLocks noGrp="1"/>
          </p:cNvSpPr>
          <p:nvPr>
            <p:ph type="body" sz="half" idx="2"/>
          </p:nvPr>
        </p:nvSpPr>
        <p:spPr>
          <a:xfrm>
            <a:off x="2095048" y="5918981"/>
            <a:ext cx="6413183" cy="887584"/>
          </a:xfrm>
        </p:spPr>
        <p:txBody>
          <a:bodyPr/>
          <a:lstStyle>
            <a:lvl1pPr marL="0" indent="0">
              <a:buNone/>
              <a:defRPr sz="1600"/>
            </a:lvl1pPr>
            <a:lvl2pPr marL="521437" indent="0">
              <a:buNone/>
              <a:defRPr sz="1400"/>
            </a:lvl2pPr>
            <a:lvl3pPr marL="1042873" indent="0">
              <a:buNone/>
              <a:defRPr sz="1100"/>
            </a:lvl3pPr>
            <a:lvl4pPr marL="1564310" indent="0">
              <a:buNone/>
              <a:defRPr sz="1000"/>
            </a:lvl4pPr>
            <a:lvl5pPr marL="2085746" indent="0">
              <a:buNone/>
              <a:defRPr sz="1000"/>
            </a:lvl5pPr>
            <a:lvl6pPr marL="2607183" indent="0">
              <a:buNone/>
              <a:defRPr sz="1000"/>
            </a:lvl6pPr>
            <a:lvl7pPr marL="3128620" indent="0">
              <a:buNone/>
              <a:defRPr sz="1000"/>
            </a:lvl7pPr>
            <a:lvl8pPr marL="3650056" indent="0">
              <a:buNone/>
              <a:defRPr sz="1000"/>
            </a:lvl8pPr>
            <a:lvl9pPr marL="4171493"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1D3492C-64B5-A745-A21C-4402B7E07F82}" type="datetimeFigureOut">
              <a:rPr lang="en-US" smtClean="0"/>
              <a:t>5/12/18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4021929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D3492C-64B5-A745-A21C-4402B7E07F82}" type="datetimeFigureOut">
              <a:rPr lang="en-US" smtClean="0"/>
              <a:t>5/12/18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34872535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59363" y="334377"/>
            <a:ext cx="2809479" cy="711643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5361" y="334377"/>
            <a:ext cx="8255859" cy="7116431"/>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D3492C-64B5-A745-A21C-4402B7E07F82}" type="datetimeFigureOut">
              <a:rPr lang="en-US" smtClean="0"/>
              <a:t>5/12/18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22563023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hart Layout">
  <p:cSld name="Chart Layout">
    <p:spTree>
      <p:nvGrpSpPr>
        <p:cNvPr id="1" name="Shape 195"/>
        <p:cNvGrpSpPr/>
        <p:nvPr/>
      </p:nvGrpSpPr>
      <p:grpSpPr>
        <a:xfrm>
          <a:off x="0" y="0"/>
          <a:ext cx="0" cy="0"/>
          <a:chOff x="0" y="0"/>
          <a:chExt cx="0" cy="0"/>
        </a:xfrm>
      </p:grpSpPr>
      <p:sp>
        <p:nvSpPr>
          <p:cNvPr id="196" name="Shape 196"/>
          <p:cNvSpPr>
            <a:spLocks noGrp="1"/>
          </p:cNvSpPr>
          <p:nvPr>
            <p:ph type="chart" idx="2"/>
          </p:nvPr>
        </p:nvSpPr>
        <p:spPr>
          <a:xfrm>
            <a:off x="462351" y="2431475"/>
            <a:ext cx="3991407" cy="4367441"/>
          </a:xfrm>
          <a:prstGeom prst="rect">
            <a:avLst/>
          </a:prstGeom>
          <a:noFill/>
          <a:ln>
            <a:noFill/>
          </a:ln>
        </p:spPr>
        <p:txBody>
          <a:bodyPr spcFirstLastPara="1" wrap="square" lIns="91425" tIns="91425" rIns="91425" bIns="91425" anchor="t" anchorCtr="0"/>
          <a:lstStyle>
            <a:lvl1pPr marL="319168" marR="0" lvl="0" indent="-319168" algn="l" rtl="0">
              <a:spcBef>
                <a:spcPts val="514"/>
              </a:spcBef>
              <a:spcAft>
                <a:spcPts val="0"/>
              </a:spcAft>
              <a:buClr>
                <a:srgbClr val="CF1C21"/>
              </a:buClr>
              <a:buSzPts val="1760"/>
              <a:buFont typeface="Noto Sans Symbols"/>
              <a:buChar char="▪"/>
              <a:defRPr sz="2572" b="0" i="0" u="none" strike="noStrike" cap="none">
                <a:solidFill>
                  <a:schemeClr val="dk1"/>
                </a:solidFill>
                <a:latin typeface="Arial"/>
                <a:ea typeface="Arial"/>
                <a:cs typeface="Arial"/>
                <a:sym typeface="Arial"/>
              </a:defRPr>
            </a:lvl1pPr>
            <a:lvl2pPr marL="526999" marR="0" lvl="1" indent="-215253"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2pPr>
            <a:lvl3pPr marL="732973" marR="0" lvl="2" indent="-213397"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3pPr>
            <a:lvl4pPr marL="732973" marR="0" lvl="3" indent="-213397"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4pPr>
            <a:lvl5pPr marL="732973" marR="0" lvl="4" indent="-213397"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5pPr>
            <a:lvl6pPr marL="2939316" marR="0" lvl="5" indent="-26721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6pPr>
            <a:lvl7pPr marL="3473737" marR="0" lvl="6" indent="-26721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7pPr>
            <a:lvl8pPr marL="4008158" marR="0" lvl="7" indent="-26721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8pPr>
            <a:lvl9pPr marL="4542579" marR="0" lvl="8" indent="-26721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9pPr>
          </a:lstStyle>
          <a:p>
            <a:endParaRPr/>
          </a:p>
        </p:txBody>
      </p:sp>
      <p:sp>
        <p:nvSpPr>
          <p:cNvPr id="197" name="Shape 197"/>
          <p:cNvSpPr txBox="1">
            <a:spLocks noGrp="1"/>
          </p:cNvSpPr>
          <p:nvPr>
            <p:ph type="body" idx="1"/>
          </p:nvPr>
        </p:nvSpPr>
        <p:spPr>
          <a:xfrm>
            <a:off x="4628669" y="2431475"/>
            <a:ext cx="5522463" cy="4367441"/>
          </a:xfrm>
          <a:prstGeom prst="rect">
            <a:avLst/>
          </a:prstGeom>
          <a:noFill/>
          <a:ln>
            <a:noFill/>
          </a:ln>
        </p:spPr>
        <p:txBody>
          <a:bodyPr spcFirstLastPara="1" wrap="square" lIns="91425" tIns="91425" rIns="91425" bIns="91425" anchor="t" anchorCtr="0"/>
          <a:lstStyle>
            <a:lvl1pPr marL="534421" marR="0" lvl="0" indent="-397847" algn="l" rtl="0">
              <a:spcBef>
                <a:spcPts val="514"/>
              </a:spcBef>
              <a:spcAft>
                <a:spcPts val="0"/>
              </a:spcAft>
              <a:buClr>
                <a:srgbClr val="CF1C21"/>
              </a:buClr>
              <a:buSzPts val="1760"/>
              <a:buFont typeface="Noto Sans Symbols"/>
              <a:buChar char="▪"/>
              <a:defRPr sz="2572" b="0" i="0" u="none" strike="noStrike" cap="none">
                <a:solidFill>
                  <a:schemeClr val="dk1"/>
                </a:solidFill>
                <a:latin typeface="Arial"/>
                <a:ea typeface="Arial"/>
                <a:cs typeface="Arial"/>
                <a:sym typeface="Arial"/>
              </a:defRPr>
            </a:lvl1pPr>
            <a:lvl2pPr marL="1068842" marR="0" lvl="1" indent="-385971"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2pPr>
            <a:lvl3pPr marL="1603263" marR="0" lvl="2" indent="-385971"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3pPr>
            <a:lvl4pPr marL="2137684" marR="0" lvl="3" indent="-385971"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4pPr>
            <a:lvl5pPr marL="2672105" marR="0" lvl="4" indent="-385971"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5pPr>
            <a:lvl6pPr marL="3206526" marR="0" lvl="5" indent="-41566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6pPr>
            <a:lvl7pPr marL="3740948" marR="0" lvl="6" indent="-415661" algn="l" rtl="0">
              <a:spcBef>
                <a:spcPts val="1870"/>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7pPr>
            <a:lvl8pPr marL="4275369" marR="0" lvl="7" indent="-415661" algn="l" rtl="0">
              <a:spcBef>
                <a:spcPts val="1870"/>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8pPr>
            <a:lvl9pPr marL="4809790" marR="0" lvl="8" indent="-415661" algn="l" rtl="0">
              <a:spcBef>
                <a:spcPts val="1870"/>
              </a:spcBef>
              <a:spcAft>
                <a:spcPts val="187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26488883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hart Layout">
  <p:cSld name="1_Chart Layout">
    <p:spTree>
      <p:nvGrpSpPr>
        <p:cNvPr id="1" name="Shape 128"/>
        <p:cNvGrpSpPr/>
        <p:nvPr/>
      </p:nvGrpSpPr>
      <p:grpSpPr>
        <a:xfrm>
          <a:off x="0" y="0"/>
          <a:ext cx="0" cy="0"/>
          <a:chOff x="0" y="0"/>
          <a:chExt cx="0" cy="0"/>
        </a:xfrm>
      </p:grpSpPr>
      <p:sp>
        <p:nvSpPr>
          <p:cNvPr id="129" name="Shape 129"/>
          <p:cNvSpPr>
            <a:spLocks noGrp="1"/>
          </p:cNvSpPr>
          <p:nvPr>
            <p:ph type="chart" idx="2"/>
          </p:nvPr>
        </p:nvSpPr>
        <p:spPr>
          <a:xfrm>
            <a:off x="462351" y="2431475"/>
            <a:ext cx="3991407" cy="4367441"/>
          </a:xfrm>
          <a:prstGeom prst="rect">
            <a:avLst/>
          </a:prstGeom>
          <a:noFill/>
          <a:ln>
            <a:noFill/>
          </a:ln>
        </p:spPr>
        <p:txBody>
          <a:bodyPr spcFirstLastPara="1" wrap="square" lIns="91425" tIns="91425" rIns="91425" bIns="91425" anchor="t" anchorCtr="0"/>
          <a:lstStyle>
            <a:lvl1pPr marL="319168" marR="0" lvl="0" indent="-200408" algn="l" rtl="0">
              <a:lnSpc>
                <a:spcPct val="100000"/>
              </a:lnSpc>
              <a:spcBef>
                <a:spcPts val="514"/>
              </a:spcBef>
              <a:spcAft>
                <a:spcPts val="0"/>
              </a:spcAft>
              <a:buClr>
                <a:srgbClr val="CF1C21"/>
              </a:buClr>
              <a:buSzPts val="1760"/>
              <a:buFont typeface="Noto Sans Symbols"/>
              <a:buChar char="▪"/>
              <a:defRPr sz="2572" b="0" i="0" u="none" strike="noStrike" cap="none">
                <a:solidFill>
                  <a:schemeClr val="dk1"/>
                </a:solidFill>
                <a:latin typeface="Arial"/>
                <a:ea typeface="Arial"/>
                <a:cs typeface="Arial"/>
                <a:sym typeface="Arial"/>
              </a:defRPr>
            </a:lvl1pPr>
            <a:lvl2pPr marL="526999" marR="0" lvl="1" indent="-96493"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2pPr>
            <a:lvl3pPr marL="732973" marR="0" lvl="2" indent="-94636"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3pPr>
            <a:lvl4pPr marL="732973" marR="0" lvl="3" indent="-94636"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4pPr>
            <a:lvl5pPr marL="732973" marR="0" lvl="4" indent="-94636"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5pPr>
            <a:lvl6pPr marL="2939316" marR="0" lvl="5" indent="-118760"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6pPr>
            <a:lvl7pPr marL="3473737" marR="0" lvl="6" indent="-118760"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7pPr>
            <a:lvl8pPr marL="4008158" marR="0" lvl="7" indent="-118760"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8pPr>
            <a:lvl9pPr marL="4542579" marR="0" lvl="8" indent="-118760"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9pPr>
          </a:lstStyle>
          <a:p>
            <a:endParaRPr/>
          </a:p>
        </p:txBody>
      </p:sp>
      <p:sp>
        <p:nvSpPr>
          <p:cNvPr id="130" name="Shape 130"/>
          <p:cNvSpPr txBox="1">
            <a:spLocks noGrp="1"/>
          </p:cNvSpPr>
          <p:nvPr>
            <p:ph type="body" idx="1"/>
          </p:nvPr>
        </p:nvSpPr>
        <p:spPr>
          <a:xfrm>
            <a:off x="4628668" y="2431475"/>
            <a:ext cx="5522462" cy="4367441"/>
          </a:xfrm>
          <a:prstGeom prst="rect">
            <a:avLst/>
          </a:prstGeom>
          <a:noFill/>
          <a:ln>
            <a:noFill/>
          </a:ln>
        </p:spPr>
        <p:txBody>
          <a:bodyPr spcFirstLastPara="1" wrap="square" lIns="91425" tIns="91425" rIns="91425" bIns="91425" anchor="t" anchorCtr="0"/>
          <a:lstStyle>
            <a:lvl1pPr marL="534421" marR="0" lvl="0" indent="-397847" algn="l" rtl="0">
              <a:lnSpc>
                <a:spcPct val="100000"/>
              </a:lnSpc>
              <a:spcBef>
                <a:spcPts val="514"/>
              </a:spcBef>
              <a:spcAft>
                <a:spcPts val="0"/>
              </a:spcAft>
              <a:buClr>
                <a:srgbClr val="CF1C21"/>
              </a:buClr>
              <a:buSzPts val="1760"/>
              <a:buFont typeface="Noto Sans Symbols"/>
              <a:buChar char="▪"/>
              <a:defRPr sz="2572" b="0" i="0" u="none" strike="noStrike" cap="none">
                <a:solidFill>
                  <a:schemeClr val="dk1"/>
                </a:solidFill>
                <a:latin typeface="Arial"/>
                <a:ea typeface="Arial"/>
                <a:cs typeface="Arial"/>
                <a:sym typeface="Arial"/>
              </a:defRPr>
            </a:lvl1pPr>
            <a:lvl2pPr marL="1068842" marR="0" lvl="1" indent="-385971"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2pPr>
            <a:lvl3pPr marL="1603263" marR="0" lvl="2" indent="-385971"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3pPr>
            <a:lvl4pPr marL="2137684" marR="0" lvl="3" indent="-385971"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4pPr>
            <a:lvl5pPr marL="2672105" marR="0" lvl="4" indent="-385971"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5pPr>
            <a:lvl6pPr marL="3206526" marR="0" lvl="5" indent="-415661"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6pPr>
            <a:lvl7pPr marL="3740948" marR="0" lvl="6" indent="-415661"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7pPr>
            <a:lvl8pPr marL="4275369" marR="0" lvl="7" indent="-415661"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8pPr>
            <a:lvl9pPr marL="4809790" marR="0" lvl="8" indent="-415661"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9pPr>
          </a:lstStyle>
          <a:p>
            <a:endParaRPr/>
          </a:p>
        </p:txBody>
      </p:sp>
      <p:cxnSp>
        <p:nvCxnSpPr>
          <p:cNvPr id="131" name="Shape 131"/>
          <p:cNvCxnSpPr/>
          <p:nvPr/>
        </p:nvCxnSpPr>
        <p:spPr>
          <a:xfrm>
            <a:off x="462351" y="2272657"/>
            <a:ext cx="9679740" cy="0"/>
          </a:xfrm>
          <a:prstGeom prst="straightConnector1">
            <a:avLst/>
          </a:prstGeom>
          <a:noFill/>
          <a:ln w="9525" cap="flat" cmpd="sng">
            <a:solidFill>
              <a:srgbClr val="7F7F7F"/>
            </a:solidFill>
            <a:prstDash val="dash"/>
            <a:round/>
            <a:headEnd type="none" w="sm" len="sm"/>
            <a:tailEnd type="none" w="sm" len="sm"/>
          </a:ln>
        </p:spPr>
      </p:cxnSp>
      <p:cxnSp>
        <p:nvCxnSpPr>
          <p:cNvPr id="132" name="Shape 132"/>
          <p:cNvCxnSpPr/>
          <p:nvPr/>
        </p:nvCxnSpPr>
        <p:spPr>
          <a:xfrm>
            <a:off x="462351" y="1002116"/>
            <a:ext cx="9679740" cy="0"/>
          </a:xfrm>
          <a:prstGeom prst="straightConnector1">
            <a:avLst/>
          </a:prstGeom>
          <a:noFill/>
          <a:ln w="9525" cap="flat" cmpd="sng">
            <a:solidFill>
              <a:srgbClr val="7F7F7F"/>
            </a:solidFill>
            <a:prstDash val="dash"/>
            <a:round/>
            <a:headEnd type="none" w="sm" len="sm"/>
            <a:tailEnd type="none" w="sm" len="sm"/>
          </a:ln>
        </p:spPr>
      </p:cxnSp>
      <p:sp>
        <p:nvSpPr>
          <p:cNvPr id="133" name="Shape 133"/>
          <p:cNvSpPr txBox="1">
            <a:spLocks noGrp="1"/>
          </p:cNvSpPr>
          <p:nvPr>
            <p:ph type="title"/>
          </p:nvPr>
        </p:nvSpPr>
        <p:spPr>
          <a:xfrm>
            <a:off x="462351" y="1002116"/>
            <a:ext cx="9679740" cy="1260696"/>
          </a:xfrm>
          <a:prstGeom prst="rect">
            <a:avLst/>
          </a:prstGeom>
          <a:noFill/>
          <a:ln>
            <a:noFill/>
          </a:ln>
        </p:spPr>
        <p:txBody>
          <a:bodyPr spcFirstLastPara="1" wrap="square" lIns="91425" tIns="91425" rIns="91425" bIns="91425" anchor="ctr" anchorCtr="0"/>
          <a:lstStyle>
            <a:lvl1pPr marL="0" marR="0" lvl="0" indent="0" algn="l" rtl="0">
              <a:lnSpc>
                <a:spcPct val="100000"/>
              </a:lnSpc>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5pPr>
            <a:lvl6pPr marL="534421" marR="0" lvl="5" indent="0"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6pPr>
            <a:lvl7pPr marL="1068842" marR="0" lvl="6" indent="0"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7pPr>
            <a:lvl8pPr marL="1603263" marR="0" lvl="7" indent="0"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8pPr>
            <a:lvl9pPr marL="2137684" marR="0" lvl="8" indent="0"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10349342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Content">
  <p:cSld name="1_Title and Content">
    <p:spTree>
      <p:nvGrpSpPr>
        <p:cNvPr id="1" name="Shape 58"/>
        <p:cNvGrpSpPr/>
        <p:nvPr/>
      </p:nvGrpSpPr>
      <p:grpSpPr>
        <a:xfrm>
          <a:off x="0" y="0"/>
          <a:ext cx="0" cy="0"/>
          <a:chOff x="0" y="0"/>
          <a:chExt cx="0" cy="0"/>
        </a:xfrm>
      </p:grpSpPr>
      <p:cxnSp>
        <p:nvCxnSpPr>
          <p:cNvPr id="59" name="Shape 59"/>
          <p:cNvCxnSpPr/>
          <p:nvPr/>
        </p:nvCxnSpPr>
        <p:spPr>
          <a:xfrm>
            <a:off x="462351" y="2272657"/>
            <a:ext cx="9679740" cy="0"/>
          </a:xfrm>
          <a:prstGeom prst="straightConnector1">
            <a:avLst/>
          </a:prstGeom>
          <a:noFill/>
          <a:ln w="9525" cap="flat" cmpd="sng">
            <a:solidFill>
              <a:srgbClr val="7F7F7F"/>
            </a:solidFill>
            <a:prstDash val="dash"/>
            <a:round/>
            <a:headEnd type="none" w="sm" len="sm"/>
            <a:tailEnd type="none" w="sm" len="sm"/>
          </a:ln>
        </p:spPr>
      </p:cxnSp>
      <p:cxnSp>
        <p:nvCxnSpPr>
          <p:cNvPr id="60" name="Shape 60"/>
          <p:cNvCxnSpPr/>
          <p:nvPr/>
        </p:nvCxnSpPr>
        <p:spPr>
          <a:xfrm>
            <a:off x="462351" y="1002116"/>
            <a:ext cx="9679740" cy="0"/>
          </a:xfrm>
          <a:prstGeom prst="straightConnector1">
            <a:avLst/>
          </a:prstGeom>
          <a:noFill/>
          <a:ln w="9525" cap="flat" cmpd="sng">
            <a:solidFill>
              <a:srgbClr val="7F7F7F"/>
            </a:solidFill>
            <a:prstDash val="dash"/>
            <a:round/>
            <a:headEnd type="none" w="sm" len="sm"/>
            <a:tailEnd type="none" w="sm" len="sm"/>
          </a:ln>
        </p:spPr>
      </p:cxnSp>
      <p:sp>
        <p:nvSpPr>
          <p:cNvPr id="61" name="Shape 61"/>
          <p:cNvSpPr txBox="1">
            <a:spLocks noGrp="1"/>
          </p:cNvSpPr>
          <p:nvPr>
            <p:ph type="title"/>
          </p:nvPr>
        </p:nvSpPr>
        <p:spPr>
          <a:xfrm>
            <a:off x="462351" y="1002116"/>
            <a:ext cx="9679740" cy="1260696"/>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3039" b="1" i="1" u="none" strike="noStrike" cap="none">
                <a:solidFill>
                  <a:schemeClr val="dk1"/>
                </a:solidFill>
                <a:latin typeface="Arial"/>
                <a:ea typeface="Arial"/>
                <a:cs typeface="Arial"/>
                <a:sym typeface="Arial"/>
              </a:defRPr>
            </a:lvl1pPr>
            <a:lvl2pPr marL="0" marR="0" lvl="1" indent="0" algn="l" rtl="0">
              <a:spcBef>
                <a:spcPts val="0"/>
              </a:spcBef>
              <a:spcAft>
                <a:spcPts val="0"/>
              </a:spcAft>
              <a:buSzPts val="1400"/>
              <a:buNone/>
              <a:defRPr sz="3039" b="1" i="1" u="none" strike="noStrike" cap="none">
                <a:solidFill>
                  <a:schemeClr val="dk1"/>
                </a:solidFill>
                <a:latin typeface="Arial"/>
                <a:ea typeface="Arial"/>
                <a:cs typeface="Arial"/>
                <a:sym typeface="Arial"/>
              </a:defRPr>
            </a:lvl2pPr>
            <a:lvl3pPr marL="0" marR="0" lvl="2" indent="0" algn="l" rtl="0">
              <a:spcBef>
                <a:spcPts val="0"/>
              </a:spcBef>
              <a:spcAft>
                <a:spcPts val="0"/>
              </a:spcAft>
              <a:buSzPts val="1400"/>
              <a:buNone/>
              <a:defRPr sz="3039" b="1" i="1" u="none" strike="noStrike" cap="none">
                <a:solidFill>
                  <a:schemeClr val="dk1"/>
                </a:solidFill>
                <a:latin typeface="Arial"/>
                <a:ea typeface="Arial"/>
                <a:cs typeface="Arial"/>
                <a:sym typeface="Arial"/>
              </a:defRPr>
            </a:lvl3pPr>
            <a:lvl4pPr marL="0" marR="0" lvl="3" indent="0" algn="l" rtl="0">
              <a:spcBef>
                <a:spcPts val="0"/>
              </a:spcBef>
              <a:spcAft>
                <a:spcPts val="0"/>
              </a:spcAft>
              <a:buSzPts val="1400"/>
              <a:buNone/>
              <a:defRPr sz="3039" b="1" i="1" u="none" strike="noStrike" cap="none">
                <a:solidFill>
                  <a:schemeClr val="dk1"/>
                </a:solidFill>
                <a:latin typeface="Arial"/>
                <a:ea typeface="Arial"/>
                <a:cs typeface="Arial"/>
                <a:sym typeface="Arial"/>
              </a:defRPr>
            </a:lvl4pPr>
            <a:lvl5pPr marL="0" marR="0" lvl="4" indent="0" algn="l" rtl="0">
              <a:spcBef>
                <a:spcPts val="0"/>
              </a:spcBef>
              <a:spcAft>
                <a:spcPts val="0"/>
              </a:spcAft>
              <a:buSzPts val="1400"/>
              <a:buNone/>
              <a:defRPr sz="3039" b="1" i="1" u="none" strike="noStrike" cap="none">
                <a:solidFill>
                  <a:schemeClr val="dk1"/>
                </a:solidFill>
                <a:latin typeface="Arial"/>
                <a:ea typeface="Arial"/>
                <a:cs typeface="Arial"/>
                <a:sym typeface="Arial"/>
              </a:defRPr>
            </a:lvl5pPr>
            <a:lvl6pPr marL="534421" marR="0" lvl="5" indent="0" algn="l" rtl="0">
              <a:spcBef>
                <a:spcPts val="0"/>
              </a:spcBef>
              <a:spcAft>
                <a:spcPts val="0"/>
              </a:spcAft>
              <a:buSzPts val="1400"/>
              <a:buNone/>
              <a:defRPr sz="3039" b="1" i="1" u="none" strike="noStrike" cap="none">
                <a:solidFill>
                  <a:schemeClr val="dk1"/>
                </a:solidFill>
                <a:latin typeface="Arial"/>
                <a:ea typeface="Arial"/>
                <a:cs typeface="Arial"/>
                <a:sym typeface="Arial"/>
              </a:defRPr>
            </a:lvl6pPr>
            <a:lvl7pPr marL="1068842" marR="0" lvl="6" indent="0" algn="l" rtl="0">
              <a:spcBef>
                <a:spcPts val="0"/>
              </a:spcBef>
              <a:spcAft>
                <a:spcPts val="0"/>
              </a:spcAft>
              <a:buSzPts val="1400"/>
              <a:buNone/>
              <a:defRPr sz="3039" b="1" i="1" u="none" strike="noStrike" cap="none">
                <a:solidFill>
                  <a:schemeClr val="dk1"/>
                </a:solidFill>
                <a:latin typeface="Arial"/>
                <a:ea typeface="Arial"/>
                <a:cs typeface="Arial"/>
                <a:sym typeface="Arial"/>
              </a:defRPr>
            </a:lvl7pPr>
            <a:lvl8pPr marL="1603263" marR="0" lvl="7" indent="0" algn="l" rtl="0">
              <a:spcBef>
                <a:spcPts val="0"/>
              </a:spcBef>
              <a:spcAft>
                <a:spcPts val="0"/>
              </a:spcAft>
              <a:buSzPts val="1400"/>
              <a:buNone/>
              <a:defRPr sz="3039" b="1" i="1" u="none" strike="noStrike" cap="none">
                <a:solidFill>
                  <a:schemeClr val="dk1"/>
                </a:solidFill>
                <a:latin typeface="Arial"/>
                <a:ea typeface="Arial"/>
                <a:cs typeface="Arial"/>
                <a:sym typeface="Arial"/>
              </a:defRPr>
            </a:lvl8pPr>
            <a:lvl9pPr marL="2137684" marR="0" lvl="8" indent="0" algn="l" rtl="0">
              <a:spcBef>
                <a:spcPts val="0"/>
              </a:spcBef>
              <a:spcAft>
                <a:spcPts val="0"/>
              </a:spcAft>
              <a:buSzPts val="1400"/>
              <a:buNone/>
              <a:defRPr sz="3039" b="1" i="1" u="none" strike="noStrike" cap="none">
                <a:solidFill>
                  <a:schemeClr val="dk1"/>
                </a:solidFill>
                <a:latin typeface="Arial"/>
                <a:ea typeface="Arial"/>
                <a:cs typeface="Arial"/>
                <a:sym typeface="Arial"/>
              </a:defRPr>
            </a:lvl9pPr>
          </a:lstStyle>
          <a:p>
            <a:endParaRPr/>
          </a:p>
        </p:txBody>
      </p:sp>
      <p:sp>
        <p:nvSpPr>
          <p:cNvPr id="62" name="Shape 62"/>
          <p:cNvSpPr txBox="1">
            <a:spLocks noGrp="1"/>
          </p:cNvSpPr>
          <p:nvPr>
            <p:ph type="body" idx="1"/>
          </p:nvPr>
        </p:nvSpPr>
        <p:spPr>
          <a:xfrm>
            <a:off x="2137727" y="2463917"/>
            <a:ext cx="8016479" cy="4621521"/>
          </a:xfrm>
          <a:prstGeom prst="rect">
            <a:avLst/>
          </a:prstGeom>
          <a:noFill/>
          <a:ln>
            <a:noFill/>
          </a:ln>
        </p:spPr>
        <p:txBody>
          <a:bodyPr spcFirstLastPara="1" wrap="square" lIns="91425" tIns="91425" rIns="91425" bIns="91425" anchor="t" anchorCtr="0"/>
          <a:lstStyle>
            <a:lvl1pPr marL="534421" marR="0" lvl="0" indent="-397847" algn="l" rtl="0">
              <a:spcBef>
                <a:spcPts val="514"/>
              </a:spcBef>
              <a:spcAft>
                <a:spcPts val="0"/>
              </a:spcAft>
              <a:buClr>
                <a:srgbClr val="CF1C21"/>
              </a:buClr>
              <a:buSzPts val="1760"/>
              <a:buFont typeface="Noto Sans Symbols"/>
              <a:buChar char="▪"/>
              <a:defRPr sz="2572" b="0" i="0" u="none" strike="noStrike" cap="none">
                <a:solidFill>
                  <a:schemeClr val="dk1"/>
                </a:solidFill>
                <a:latin typeface="Arial"/>
                <a:ea typeface="Arial"/>
                <a:cs typeface="Arial"/>
                <a:sym typeface="Arial"/>
              </a:defRPr>
            </a:lvl1pPr>
            <a:lvl2pPr marL="1068842" marR="0" lvl="1" indent="-385971"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2pPr>
            <a:lvl3pPr marL="1603263" marR="0" lvl="2" indent="-385971"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3pPr>
            <a:lvl4pPr marL="2137684" marR="0" lvl="3" indent="-385971"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4pPr>
            <a:lvl5pPr marL="2672105" marR="0" lvl="4" indent="-385971"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5pPr>
            <a:lvl6pPr marL="3206526" marR="0" lvl="5" indent="-41566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6pPr>
            <a:lvl7pPr marL="3740948" marR="0" lvl="6" indent="-41566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7pPr>
            <a:lvl8pPr marL="4275369" marR="0" lvl="7" indent="-41566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8pPr>
            <a:lvl9pPr marL="4809790" marR="0" lvl="8" indent="-41566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27145444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1067740" y="1067763"/>
            <a:ext cx="8598115" cy="741814"/>
          </a:xfrm>
        </p:spPr>
        <p:txBody>
          <a:bodyPr/>
          <a:lstStyle>
            <a:lvl1pPr algn="ctr">
              <a:defRPr sz="2400" baseline="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GB" dirty="0"/>
              <a:t>25 litres of water received by XY HH on 1st  March</a:t>
            </a:r>
          </a:p>
        </p:txBody>
      </p:sp>
      <p:sp>
        <p:nvSpPr>
          <p:cNvPr id="5" name="Date Placeholder 4"/>
          <p:cNvSpPr>
            <a:spLocks noGrp="1"/>
          </p:cNvSpPr>
          <p:nvPr>
            <p:ph type="dt" sz="half" idx="10"/>
          </p:nvPr>
        </p:nvSpPr>
        <p:spPr/>
        <p:txBody>
          <a:bodyPr/>
          <a:lstStyle/>
          <a:p>
            <a:fld id="{C1D3492C-64B5-A745-A21C-4402B7E07F82}" type="datetimeFigureOut">
              <a:rPr lang="en-US" smtClean="0"/>
              <a:t>5/12/18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8" name="Oval 7"/>
          <p:cNvSpPr/>
          <p:nvPr userDrawn="1"/>
        </p:nvSpPr>
        <p:spPr>
          <a:xfrm>
            <a:off x="2373396" y="2148163"/>
            <a:ext cx="2605621" cy="2605621"/>
          </a:xfrm>
          <a:prstGeom prst="ellipse">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16" name="TextBox 15"/>
          <p:cNvSpPr txBox="1"/>
          <p:nvPr userDrawn="1"/>
        </p:nvSpPr>
        <p:spPr>
          <a:xfrm flipH="1">
            <a:off x="2373395" y="3034694"/>
            <a:ext cx="2605621"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Data</a:t>
            </a:r>
            <a:endParaRPr lang="en-US" sz="2400" dirty="0">
              <a:solidFill>
                <a:schemeClr val="bg1"/>
              </a:solidFill>
              <a:latin typeface="Arial"/>
              <a:cs typeface="Arial"/>
            </a:endParaRPr>
          </a:p>
        </p:txBody>
      </p:sp>
      <p:sp>
        <p:nvSpPr>
          <p:cNvPr id="13" name="Oval 12"/>
          <p:cNvSpPr/>
          <p:nvPr userDrawn="1"/>
        </p:nvSpPr>
        <p:spPr>
          <a:xfrm>
            <a:off x="5733876" y="2148163"/>
            <a:ext cx="2605621" cy="2605621"/>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0000"/>
              </a:solidFill>
            </a:endParaRPr>
          </a:p>
        </p:txBody>
      </p:sp>
      <p:sp>
        <p:nvSpPr>
          <p:cNvPr id="15" name="TextBox 14"/>
          <p:cNvSpPr txBox="1"/>
          <p:nvPr userDrawn="1"/>
        </p:nvSpPr>
        <p:spPr>
          <a:xfrm flipH="1">
            <a:off x="5733876" y="2991061"/>
            <a:ext cx="2605621"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Information</a:t>
            </a:r>
            <a:endParaRPr lang="en-US" sz="2400" dirty="0">
              <a:solidFill>
                <a:schemeClr val="bg1"/>
              </a:solidFill>
              <a:latin typeface="Arial"/>
              <a:cs typeface="Arial"/>
            </a:endParaRPr>
          </a:p>
        </p:txBody>
      </p:sp>
    </p:spTree>
    <p:extLst>
      <p:ext uri="{BB962C8B-B14F-4D97-AF65-F5344CB8AC3E}">
        <p14:creationId xmlns:p14="http://schemas.microsoft.com/office/powerpoint/2010/main" val="29074008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Content with Captio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1067740" y="1067763"/>
            <a:ext cx="8598115" cy="741814"/>
          </a:xfrm>
        </p:spPr>
        <p:txBody>
          <a:bodyPr/>
          <a:lstStyle>
            <a:lvl1pPr algn="ctr">
              <a:defRPr sz="2400" baseline="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GB" dirty="0"/>
              <a:t>Mobile data collection</a:t>
            </a:r>
          </a:p>
        </p:txBody>
      </p:sp>
      <p:sp>
        <p:nvSpPr>
          <p:cNvPr id="5" name="Date Placeholder 4"/>
          <p:cNvSpPr>
            <a:spLocks noGrp="1"/>
          </p:cNvSpPr>
          <p:nvPr>
            <p:ph type="dt" sz="half" idx="10"/>
          </p:nvPr>
        </p:nvSpPr>
        <p:spPr/>
        <p:txBody>
          <a:bodyPr/>
          <a:lstStyle/>
          <a:p>
            <a:fld id="{C1D3492C-64B5-A745-A21C-4402B7E07F82}" type="datetimeFigureOut">
              <a:rPr lang="en-US" smtClean="0"/>
              <a:t>5/12/18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16" name="TextBox 15"/>
          <p:cNvSpPr txBox="1"/>
          <p:nvPr userDrawn="1"/>
        </p:nvSpPr>
        <p:spPr>
          <a:xfrm flipH="1">
            <a:off x="2373395" y="3034694"/>
            <a:ext cx="2605621"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Data</a:t>
            </a:r>
            <a:endParaRPr lang="en-US" sz="2400" dirty="0">
              <a:solidFill>
                <a:schemeClr val="bg1"/>
              </a:solidFill>
              <a:latin typeface="Arial"/>
              <a:cs typeface="Arial"/>
            </a:endParaRPr>
          </a:p>
        </p:txBody>
      </p:sp>
      <p:sp>
        <p:nvSpPr>
          <p:cNvPr id="12" name="Rounded Rectangle 11"/>
          <p:cNvSpPr/>
          <p:nvPr/>
        </p:nvSpPr>
        <p:spPr>
          <a:xfrm>
            <a:off x="3348204" y="3252634"/>
            <a:ext cx="4311985" cy="822960"/>
          </a:xfrm>
          <a:prstGeom prst="roundRect">
            <a:avLst/>
          </a:prstGeom>
          <a:solidFill>
            <a:schemeClr val="tx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TextBox 14"/>
          <p:cNvSpPr txBox="1"/>
          <p:nvPr userDrawn="1"/>
        </p:nvSpPr>
        <p:spPr>
          <a:xfrm flipH="1">
            <a:off x="3348204" y="3338999"/>
            <a:ext cx="4311985"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Information</a:t>
            </a:r>
            <a:endParaRPr lang="en-US" sz="2400" dirty="0">
              <a:solidFill>
                <a:schemeClr val="bg1"/>
              </a:solidFill>
              <a:latin typeface="Arial"/>
              <a:cs typeface="Arial"/>
            </a:endParaRPr>
          </a:p>
        </p:txBody>
      </p:sp>
      <p:sp>
        <p:nvSpPr>
          <p:cNvPr id="14" name="Rounded Rectangle 13"/>
          <p:cNvSpPr/>
          <p:nvPr userDrawn="1"/>
        </p:nvSpPr>
        <p:spPr>
          <a:xfrm>
            <a:off x="3348205" y="4344773"/>
            <a:ext cx="4311985" cy="822960"/>
          </a:xfrm>
          <a:prstGeom prst="roundRect">
            <a:avLst/>
          </a:prstGeom>
          <a:solidFill>
            <a:schemeClr val="tx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ounded Rectangle 16"/>
          <p:cNvSpPr/>
          <p:nvPr userDrawn="1"/>
        </p:nvSpPr>
        <p:spPr>
          <a:xfrm>
            <a:off x="3348205" y="5463779"/>
            <a:ext cx="4311985" cy="822960"/>
          </a:xfrm>
          <a:prstGeom prst="roundRect">
            <a:avLst/>
          </a:prstGeom>
          <a:solidFill>
            <a:schemeClr val="tx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ounded Rectangle 17"/>
          <p:cNvSpPr/>
          <p:nvPr userDrawn="1"/>
        </p:nvSpPr>
        <p:spPr>
          <a:xfrm>
            <a:off x="3348204" y="2139911"/>
            <a:ext cx="4311985" cy="822960"/>
          </a:xfrm>
          <a:prstGeom prst="roundRect">
            <a:avLst/>
          </a:prstGeom>
          <a:solidFill>
            <a:schemeClr val="tx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TextBox 18"/>
          <p:cNvSpPr txBox="1"/>
          <p:nvPr userDrawn="1"/>
        </p:nvSpPr>
        <p:spPr>
          <a:xfrm flipH="1">
            <a:off x="3348204" y="2322480"/>
            <a:ext cx="4311985"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Data</a:t>
            </a:r>
            <a:endParaRPr lang="en-US" sz="2400" dirty="0">
              <a:solidFill>
                <a:schemeClr val="bg1"/>
              </a:solidFill>
              <a:latin typeface="Arial"/>
              <a:cs typeface="Arial"/>
            </a:endParaRPr>
          </a:p>
        </p:txBody>
      </p:sp>
      <p:sp>
        <p:nvSpPr>
          <p:cNvPr id="20" name="TextBox 19"/>
          <p:cNvSpPr txBox="1"/>
          <p:nvPr userDrawn="1"/>
        </p:nvSpPr>
        <p:spPr>
          <a:xfrm flipH="1">
            <a:off x="3348205" y="4559161"/>
            <a:ext cx="4311985"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Method of Data Collection</a:t>
            </a:r>
            <a:endParaRPr lang="en-US" sz="2400" dirty="0">
              <a:solidFill>
                <a:schemeClr val="bg1"/>
              </a:solidFill>
              <a:latin typeface="Arial"/>
              <a:cs typeface="Arial"/>
            </a:endParaRPr>
          </a:p>
        </p:txBody>
      </p:sp>
      <p:sp>
        <p:nvSpPr>
          <p:cNvPr id="21" name="TextBox 20"/>
          <p:cNvSpPr txBox="1"/>
          <p:nvPr userDrawn="1"/>
        </p:nvSpPr>
        <p:spPr>
          <a:xfrm flipH="1">
            <a:off x="3348205" y="5626924"/>
            <a:ext cx="4311985"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Tool of Data Collection</a:t>
            </a:r>
            <a:endParaRPr lang="en-US" sz="2400" dirty="0">
              <a:solidFill>
                <a:schemeClr val="bg1"/>
              </a:solidFill>
              <a:latin typeface="Arial"/>
              <a:cs typeface="Arial"/>
            </a:endParaRPr>
          </a:p>
        </p:txBody>
      </p:sp>
    </p:spTree>
    <p:extLst>
      <p:ext uri="{BB962C8B-B14F-4D97-AF65-F5344CB8AC3E}">
        <p14:creationId xmlns:p14="http://schemas.microsoft.com/office/powerpoint/2010/main" val="7375728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7740" y="2056848"/>
            <a:ext cx="8598115" cy="4124934"/>
          </a:xfrm>
        </p:spPr>
        <p:txBody>
          <a:bodyPr/>
          <a:lstStyle>
            <a:lvl1pPr algn="l">
              <a:defRPr sz="2000" b="0" i="0" baseline="0">
                <a:latin typeface="Arial"/>
                <a:cs typeface="Arial"/>
              </a:defRPr>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endParaRPr lang="en-GB" dirty="0"/>
          </a:p>
        </p:txBody>
      </p:sp>
      <p:sp>
        <p:nvSpPr>
          <p:cNvPr id="5" name="Date Placeholder 4"/>
          <p:cNvSpPr>
            <a:spLocks noGrp="1"/>
          </p:cNvSpPr>
          <p:nvPr>
            <p:ph type="dt" sz="half" idx="10"/>
          </p:nvPr>
        </p:nvSpPr>
        <p:spPr/>
        <p:txBody>
          <a:bodyPr/>
          <a:lstStyle/>
          <a:p>
            <a:fld id="{C1D3492C-64B5-A745-A21C-4402B7E07F82}" type="datetimeFigureOut">
              <a:rPr lang="en-US" smtClean="0"/>
              <a:t>5/12/18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2" name="TextBox 1"/>
          <p:cNvSpPr txBox="1"/>
          <p:nvPr userDrawn="1"/>
        </p:nvSpPr>
        <p:spPr>
          <a:xfrm>
            <a:off x="1180133" y="1000325"/>
            <a:ext cx="8317132" cy="584776"/>
          </a:xfrm>
          <a:prstGeom prst="rect">
            <a:avLst/>
          </a:prstGeom>
          <a:noFill/>
        </p:spPr>
        <p:txBody>
          <a:bodyPr wrap="square" rtlCol="0">
            <a:spAutoFit/>
          </a:bodyPr>
          <a:lstStyle/>
          <a:p>
            <a:pPr algn="ctr"/>
            <a:r>
              <a:rPr lang="en-US" sz="3200" b="1" dirty="0">
                <a:solidFill>
                  <a:srgbClr val="FF0000"/>
                </a:solidFill>
              </a:rPr>
              <a:t>Text</a:t>
            </a:r>
          </a:p>
        </p:txBody>
      </p:sp>
    </p:spTree>
    <p:extLst>
      <p:ext uri="{BB962C8B-B14F-4D97-AF65-F5344CB8AC3E}">
        <p14:creationId xmlns:p14="http://schemas.microsoft.com/office/powerpoint/2010/main" val="8113610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6294045" y="4788077"/>
            <a:ext cx="3371810" cy="1663462"/>
          </a:xfrm>
        </p:spPr>
        <p:txBody>
          <a:bodyPr>
            <a:normAutofit/>
          </a:bodyPr>
          <a:lstStyle>
            <a:lvl1pPr algn="l">
              <a:defRPr lang="en-GB" sz="2400" b="0" i="0" u="none" strike="noStrike" baseline="0" smtClean="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endParaRPr lang="en-GB" dirty="0"/>
          </a:p>
        </p:txBody>
      </p:sp>
      <p:sp>
        <p:nvSpPr>
          <p:cNvPr id="5" name="Date Placeholder 4"/>
          <p:cNvSpPr>
            <a:spLocks noGrp="1"/>
          </p:cNvSpPr>
          <p:nvPr>
            <p:ph type="dt" sz="half" idx="10"/>
          </p:nvPr>
        </p:nvSpPr>
        <p:spPr/>
        <p:txBody>
          <a:bodyPr/>
          <a:lstStyle/>
          <a:p>
            <a:fld id="{C1D3492C-64B5-A745-A21C-4402B7E07F82}" type="datetimeFigureOut">
              <a:rPr lang="en-US" smtClean="0"/>
              <a:t>5/12/18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2" name="TextBox 1"/>
          <p:cNvSpPr txBox="1"/>
          <p:nvPr userDrawn="1"/>
        </p:nvSpPr>
        <p:spPr>
          <a:xfrm>
            <a:off x="1180133" y="2191765"/>
            <a:ext cx="4922843" cy="769441"/>
          </a:xfrm>
          <a:prstGeom prst="rect">
            <a:avLst/>
          </a:prstGeom>
          <a:noFill/>
        </p:spPr>
        <p:txBody>
          <a:bodyPr wrap="square" rtlCol="0">
            <a:spAutoFit/>
          </a:bodyPr>
          <a:lstStyle/>
          <a:p>
            <a:pPr algn="l"/>
            <a:r>
              <a:rPr lang="en-US" sz="4400" b="1" dirty="0">
                <a:solidFill>
                  <a:srgbClr val="FF0000"/>
                </a:solidFill>
                <a:latin typeface="Arial"/>
                <a:cs typeface="Arial"/>
              </a:rPr>
              <a:t>THANK YOU</a:t>
            </a:r>
          </a:p>
        </p:txBody>
      </p:sp>
    </p:spTree>
    <p:extLst>
      <p:ext uri="{BB962C8B-B14F-4D97-AF65-F5344CB8AC3E}">
        <p14:creationId xmlns:p14="http://schemas.microsoft.com/office/powerpoint/2010/main" val="1644999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1D3492C-64B5-A745-A21C-4402B7E07F82}" type="datetimeFigureOut">
              <a:rPr lang="en-US" smtClean="0"/>
              <a:t>5/12/18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24415136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071393" y="1079003"/>
            <a:ext cx="8583223" cy="651896"/>
          </a:xfrm>
        </p:spPr>
        <p:txBody>
          <a:bodyPr/>
          <a:lstStyle>
            <a:lvl1pPr algn="ctr">
              <a:defRPr lang="en-GB" sz="3200" b="1" i="1" u="none" strike="noStrike" baseline="30000" smtClean="0"/>
            </a:lvl1pPr>
          </a:lstStyle>
          <a:p>
            <a:r>
              <a:rPr lang="en-GB" sz="3000" b="0" i="0" u="none" strike="noStrike" baseline="30000" dirty="0">
                <a:solidFill>
                  <a:srgbClr val="000000"/>
                </a:solidFill>
                <a:latin typeface="ArialMT"/>
              </a:rPr>
              <a:t>25 litres of water received by XY HH on 1st March</a:t>
            </a:r>
          </a:p>
        </p:txBody>
      </p:sp>
      <p:sp>
        <p:nvSpPr>
          <p:cNvPr id="3" name="Subtitle 2"/>
          <p:cNvSpPr>
            <a:spLocks noGrp="1"/>
          </p:cNvSpPr>
          <p:nvPr>
            <p:ph type="subTitle" idx="1" hasCustomPrompt="1"/>
          </p:nvPr>
        </p:nvSpPr>
        <p:spPr>
          <a:xfrm>
            <a:off x="2373396" y="3034694"/>
            <a:ext cx="2605621" cy="1157679"/>
          </a:xfrm>
        </p:spPr>
        <p:txBody>
          <a:bodyPr/>
          <a:lstStyle>
            <a:lvl1pPr marL="0" indent="0" algn="ctr">
              <a:buNone/>
              <a:defRPr b="0" cap="none" spc="0">
                <a:ln>
                  <a:noFill/>
                </a:ln>
                <a:solidFill>
                  <a:schemeClr val="bg1"/>
                </a:solidFill>
                <a:effectLst/>
              </a:defRPr>
            </a:lvl1pPr>
            <a:lvl2pPr marL="521437" indent="0" algn="ctr">
              <a:buNone/>
              <a:defRPr>
                <a:solidFill>
                  <a:schemeClr val="tx1">
                    <a:tint val="75000"/>
                  </a:schemeClr>
                </a:solidFill>
              </a:defRPr>
            </a:lvl2pPr>
            <a:lvl3pPr marL="1042873" indent="0" algn="ctr">
              <a:buNone/>
              <a:defRPr>
                <a:solidFill>
                  <a:schemeClr val="tx1">
                    <a:tint val="75000"/>
                  </a:schemeClr>
                </a:solidFill>
              </a:defRPr>
            </a:lvl3pPr>
            <a:lvl4pPr marL="1564310" indent="0" algn="ctr">
              <a:buNone/>
              <a:defRPr>
                <a:solidFill>
                  <a:schemeClr val="tx1">
                    <a:tint val="75000"/>
                  </a:schemeClr>
                </a:solidFill>
              </a:defRPr>
            </a:lvl4pPr>
            <a:lvl5pPr marL="2085746" indent="0" algn="ctr">
              <a:buNone/>
              <a:defRPr>
                <a:solidFill>
                  <a:schemeClr val="tx1">
                    <a:tint val="75000"/>
                  </a:schemeClr>
                </a:solidFill>
              </a:defRPr>
            </a:lvl5pPr>
            <a:lvl6pPr marL="2607183" indent="0" algn="ctr">
              <a:buNone/>
              <a:defRPr>
                <a:solidFill>
                  <a:schemeClr val="tx1">
                    <a:tint val="75000"/>
                  </a:schemeClr>
                </a:solidFill>
              </a:defRPr>
            </a:lvl6pPr>
            <a:lvl7pPr marL="3128620" indent="0" algn="ctr">
              <a:buNone/>
              <a:defRPr>
                <a:solidFill>
                  <a:schemeClr val="tx1">
                    <a:tint val="75000"/>
                  </a:schemeClr>
                </a:solidFill>
              </a:defRPr>
            </a:lvl7pPr>
            <a:lvl8pPr marL="3650056" indent="0" algn="ctr">
              <a:buNone/>
              <a:defRPr>
                <a:solidFill>
                  <a:schemeClr val="tx1">
                    <a:tint val="75000"/>
                  </a:schemeClr>
                </a:solidFill>
              </a:defRPr>
            </a:lvl8pPr>
            <a:lvl9pPr marL="4171493" indent="0" algn="ctr">
              <a:buNone/>
              <a:defRPr>
                <a:solidFill>
                  <a:schemeClr val="tx1">
                    <a:tint val="75000"/>
                  </a:schemeClr>
                </a:solidFill>
              </a:defRPr>
            </a:lvl9pPr>
          </a:lstStyle>
          <a:p>
            <a:r>
              <a:rPr lang="en-GB" dirty="0"/>
              <a:t>Data</a:t>
            </a:r>
            <a:endParaRPr lang="en-US" dirty="0"/>
          </a:p>
        </p:txBody>
      </p:sp>
      <p:sp>
        <p:nvSpPr>
          <p:cNvPr id="4" name="Date Placeholder 3"/>
          <p:cNvSpPr>
            <a:spLocks noGrp="1"/>
          </p:cNvSpPr>
          <p:nvPr>
            <p:ph type="dt" sz="half" idx="10"/>
          </p:nvPr>
        </p:nvSpPr>
        <p:spPr/>
        <p:txBody>
          <a:bodyPr/>
          <a:lstStyle/>
          <a:p>
            <a:fld id="{C1D3492C-64B5-A745-A21C-4402B7E07F82}" type="datetimeFigureOut">
              <a:rPr lang="en-US" smtClean="0"/>
              <a:t>5/12/18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Tree>
    <p:extLst>
      <p:ext uri="{BB962C8B-B14F-4D97-AF65-F5344CB8AC3E}">
        <p14:creationId xmlns:p14="http://schemas.microsoft.com/office/powerpoint/2010/main" val="3624728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071393" y="1079003"/>
            <a:ext cx="8583223" cy="651896"/>
          </a:xfrm>
        </p:spPr>
        <p:txBody>
          <a:bodyPr/>
          <a:lstStyle>
            <a:lvl1pPr algn="ctr">
              <a:defRPr lang="en-GB" sz="3200" b="1" i="1" u="none" strike="noStrike" baseline="30000" smtClean="0"/>
            </a:lvl1pPr>
          </a:lstStyle>
          <a:p>
            <a:r>
              <a:rPr lang="en-GB" sz="3000" b="0" i="0" u="none" strike="noStrike" baseline="30000" dirty="0">
                <a:solidFill>
                  <a:srgbClr val="000000"/>
                </a:solidFill>
                <a:latin typeface="ArialMT"/>
              </a:rPr>
              <a:t>25 litres of water received by XY HH on 1st March</a:t>
            </a:r>
          </a:p>
        </p:txBody>
      </p:sp>
      <p:sp>
        <p:nvSpPr>
          <p:cNvPr id="4" name="Date Placeholder 3"/>
          <p:cNvSpPr>
            <a:spLocks noGrp="1"/>
          </p:cNvSpPr>
          <p:nvPr>
            <p:ph type="dt" sz="half" idx="10"/>
          </p:nvPr>
        </p:nvSpPr>
        <p:spPr/>
        <p:txBody>
          <a:bodyPr/>
          <a:lstStyle/>
          <a:p>
            <a:fld id="{C1D3492C-64B5-A745-A21C-4402B7E07F82}" type="datetimeFigureOut">
              <a:rPr lang="en-US" smtClean="0"/>
              <a:t>5/12/18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Tree>
    <p:extLst>
      <p:ext uri="{BB962C8B-B14F-4D97-AF65-F5344CB8AC3E}">
        <p14:creationId xmlns:p14="http://schemas.microsoft.com/office/powerpoint/2010/main" val="26402236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4329" y="4859832"/>
            <a:ext cx="9085342" cy="1502066"/>
          </a:xfrm>
        </p:spPr>
        <p:txBody>
          <a:bodyPr anchor="t"/>
          <a:lstStyle>
            <a:lvl1pPr algn="l">
              <a:defRPr sz="4600" b="1" cap="all"/>
            </a:lvl1pPr>
          </a:lstStyle>
          <a:p>
            <a:r>
              <a:rPr lang="en-US"/>
              <a:t>Click to edit Master title style</a:t>
            </a:r>
          </a:p>
        </p:txBody>
      </p:sp>
      <p:sp>
        <p:nvSpPr>
          <p:cNvPr id="3" name="Text Placeholder 2"/>
          <p:cNvSpPr>
            <a:spLocks noGrp="1"/>
          </p:cNvSpPr>
          <p:nvPr>
            <p:ph type="body" idx="1"/>
          </p:nvPr>
        </p:nvSpPr>
        <p:spPr>
          <a:xfrm>
            <a:off x="844329" y="3205459"/>
            <a:ext cx="9085342" cy="1654373"/>
          </a:xfrm>
        </p:spPr>
        <p:txBody>
          <a:bodyPr anchor="b"/>
          <a:lstStyle>
            <a:lvl1pPr marL="0" indent="0">
              <a:buNone/>
              <a:defRPr sz="2300">
                <a:solidFill>
                  <a:schemeClr val="tx1">
                    <a:tint val="75000"/>
                  </a:schemeClr>
                </a:solidFill>
              </a:defRPr>
            </a:lvl1pPr>
            <a:lvl2pPr marL="521437" indent="0">
              <a:buNone/>
              <a:defRPr sz="2100">
                <a:solidFill>
                  <a:schemeClr val="tx1">
                    <a:tint val="75000"/>
                  </a:schemeClr>
                </a:solidFill>
              </a:defRPr>
            </a:lvl2pPr>
            <a:lvl3pPr marL="1042873" indent="0">
              <a:buNone/>
              <a:defRPr sz="1800">
                <a:solidFill>
                  <a:schemeClr val="tx1">
                    <a:tint val="75000"/>
                  </a:schemeClr>
                </a:solidFill>
              </a:defRPr>
            </a:lvl3pPr>
            <a:lvl4pPr marL="1564310" indent="0">
              <a:buNone/>
              <a:defRPr sz="1600">
                <a:solidFill>
                  <a:schemeClr val="tx1">
                    <a:tint val="75000"/>
                  </a:schemeClr>
                </a:solidFill>
              </a:defRPr>
            </a:lvl4pPr>
            <a:lvl5pPr marL="2085746" indent="0">
              <a:buNone/>
              <a:defRPr sz="1600">
                <a:solidFill>
                  <a:schemeClr val="tx1">
                    <a:tint val="75000"/>
                  </a:schemeClr>
                </a:solidFill>
              </a:defRPr>
            </a:lvl5pPr>
            <a:lvl6pPr marL="2607183" indent="0">
              <a:buNone/>
              <a:defRPr sz="1600">
                <a:solidFill>
                  <a:schemeClr val="tx1">
                    <a:tint val="75000"/>
                  </a:schemeClr>
                </a:solidFill>
              </a:defRPr>
            </a:lvl6pPr>
            <a:lvl7pPr marL="3128620" indent="0">
              <a:buNone/>
              <a:defRPr sz="1600">
                <a:solidFill>
                  <a:schemeClr val="tx1">
                    <a:tint val="75000"/>
                  </a:schemeClr>
                </a:solidFill>
              </a:defRPr>
            </a:lvl7pPr>
            <a:lvl8pPr marL="3650056" indent="0">
              <a:buNone/>
              <a:defRPr sz="1600">
                <a:solidFill>
                  <a:schemeClr val="tx1">
                    <a:tint val="75000"/>
                  </a:schemeClr>
                </a:solidFill>
              </a:defRPr>
            </a:lvl8pPr>
            <a:lvl9pPr marL="4171493"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1D3492C-64B5-A745-A21C-4402B7E07F82}" type="datetimeFigureOut">
              <a:rPr lang="en-US" smtClean="0"/>
              <a:t>5/12/18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16861432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7740" y="1843294"/>
            <a:ext cx="8631833" cy="1820818"/>
          </a:xfrm>
          <a:prstGeom prst="rect">
            <a:avLst/>
          </a:prstGeom>
        </p:spPr>
        <p:txBody>
          <a:bodyPr vert="horz" lIns="104287" tIns="52144" rIns="104287" bIns="52144" rtlCol="0" anchor="ctr">
            <a:noAutofit/>
          </a:bodyPr>
          <a:lstStyle/>
          <a:p>
            <a:r>
              <a:rPr lang="en-US" dirty="0"/>
              <a:t>Click to edit Master title style</a:t>
            </a:r>
          </a:p>
        </p:txBody>
      </p:sp>
      <p:sp>
        <p:nvSpPr>
          <p:cNvPr id="3" name="Text Placeholder 2"/>
          <p:cNvSpPr>
            <a:spLocks noGrp="1"/>
          </p:cNvSpPr>
          <p:nvPr>
            <p:ph type="body" idx="1"/>
          </p:nvPr>
        </p:nvSpPr>
        <p:spPr>
          <a:xfrm>
            <a:off x="1067740" y="3990060"/>
            <a:ext cx="8631833" cy="2765737"/>
          </a:xfrm>
          <a:prstGeom prst="rect">
            <a:avLst/>
          </a:prstGeom>
        </p:spPr>
        <p:txBody>
          <a:bodyPr vert="horz" lIns="104287" tIns="52144" rIns="104287" bIns="52144" rtlCol="0">
            <a:normAutofit/>
          </a:bodyPr>
          <a:lstStyle/>
          <a:p>
            <a:pPr lvl="0"/>
            <a:r>
              <a:rPr lang="en-GB" dirty="0"/>
              <a:t>Click to edit Master text styles</a:t>
            </a:r>
          </a:p>
        </p:txBody>
      </p:sp>
      <p:sp>
        <p:nvSpPr>
          <p:cNvPr id="4" name="Date Placeholder 3"/>
          <p:cNvSpPr>
            <a:spLocks noGrp="1"/>
          </p:cNvSpPr>
          <p:nvPr>
            <p:ph type="dt" sz="half" idx="2"/>
          </p:nvPr>
        </p:nvSpPr>
        <p:spPr>
          <a:xfrm>
            <a:off x="1067740" y="7009642"/>
            <a:ext cx="2584212" cy="402652"/>
          </a:xfrm>
          <a:prstGeom prst="rect">
            <a:avLst/>
          </a:prstGeom>
        </p:spPr>
        <p:txBody>
          <a:bodyPr vert="horz" lIns="104287" tIns="52144" rIns="104287" bIns="52144" rtlCol="0" anchor="ctr"/>
          <a:lstStyle>
            <a:lvl1pPr algn="l">
              <a:defRPr sz="1400">
                <a:solidFill>
                  <a:schemeClr val="tx1">
                    <a:tint val="75000"/>
                  </a:schemeClr>
                </a:solidFill>
              </a:defRPr>
            </a:lvl1pPr>
          </a:lstStyle>
          <a:p>
            <a:fld id="{C1D3492C-64B5-A745-A21C-4402B7E07F82}" type="datetimeFigureOut">
              <a:rPr lang="en-US" smtClean="0"/>
              <a:t>5/12/18</a:t>
            </a:fld>
            <a:endParaRPr lang="en-US" dirty="0"/>
          </a:p>
        </p:txBody>
      </p:sp>
      <p:sp>
        <p:nvSpPr>
          <p:cNvPr id="5" name="Footer Placeholder 4"/>
          <p:cNvSpPr>
            <a:spLocks noGrp="1"/>
          </p:cNvSpPr>
          <p:nvPr>
            <p:ph type="ftr" sz="quarter" idx="3"/>
          </p:nvPr>
        </p:nvSpPr>
        <p:spPr>
          <a:xfrm>
            <a:off x="3651952" y="7009642"/>
            <a:ext cx="3384735" cy="402652"/>
          </a:xfrm>
          <a:prstGeom prst="rect">
            <a:avLst/>
          </a:prstGeom>
        </p:spPr>
        <p:txBody>
          <a:bodyPr vert="horz" lIns="104287" tIns="52144" rIns="104287" bIns="52144" rtlCol="0" anchor="ctr"/>
          <a:lstStyle>
            <a:lvl1pPr algn="ctr">
              <a:defRPr sz="14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660190" y="7009642"/>
            <a:ext cx="2494016" cy="402652"/>
          </a:xfrm>
          <a:prstGeom prst="rect">
            <a:avLst/>
          </a:prstGeom>
        </p:spPr>
        <p:txBody>
          <a:bodyPr vert="horz" lIns="104287" tIns="52144" rIns="104287" bIns="52144" rtlCol="0" anchor="ctr"/>
          <a:lstStyle>
            <a:lvl1pPr algn="r">
              <a:defRPr sz="1400">
                <a:solidFill>
                  <a:schemeClr val="tx1">
                    <a:tint val="75000"/>
                  </a:schemeClr>
                </a:solidFill>
              </a:defRPr>
            </a:lvl1pPr>
          </a:lstStyle>
          <a:p>
            <a:fld id="{3B76E56B-CF64-6641-ADB9-1347EBDA20F4}" type="slidenum">
              <a:rPr lang="en-US" smtClean="0"/>
              <a:t>‹#›</a:t>
            </a:fld>
            <a:endParaRPr lang="en-US"/>
          </a:p>
        </p:txBody>
      </p:sp>
      <p:pic>
        <p:nvPicPr>
          <p:cNvPr id="7" name="Picture 6" descr="300dpiifrc_logo_fourlanguages-transparent copy.jpg"/>
          <p:cNvPicPr>
            <a:picLocks noChangeAspect="1"/>
          </p:cNvPicPr>
          <p:nvPr userDrawn="1"/>
        </p:nvPicPr>
        <p:blipFill>
          <a:blip r:embed="rId21">
            <a:extLst>
              <a:ext uri="{28A0092B-C50C-407E-A947-70E740481C1C}">
                <a14:useLocalDpi xmlns:a14="http://schemas.microsoft.com/office/drawing/2010/main" val="0"/>
              </a:ext>
            </a:extLst>
          </a:blip>
          <a:stretch>
            <a:fillRect/>
          </a:stretch>
        </p:blipFill>
        <p:spPr>
          <a:xfrm>
            <a:off x="1067740" y="6778467"/>
            <a:ext cx="3652794" cy="430897"/>
          </a:xfrm>
          <a:prstGeom prst="rect">
            <a:avLst/>
          </a:prstGeom>
        </p:spPr>
      </p:pic>
      <p:sp>
        <p:nvSpPr>
          <p:cNvPr id="8" name="Rectangle 7"/>
          <p:cNvSpPr/>
          <p:nvPr userDrawn="1"/>
        </p:nvSpPr>
        <p:spPr>
          <a:xfrm>
            <a:off x="7316677" y="6855753"/>
            <a:ext cx="2519440" cy="276999"/>
          </a:xfrm>
          <a:prstGeom prst="rect">
            <a:avLst/>
          </a:prstGeom>
        </p:spPr>
        <p:txBody>
          <a:bodyPr wrap="none">
            <a:spAutoFit/>
          </a:bodyPr>
          <a:lstStyle/>
          <a:p>
            <a:r>
              <a:rPr lang="en-GB" sz="1800" b="0" i="0" u="none" strike="noStrike" kern="1200" baseline="30000" dirty="0">
                <a:solidFill>
                  <a:schemeClr val="tx1">
                    <a:lumMod val="65000"/>
                    <a:lumOff val="35000"/>
                  </a:schemeClr>
                </a:solidFill>
                <a:latin typeface="Arial"/>
                <a:ea typeface="+mn-ea"/>
                <a:cs typeface="Arial"/>
              </a:rPr>
              <a:t>DATA PLAYBOOK: SLIDEDECK 9</a:t>
            </a:r>
          </a:p>
        </p:txBody>
      </p:sp>
    </p:spTree>
    <p:extLst>
      <p:ext uri="{BB962C8B-B14F-4D97-AF65-F5344CB8AC3E}">
        <p14:creationId xmlns:p14="http://schemas.microsoft.com/office/powerpoint/2010/main" val="196701279"/>
      </p:ext>
    </p:extLst>
  </p:cSld>
  <p:clrMap bg1="lt1" tx1="dk1" bg2="lt2" tx2="dk2" accent1="accent1" accent2="accent2" accent3="accent3" accent4="accent4" accent5="accent5" accent6="accent6" hlink="hlink" folHlink="folHlink"/>
  <p:sldLayoutIdLst>
    <p:sldLayoutId id="2147483656" r:id="rId1"/>
    <p:sldLayoutId id="2147483661" r:id="rId2"/>
    <p:sldLayoutId id="2147483662" r:id="rId3"/>
    <p:sldLayoutId id="2147483663" r:id="rId4"/>
    <p:sldLayoutId id="2147483664" r:id="rId5"/>
    <p:sldLayoutId id="2147483650" r:id="rId6"/>
    <p:sldLayoutId id="2147483649" r:id="rId7"/>
    <p:sldLayoutId id="2147483660" r:id="rId8"/>
    <p:sldLayoutId id="2147483651" r:id="rId9"/>
    <p:sldLayoutId id="2147483652" r:id="rId10"/>
    <p:sldLayoutId id="2147483653" r:id="rId11"/>
    <p:sldLayoutId id="2147483654" r:id="rId12"/>
    <p:sldLayoutId id="2147483655" r:id="rId13"/>
    <p:sldLayoutId id="2147483657" r:id="rId14"/>
    <p:sldLayoutId id="2147483658" r:id="rId15"/>
    <p:sldLayoutId id="2147483659" r:id="rId16"/>
    <p:sldLayoutId id="2147483665" r:id="rId17"/>
    <p:sldLayoutId id="2147483666" r:id="rId18"/>
    <p:sldLayoutId id="2147483667" r:id="rId19"/>
  </p:sldLayoutIdLst>
  <p:txStyles>
    <p:titleStyle>
      <a:lvl1pPr algn="l" defTabSz="521437" rtl="0" eaLnBrk="1" latinLnBrk="0" hangingPunct="1">
        <a:spcBef>
          <a:spcPct val="0"/>
        </a:spcBef>
        <a:buNone/>
        <a:defRPr sz="6000" b="1" kern="1200">
          <a:solidFill>
            <a:srgbClr val="FF0000"/>
          </a:solidFill>
          <a:latin typeface="Arial"/>
          <a:ea typeface="+mj-ea"/>
          <a:cs typeface="Arial"/>
        </a:defRPr>
      </a:lvl1pPr>
    </p:titleStyle>
    <p:bodyStyle>
      <a:lvl1pPr marL="0" indent="0" algn="l" defTabSz="521437" rtl="0" eaLnBrk="1" latinLnBrk="0" hangingPunct="1">
        <a:spcBef>
          <a:spcPct val="20000"/>
        </a:spcBef>
        <a:buFont typeface="Arial"/>
        <a:buNone/>
        <a:defRPr sz="2400" kern="1200">
          <a:solidFill>
            <a:schemeClr val="tx1"/>
          </a:solidFill>
          <a:latin typeface="Arial"/>
          <a:ea typeface="+mn-ea"/>
          <a:cs typeface="Arial"/>
        </a:defRPr>
      </a:lvl1pPr>
      <a:lvl2pPr marL="847334" indent="-325898" algn="l" defTabSz="521437" rtl="0" eaLnBrk="1" latinLnBrk="0" hangingPunct="1">
        <a:spcBef>
          <a:spcPct val="20000"/>
        </a:spcBef>
        <a:buFont typeface="Arial"/>
        <a:buChar char="–"/>
        <a:defRPr sz="3200" kern="1200">
          <a:solidFill>
            <a:schemeClr val="tx1"/>
          </a:solidFill>
          <a:latin typeface="+mn-lt"/>
          <a:ea typeface="+mn-ea"/>
          <a:cs typeface="+mn-cs"/>
        </a:defRPr>
      </a:lvl2pPr>
      <a:lvl3pPr marL="1303592" indent="-260718" algn="l" defTabSz="521437" rtl="0" eaLnBrk="1" latinLnBrk="0" hangingPunct="1">
        <a:spcBef>
          <a:spcPct val="20000"/>
        </a:spcBef>
        <a:buFont typeface="Arial"/>
        <a:buChar char="•"/>
        <a:defRPr sz="2700" kern="1200">
          <a:solidFill>
            <a:schemeClr val="tx1"/>
          </a:solidFill>
          <a:latin typeface="+mn-lt"/>
          <a:ea typeface="+mn-ea"/>
          <a:cs typeface="+mn-cs"/>
        </a:defRPr>
      </a:lvl3pPr>
      <a:lvl4pPr marL="1825028" indent="-260718" algn="l" defTabSz="521437" rtl="0" eaLnBrk="1" latinLnBrk="0" hangingPunct="1">
        <a:spcBef>
          <a:spcPct val="20000"/>
        </a:spcBef>
        <a:buFont typeface="Arial"/>
        <a:buChar char="–"/>
        <a:defRPr sz="2300" kern="1200">
          <a:solidFill>
            <a:schemeClr val="tx1"/>
          </a:solidFill>
          <a:latin typeface="+mn-lt"/>
          <a:ea typeface="+mn-ea"/>
          <a:cs typeface="+mn-cs"/>
        </a:defRPr>
      </a:lvl4pPr>
      <a:lvl5pPr marL="2346465" indent="-260718" algn="l" defTabSz="521437" rtl="0" eaLnBrk="1" latinLnBrk="0" hangingPunct="1">
        <a:spcBef>
          <a:spcPct val="20000"/>
        </a:spcBef>
        <a:buFont typeface="Arial"/>
        <a:buChar char="»"/>
        <a:defRPr sz="2300" kern="1200">
          <a:solidFill>
            <a:schemeClr val="tx1"/>
          </a:solidFill>
          <a:latin typeface="+mn-lt"/>
          <a:ea typeface="+mn-ea"/>
          <a:cs typeface="+mn-cs"/>
        </a:defRPr>
      </a:lvl5pPr>
      <a:lvl6pPr marL="2867901" indent="-260718" algn="l" defTabSz="521437" rtl="0" eaLnBrk="1" latinLnBrk="0" hangingPunct="1">
        <a:spcBef>
          <a:spcPct val="20000"/>
        </a:spcBef>
        <a:buFont typeface="Arial"/>
        <a:buChar char="•"/>
        <a:defRPr sz="2300" kern="1200">
          <a:solidFill>
            <a:schemeClr val="tx1"/>
          </a:solidFill>
          <a:latin typeface="+mn-lt"/>
          <a:ea typeface="+mn-ea"/>
          <a:cs typeface="+mn-cs"/>
        </a:defRPr>
      </a:lvl6pPr>
      <a:lvl7pPr marL="3389338" indent="-260718" algn="l" defTabSz="521437" rtl="0" eaLnBrk="1" latinLnBrk="0" hangingPunct="1">
        <a:spcBef>
          <a:spcPct val="20000"/>
        </a:spcBef>
        <a:buFont typeface="Arial"/>
        <a:buChar char="•"/>
        <a:defRPr sz="2300" kern="1200">
          <a:solidFill>
            <a:schemeClr val="tx1"/>
          </a:solidFill>
          <a:latin typeface="+mn-lt"/>
          <a:ea typeface="+mn-ea"/>
          <a:cs typeface="+mn-cs"/>
        </a:defRPr>
      </a:lvl7pPr>
      <a:lvl8pPr marL="3910775" indent="-260718" algn="l" defTabSz="521437" rtl="0" eaLnBrk="1" latinLnBrk="0" hangingPunct="1">
        <a:spcBef>
          <a:spcPct val="20000"/>
        </a:spcBef>
        <a:buFont typeface="Arial"/>
        <a:buChar char="•"/>
        <a:defRPr sz="2300" kern="1200">
          <a:solidFill>
            <a:schemeClr val="tx1"/>
          </a:solidFill>
          <a:latin typeface="+mn-lt"/>
          <a:ea typeface="+mn-ea"/>
          <a:cs typeface="+mn-cs"/>
        </a:defRPr>
      </a:lvl8pPr>
      <a:lvl9pPr marL="4432211" indent="-260718" algn="l" defTabSz="521437" rtl="0" eaLnBrk="1" latinLnBrk="0" hangingPunct="1">
        <a:spcBef>
          <a:spcPct val="20000"/>
        </a:spcBef>
        <a:buFont typeface="Arial"/>
        <a:buChar char="•"/>
        <a:defRPr sz="2300" kern="1200">
          <a:solidFill>
            <a:schemeClr val="tx1"/>
          </a:solidFill>
          <a:latin typeface="+mn-lt"/>
          <a:ea typeface="+mn-ea"/>
          <a:cs typeface="+mn-cs"/>
        </a:defRPr>
      </a:lvl9pPr>
    </p:bodyStyle>
    <p:otherStyle>
      <a:defPPr>
        <a:defRPr lang="en-US"/>
      </a:defPPr>
      <a:lvl1pPr marL="0" algn="l" defTabSz="521437" rtl="0" eaLnBrk="1" latinLnBrk="0" hangingPunct="1">
        <a:defRPr sz="2100" kern="1200">
          <a:solidFill>
            <a:schemeClr val="tx1"/>
          </a:solidFill>
          <a:latin typeface="+mn-lt"/>
          <a:ea typeface="+mn-ea"/>
          <a:cs typeface="+mn-cs"/>
        </a:defRPr>
      </a:lvl1pPr>
      <a:lvl2pPr marL="521437" algn="l" defTabSz="521437" rtl="0" eaLnBrk="1" latinLnBrk="0" hangingPunct="1">
        <a:defRPr sz="2100" kern="1200">
          <a:solidFill>
            <a:schemeClr val="tx1"/>
          </a:solidFill>
          <a:latin typeface="+mn-lt"/>
          <a:ea typeface="+mn-ea"/>
          <a:cs typeface="+mn-cs"/>
        </a:defRPr>
      </a:lvl2pPr>
      <a:lvl3pPr marL="1042873" algn="l" defTabSz="521437" rtl="0" eaLnBrk="1" latinLnBrk="0" hangingPunct="1">
        <a:defRPr sz="2100" kern="1200">
          <a:solidFill>
            <a:schemeClr val="tx1"/>
          </a:solidFill>
          <a:latin typeface="+mn-lt"/>
          <a:ea typeface="+mn-ea"/>
          <a:cs typeface="+mn-cs"/>
        </a:defRPr>
      </a:lvl3pPr>
      <a:lvl4pPr marL="1564310" algn="l" defTabSz="521437" rtl="0" eaLnBrk="1" latinLnBrk="0" hangingPunct="1">
        <a:defRPr sz="2100" kern="1200">
          <a:solidFill>
            <a:schemeClr val="tx1"/>
          </a:solidFill>
          <a:latin typeface="+mn-lt"/>
          <a:ea typeface="+mn-ea"/>
          <a:cs typeface="+mn-cs"/>
        </a:defRPr>
      </a:lvl4pPr>
      <a:lvl5pPr marL="2085746" algn="l" defTabSz="521437" rtl="0" eaLnBrk="1" latinLnBrk="0" hangingPunct="1">
        <a:defRPr sz="2100" kern="1200">
          <a:solidFill>
            <a:schemeClr val="tx1"/>
          </a:solidFill>
          <a:latin typeface="+mn-lt"/>
          <a:ea typeface="+mn-ea"/>
          <a:cs typeface="+mn-cs"/>
        </a:defRPr>
      </a:lvl5pPr>
      <a:lvl6pPr marL="2607183" algn="l" defTabSz="521437" rtl="0" eaLnBrk="1" latinLnBrk="0" hangingPunct="1">
        <a:defRPr sz="2100" kern="1200">
          <a:solidFill>
            <a:schemeClr val="tx1"/>
          </a:solidFill>
          <a:latin typeface="+mn-lt"/>
          <a:ea typeface="+mn-ea"/>
          <a:cs typeface="+mn-cs"/>
        </a:defRPr>
      </a:lvl6pPr>
      <a:lvl7pPr marL="3128620" algn="l" defTabSz="521437" rtl="0" eaLnBrk="1" latinLnBrk="0" hangingPunct="1">
        <a:defRPr sz="2100" kern="1200">
          <a:solidFill>
            <a:schemeClr val="tx1"/>
          </a:solidFill>
          <a:latin typeface="+mn-lt"/>
          <a:ea typeface="+mn-ea"/>
          <a:cs typeface="+mn-cs"/>
        </a:defRPr>
      </a:lvl7pPr>
      <a:lvl8pPr marL="3650056" algn="l" defTabSz="521437" rtl="0" eaLnBrk="1" latinLnBrk="0" hangingPunct="1">
        <a:defRPr sz="2100" kern="1200">
          <a:solidFill>
            <a:schemeClr val="tx1"/>
          </a:solidFill>
          <a:latin typeface="+mn-lt"/>
          <a:ea typeface="+mn-ea"/>
          <a:cs typeface="+mn-cs"/>
        </a:defRPr>
      </a:lvl8pPr>
      <a:lvl9pPr marL="4171493" algn="l" defTabSz="521437"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hyperlink" Target="http://www.unglobalpulse.org/news/future-humanitarian-data-focus-world-humanitarian-summit" TargetMode="Externa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DE4449-5D96-A54A-AFE4-CDDDA8B30CAB}"/>
              </a:ext>
            </a:extLst>
          </p:cNvPr>
          <p:cNvSpPr>
            <a:spLocks noGrp="1"/>
          </p:cNvSpPr>
          <p:nvPr>
            <p:ph type="title"/>
          </p:nvPr>
        </p:nvSpPr>
        <p:spPr>
          <a:xfrm>
            <a:off x="1067740" y="1721354"/>
            <a:ext cx="8631833" cy="1820818"/>
          </a:xfrm>
        </p:spPr>
        <p:txBody>
          <a:bodyPr/>
          <a:lstStyle/>
          <a:p>
            <a:r>
              <a:rPr lang="en-US" dirty="0"/>
              <a:t>Data and Information Management Basics</a:t>
            </a:r>
          </a:p>
        </p:txBody>
      </p:sp>
      <p:sp>
        <p:nvSpPr>
          <p:cNvPr id="3" name="Rectangle 2">
            <a:extLst>
              <a:ext uri="{FF2B5EF4-FFF2-40B4-BE49-F238E27FC236}">
                <a16:creationId xmlns:a16="http://schemas.microsoft.com/office/drawing/2014/main" id="{E3AC3A13-F02E-094A-B030-2813D6CE43A3}"/>
              </a:ext>
            </a:extLst>
          </p:cNvPr>
          <p:cNvSpPr/>
          <p:nvPr/>
        </p:nvSpPr>
        <p:spPr>
          <a:xfrm>
            <a:off x="1067740" y="3542172"/>
            <a:ext cx="6476944" cy="415498"/>
          </a:xfrm>
          <a:prstGeom prst="rect">
            <a:avLst/>
          </a:prstGeom>
        </p:spPr>
        <p:txBody>
          <a:bodyPr wrap="square">
            <a:spAutoFit/>
          </a:bodyPr>
          <a:lstStyle/>
          <a:p>
            <a:r>
              <a:rPr lang="en-GB" dirty="0"/>
              <a:t>Heather </a:t>
            </a:r>
            <a:r>
              <a:rPr lang="en-GB" dirty="0" err="1"/>
              <a:t>Leson</a:t>
            </a:r>
            <a:r>
              <a:rPr lang="en-GB" dirty="0"/>
              <a:t>, Data Literacy Lead</a:t>
            </a:r>
          </a:p>
        </p:txBody>
      </p:sp>
    </p:spTree>
    <p:extLst>
      <p:ext uri="{BB962C8B-B14F-4D97-AF65-F5344CB8AC3E}">
        <p14:creationId xmlns:p14="http://schemas.microsoft.com/office/powerpoint/2010/main" val="38926527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270">
            <a:extLst>
              <a:ext uri="{FF2B5EF4-FFF2-40B4-BE49-F238E27FC236}">
                <a16:creationId xmlns:a16="http://schemas.microsoft.com/office/drawing/2014/main" id="{21F0D698-B352-B749-8E0C-71100D345EDC}"/>
              </a:ext>
            </a:extLst>
          </p:cNvPr>
          <p:cNvSpPr txBox="1"/>
          <p:nvPr/>
        </p:nvSpPr>
        <p:spPr>
          <a:xfrm>
            <a:off x="537200" y="774700"/>
            <a:ext cx="8092500" cy="781200"/>
          </a:xfrm>
          <a:prstGeom prst="rect">
            <a:avLst/>
          </a:prstGeom>
          <a:noFill/>
          <a:ln>
            <a:noFill/>
          </a:ln>
        </p:spPr>
        <p:txBody>
          <a:bodyPr spcFirstLastPara="1" wrap="square" lIns="91425" tIns="91425" rIns="91425" bIns="91425" anchor="ctr" anchorCtr="0">
            <a:noAutofit/>
          </a:bodyPr>
          <a:lstStyle/>
          <a:p>
            <a:pPr lvl="0">
              <a:lnSpc>
                <a:spcPct val="115000"/>
              </a:lnSpc>
              <a:spcBef>
                <a:spcPts val="1400"/>
              </a:spcBef>
              <a:spcAft>
                <a:spcPts val="400"/>
              </a:spcAft>
            </a:pPr>
            <a:r>
              <a:rPr lang="en-GB" sz="3000" dirty="0">
                <a:solidFill>
                  <a:srgbClr val="EE3224"/>
                </a:solidFill>
                <a:latin typeface="Arial" panose="020B0604020202020204" pitchFamily="34" charset="0"/>
                <a:ea typeface="Arvo"/>
                <a:cs typeface="Arial" panose="020B0604020202020204" pitchFamily="34" charset="0"/>
                <a:sym typeface="Arvo"/>
              </a:rPr>
              <a:t>... to turning it into ‘information’... </a:t>
            </a:r>
          </a:p>
        </p:txBody>
      </p:sp>
      <p:pic>
        <p:nvPicPr>
          <p:cNvPr id="5" name="Shape 278">
            <a:extLst>
              <a:ext uri="{FF2B5EF4-FFF2-40B4-BE49-F238E27FC236}">
                <a16:creationId xmlns:a16="http://schemas.microsoft.com/office/drawing/2014/main" id="{3D695747-C62C-DD45-BBBE-BA0AE8AF9DA1}"/>
              </a:ext>
            </a:extLst>
          </p:cNvPr>
          <p:cNvPicPr preferRelativeResize="0"/>
          <p:nvPr/>
        </p:nvPicPr>
        <p:blipFill rotWithShape="1">
          <a:blip r:embed="rId2">
            <a:alphaModFix/>
          </a:blip>
          <a:srcRect/>
          <a:stretch/>
        </p:blipFill>
        <p:spPr>
          <a:xfrm>
            <a:off x="819055" y="2165972"/>
            <a:ext cx="6194839" cy="2801896"/>
          </a:xfrm>
          <a:prstGeom prst="rect">
            <a:avLst/>
          </a:prstGeom>
          <a:noFill/>
          <a:ln>
            <a:noFill/>
          </a:ln>
        </p:spPr>
      </p:pic>
    </p:spTree>
    <p:extLst>
      <p:ext uri="{BB962C8B-B14F-4D97-AF65-F5344CB8AC3E}">
        <p14:creationId xmlns:p14="http://schemas.microsoft.com/office/powerpoint/2010/main" val="7296785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Shape 263"/>
          <p:cNvSpPr txBox="1">
            <a:spLocks noGrp="1"/>
          </p:cNvSpPr>
          <p:nvPr>
            <p:ph type="title" idx="4294967295"/>
          </p:nvPr>
        </p:nvSpPr>
        <p:spPr>
          <a:xfrm>
            <a:off x="1327161" y="1117639"/>
            <a:ext cx="8091398" cy="1002235"/>
          </a:xfrm>
          <a:prstGeom prst="rect">
            <a:avLst/>
          </a:prstGeom>
        </p:spPr>
        <p:txBody>
          <a:bodyPr spcFirstLastPara="1" vert="horz" wrap="square" lIns="106869" tIns="106869" rIns="106869" bIns="106869" rtlCol="0" anchor="t" anchorCtr="0">
            <a:noAutofit/>
          </a:bodyPr>
          <a:lstStyle/>
          <a:p>
            <a:pPr algn="ctr">
              <a:lnSpc>
                <a:spcPct val="115000"/>
              </a:lnSpc>
              <a:spcBef>
                <a:spcPts val="1636"/>
              </a:spcBef>
              <a:spcAft>
                <a:spcPts val="468"/>
              </a:spcAft>
              <a:buClr>
                <a:schemeClr val="dk1"/>
              </a:buClr>
              <a:buSzPts val="1100"/>
            </a:pPr>
            <a:r>
              <a:rPr lang="en" sz="3000" dirty="0">
                <a:solidFill>
                  <a:srgbClr val="EE3224"/>
                </a:solidFill>
                <a:ea typeface="Arvo"/>
                <a:sym typeface="Arvo"/>
              </a:rPr>
              <a:t>Data-literate is not the same as data-skilled</a:t>
            </a:r>
            <a:endParaRPr sz="3000" dirty="0">
              <a:solidFill>
                <a:srgbClr val="EE3224"/>
              </a:solidFill>
              <a:ea typeface="Arvo"/>
              <a:sym typeface="Arvo"/>
            </a:endParaRPr>
          </a:p>
        </p:txBody>
      </p:sp>
      <p:sp>
        <p:nvSpPr>
          <p:cNvPr id="264" name="Shape 264"/>
          <p:cNvSpPr txBox="1">
            <a:spLocks noGrp="1"/>
          </p:cNvSpPr>
          <p:nvPr>
            <p:ph type="body" idx="1"/>
          </p:nvPr>
        </p:nvSpPr>
        <p:spPr>
          <a:xfrm>
            <a:off x="4628675" y="2414007"/>
            <a:ext cx="5074125" cy="3635820"/>
          </a:xfrm>
          <a:prstGeom prst="rect">
            <a:avLst/>
          </a:prstGeom>
        </p:spPr>
        <p:txBody>
          <a:bodyPr spcFirstLastPara="1" vert="horz" wrap="square" lIns="106869" tIns="106869" rIns="106869" bIns="106869" rtlCol="0" anchor="t" anchorCtr="0">
            <a:noAutofit/>
          </a:bodyPr>
          <a:lstStyle/>
          <a:p>
            <a:pPr marL="0" indent="0">
              <a:lnSpc>
                <a:spcPct val="115000"/>
              </a:lnSpc>
              <a:spcBef>
                <a:spcPts val="1636"/>
              </a:spcBef>
              <a:buClr>
                <a:schemeClr val="dk1"/>
              </a:buClr>
              <a:buSzPts val="1100"/>
              <a:buNone/>
            </a:pPr>
            <a:r>
              <a:rPr lang="en" sz="1520" b="1" dirty="0"/>
              <a:t> </a:t>
            </a:r>
            <a:endParaRPr sz="1520" b="1" dirty="0"/>
          </a:p>
          <a:p>
            <a:pPr marL="0" indent="0">
              <a:lnSpc>
                <a:spcPct val="115000"/>
              </a:lnSpc>
              <a:spcBef>
                <a:spcPts val="1636"/>
              </a:spcBef>
              <a:buClr>
                <a:schemeClr val="dk1"/>
              </a:buClr>
              <a:buSzPts val="1100"/>
              <a:buNone/>
            </a:pPr>
            <a:r>
              <a:rPr lang="en" sz="2400" b="1" dirty="0">
                <a:ea typeface="Trebuchet MS"/>
                <a:sym typeface="Trebuchet MS"/>
              </a:rPr>
              <a:t>“</a:t>
            </a:r>
            <a:r>
              <a:rPr lang="en" sz="2400" i="1" dirty="0">
                <a:ea typeface="Trebuchet MS"/>
                <a:sym typeface="Trebuchet MS"/>
              </a:rPr>
              <a:t>A data-literate </a:t>
            </a:r>
            <a:r>
              <a:rPr lang="en" sz="2400" i="1" dirty="0" err="1">
                <a:ea typeface="Trebuchet MS"/>
                <a:sym typeface="Trebuchet MS"/>
              </a:rPr>
              <a:t>organisation</a:t>
            </a:r>
            <a:r>
              <a:rPr lang="en" sz="2400" i="1" dirty="0">
                <a:ea typeface="Trebuchet MS"/>
                <a:sym typeface="Trebuchet MS"/>
              </a:rPr>
              <a:t> is one that shares a culture of data and a strong vision of the future. Most people invested in this vision will have no analytic interaction with data and may never need to.</a:t>
            </a:r>
            <a:r>
              <a:rPr lang="en" sz="2400" dirty="0">
                <a:ea typeface="Trebuchet MS"/>
                <a:sym typeface="Trebuchet MS"/>
              </a:rPr>
              <a:t>”*</a:t>
            </a:r>
            <a:endParaRPr sz="2400" dirty="0">
              <a:ea typeface="Trebuchet MS"/>
              <a:sym typeface="Trebuchet MS"/>
            </a:endParaRPr>
          </a:p>
          <a:p>
            <a:pPr marL="0" indent="0">
              <a:buNone/>
            </a:pPr>
            <a:endParaRPr sz="2400" dirty="0"/>
          </a:p>
          <a:p>
            <a:pPr marL="0" indent="0">
              <a:spcBef>
                <a:spcPts val="0"/>
              </a:spcBef>
              <a:buNone/>
            </a:pPr>
            <a:r>
              <a:rPr lang="en" sz="1200" dirty="0"/>
              <a:t>*Source: Open Data Institute</a:t>
            </a:r>
            <a:endParaRPr sz="1200" dirty="0">
              <a:solidFill>
                <a:srgbClr val="FF0000"/>
              </a:solidFill>
            </a:endParaRPr>
          </a:p>
        </p:txBody>
      </p:sp>
      <p:pic>
        <p:nvPicPr>
          <p:cNvPr id="265" name="Shape 265" descr="Education by Tuktuk Design (Noun Project).png"/>
          <p:cNvPicPr preferRelativeResize="0"/>
          <p:nvPr/>
        </p:nvPicPr>
        <p:blipFill>
          <a:blip r:embed="rId3">
            <a:alphaModFix/>
          </a:blip>
          <a:stretch>
            <a:fillRect/>
          </a:stretch>
        </p:blipFill>
        <p:spPr>
          <a:xfrm>
            <a:off x="1152546" y="2753475"/>
            <a:ext cx="2957387" cy="3011252"/>
          </a:xfrm>
          <a:prstGeom prst="rect">
            <a:avLst/>
          </a:prstGeom>
          <a:noFill/>
          <a:ln>
            <a:noFill/>
          </a:ln>
        </p:spPr>
      </p:pic>
    </p:spTree>
    <p:extLst>
      <p:ext uri="{BB962C8B-B14F-4D97-AF65-F5344CB8AC3E}">
        <p14:creationId xmlns:p14="http://schemas.microsoft.com/office/powerpoint/2010/main" val="6138480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Shape 270"/>
          <p:cNvSpPr txBox="1">
            <a:spLocks noGrp="1"/>
          </p:cNvSpPr>
          <p:nvPr>
            <p:ph type="title" idx="4294967295"/>
          </p:nvPr>
        </p:nvSpPr>
        <p:spPr>
          <a:xfrm>
            <a:off x="1141644" y="813364"/>
            <a:ext cx="8405350" cy="1306942"/>
          </a:xfrm>
          <a:prstGeom prst="rect">
            <a:avLst/>
          </a:prstGeom>
        </p:spPr>
        <p:txBody>
          <a:bodyPr spcFirstLastPara="1" vert="horz" wrap="square" lIns="106869" tIns="106869" rIns="106869" bIns="106869" rtlCol="0" anchor="t" anchorCtr="0">
            <a:noAutofit/>
          </a:bodyPr>
          <a:lstStyle/>
          <a:p>
            <a:pPr algn="ctr">
              <a:spcBef>
                <a:spcPts val="0"/>
              </a:spcBef>
            </a:pPr>
            <a:r>
              <a:rPr lang="en" sz="3000" dirty="0">
                <a:solidFill>
                  <a:srgbClr val="EE3224"/>
                </a:solidFill>
                <a:ea typeface="Arvo"/>
                <a:sym typeface="Arvo"/>
              </a:rPr>
              <a:t>What is Data Literacy?</a:t>
            </a:r>
            <a:endParaRPr sz="3000" dirty="0">
              <a:solidFill>
                <a:srgbClr val="EE3224"/>
              </a:solidFill>
              <a:ea typeface="Arvo"/>
              <a:sym typeface="Arvo"/>
            </a:endParaRPr>
          </a:p>
        </p:txBody>
      </p:sp>
      <p:sp>
        <p:nvSpPr>
          <p:cNvPr id="271" name="Shape 271"/>
          <p:cNvSpPr txBox="1">
            <a:spLocks noGrp="1"/>
          </p:cNvSpPr>
          <p:nvPr>
            <p:ph type="body" idx="1"/>
          </p:nvPr>
        </p:nvSpPr>
        <p:spPr>
          <a:xfrm>
            <a:off x="4596402" y="1917701"/>
            <a:ext cx="5197053" cy="4279900"/>
          </a:xfrm>
          <a:prstGeom prst="rect">
            <a:avLst/>
          </a:prstGeom>
        </p:spPr>
        <p:txBody>
          <a:bodyPr spcFirstLastPara="1" vert="horz" wrap="square" lIns="106869" tIns="106869" rIns="106869" bIns="106869" rtlCol="0" anchor="t" anchorCtr="0">
            <a:noAutofit/>
          </a:bodyPr>
          <a:lstStyle/>
          <a:p>
            <a:pPr marL="0" indent="0">
              <a:lnSpc>
                <a:spcPct val="115000"/>
              </a:lnSpc>
              <a:spcBef>
                <a:spcPts val="0"/>
              </a:spcBef>
              <a:buClr>
                <a:schemeClr val="dk1"/>
              </a:buClr>
              <a:buSzPts val="1100"/>
              <a:buNone/>
            </a:pPr>
            <a:r>
              <a:rPr lang="en" sz="2400" dirty="0">
                <a:ea typeface="Trebuchet MS"/>
                <a:sym typeface="Trebuchet MS"/>
              </a:rPr>
              <a:t>“</a:t>
            </a:r>
            <a:r>
              <a:rPr lang="en" sz="2400" i="1" dirty="0">
                <a:ea typeface="Trebuchet MS"/>
                <a:sym typeface="Trebuchet MS"/>
              </a:rPr>
              <a:t>Data Literacy includes the skills, knowledge, attitudes, and social structures required for different populations to use data.</a:t>
            </a:r>
            <a:r>
              <a:rPr lang="en" sz="2400" dirty="0">
                <a:ea typeface="Trebuchet MS"/>
                <a:sym typeface="Trebuchet MS"/>
              </a:rPr>
              <a:t>”*</a:t>
            </a:r>
            <a:endParaRPr lang="en-GB" sz="2400" dirty="0">
              <a:ea typeface="Trebuchet MS"/>
              <a:sym typeface="Trebuchet MS"/>
            </a:endParaRPr>
          </a:p>
          <a:p>
            <a:pPr marL="0" indent="0">
              <a:lnSpc>
                <a:spcPct val="115000"/>
              </a:lnSpc>
              <a:spcBef>
                <a:spcPts val="0"/>
              </a:spcBef>
              <a:buClr>
                <a:schemeClr val="dk1"/>
              </a:buClr>
              <a:buSzPts val="1100"/>
              <a:buNone/>
            </a:pPr>
            <a:endParaRPr lang="en-GB" sz="1800" dirty="0">
              <a:ea typeface="Trebuchet MS"/>
              <a:sym typeface="Trebuchet MS"/>
            </a:endParaRPr>
          </a:p>
          <a:p>
            <a:pPr marL="0" indent="0">
              <a:lnSpc>
                <a:spcPct val="115000"/>
              </a:lnSpc>
              <a:spcBef>
                <a:spcPts val="0"/>
              </a:spcBef>
              <a:buClr>
                <a:schemeClr val="dk1"/>
              </a:buClr>
              <a:buSzPts val="1100"/>
              <a:buNone/>
            </a:pPr>
            <a:endParaRPr lang="en-GB" sz="1800" dirty="0">
              <a:ea typeface="Trebuchet MS"/>
              <a:sym typeface="Trebuchet MS"/>
            </a:endParaRPr>
          </a:p>
          <a:p>
            <a:pPr marL="0" indent="0">
              <a:lnSpc>
                <a:spcPct val="115000"/>
              </a:lnSpc>
              <a:spcBef>
                <a:spcPts val="0"/>
              </a:spcBef>
              <a:buClr>
                <a:schemeClr val="dk1"/>
              </a:buClr>
              <a:buSzPts val="1100"/>
              <a:buNone/>
            </a:pPr>
            <a:endParaRPr sz="1800" dirty="0">
              <a:ea typeface="Trebuchet MS"/>
              <a:sym typeface="Trebuchet MS"/>
            </a:endParaRPr>
          </a:p>
          <a:p>
            <a:pPr marL="0" indent="0">
              <a:lnSpc>
                <a:spcPct val="115000"/>
              </a:lnSpc>
              <a:spcBef>
                <a:spcPts val="0"/>
              </a:spcBef>
              <a:buClr>
                <a:schemeClr val="dk1"/>
              </a:buClr>
              <a:buSzPts val="1100"/>
              <a:buNone/>
            </a:pPr>
            <a:endParaRPr sz="1800" dirty="0"/>
          </a:p>
          <a:p>
            <a:pPr marL="0" indent="0">
              <a:lnSpc>
                <a:spcPct val="115000"/>
              </a:lnSpc>
              <a:spcBef>
                <a:spcPts val="0"/>
              </a:spcBef>
              <a:buClr>
                <a:schemeClr val="dk1"/>
              </a:buClr>
              <a:buSzPts val="1100"/>
              <a:buNone/>
            </a:pPr>
            <a:r>
              <a:rPr lang="en" sz="1800" dirty="0">
                <a:ea typeface="Trebuchet MS"/>
                <a:sym typeface="Trebuchet MS"/>
              </a:rPr>
              <a:t>Humanitarian Information Managers (IMs) are often very data-skilled.  How can we build an ecosystem of data ready colleagues?</a:t>
            </a:r>
            <a:endParaRPr lang="en-GB" sz="1800" dirty="0">
              <a:ea typeface="Trebuchet MS"/>
              <a:sym typeface="Trebuchet MS"/>
            </a:endParaRPr>
          </a:p>
          <a:p>
            <a:pPr marL="0" indent="0">
              <a:lnSpc>
                <a:spcPct val="115000"/>
              </a:lnSpc>
              <a:spcBef>
                <a:spcPts val="0"/>
              </a:spcBef>
              <a:buClr>
                <a:schemeClr val="dk1"/>
              </a:buClr>
              <a:buSzPts val="1100"/>
              <a:buNone/>
            </a:pPr>
            <a:endParaRPr sz="1800" dirty="0"/>
          </a:p>
          <a:p>
            <a:pPr marL="0" indent="0">
              <a:spcBef>
                <a:spcPts val="0"/>
              </a:spcBef>
              <a:buClr>
                <a:schemeClr val="dk1"/>
              </a:buClr>
              <a:buSzPts val="1100"/>
              <a:buNone/>
            </a:pPr>
            <a:r>
              <a:rPr lang="en" sz="1200" dirty="0">
                <a:ea typeface="Trebuchet MS"/>
                <a:sym typeface="Trebuchet MS"/>
              </a:rPr>
              <a:t>*Source: School of Data</a:t>
            </a:r>
            <a:endParaRPr sz="1200" dirty="0">
              <a:solidFill>
                <a:srgbClr val="FF0000"/>
              </a:solidFill>
              <a:ea typeface="Trebuchet MS"/>
              <a:sym typeface="Trebuchet MS"/>
            </a:endParaRPr>
          </a:p>
        </p:txBody>
      </p:sp>
      <p:pic>
        <p:nvPicPr>
          <p:cNvPr id="272" name="Shape 272" descr="Yarn by Eugen Belyakoff noun_86863_cc.png"/>
          <p:cNvPicPr preferRelativeResize="0"/>
          <p:nvPr/>
        </p:nvPicPr>
        <p:blipFill>
          <a:blip r:embed="rId3">
            <a:alphaModFix/>
          </a:blip>
          <a:stretch>
            <a:fillRect/>
          </a:stretch>
        </p:blipFill>
        <p:spPr>
          <a:xfrm>
            <a:off x="1243244" y="1928362"/>
            <a:ext cx="4272381" cy="2901279"/>
          </a:xfrm>
          <a:prstGeom prst="rect">
            <a:avLst/>
          </a:prstGeom>
          <a:noFill/>
          <a:ln>
            <a:noFill/>
          </a:ln>
        </p:spPr>
      </p:pic>
    </p:spTree>
    <p:extLst>
      <p:ext uri="{BB962C8B-B14F-4D97-AF65-F5344CB8AC3E}">
        <p14:creationId xmlns:p14="http://schemas.microsoft.com/office/powerpoint/2010/main" val="11588896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Shape 283"/>
          <p:cNvSpPr txBox="1"/>
          <p:nvPr/>
        </p:nvSpPr>
        <p:spPr>
          <a:xfrm>
            <a:off x="2070778" y="4655312"/>
            <a:ext cx="1071669" cy="246175"/>
          </a:xfrm>
          <a:prstGeom prst="rect">
            <a:avLst/>
          </a:prstGeom>
          <a:noFill/>
          <a:ln>
            <a:noFill/>
          </a:ln>
        </p:spPr>
        <p:txBody>
          <a:bodyPr spcFirstLastPara="1" wrap="square" lIns="106869" tIns="106869" rIns="106869" bIns="106869" anchor="t" anchorCtr="0">
            <a:noAutofit/>
          </a:bodyPr>
          <a:lstStyle/>
          <a:p>
            <a:pPr>
              <a:buClr>
                <a:srgbClr val="000000"/>
              </a:buClr>
            </a:pPr>
            <a:endParaRPr sz="1636">
              <a:solidFill>
                <a:srgbClr val="000000"/>
              </a:solidFill>
              <a:latin typeface="Arial"/>
              <a:ea typeface="Arial"/>
              <a:cs typeface="Arial"/>
              <a:sym typeface="Arial"/>
            </a:endParaRPr>
          </a:p>
        </p:txBody>
      </p:sp>
      <p:sp>
        <p:nvSpPr>
          <p:cNvPr id="284" name="Shape 284"/>
          <p:cNvSpPr txBox="1"/>
          <p:nvPr/>
        </p:nvSpPr>
        <p:spPr>
          <a:xfrm>
            <a:off x="8461108" y="4688627"/>
            <a:ext cx="1071669" cy="246175"/>
          </a:xfrm>
          <a:prstGeom prst="rect">
            <a:avLst/>
          </a:prstGeom>
          <a:noFill/>
          <a:ln>
            <a:noFill/>
          </a:ln>
        </p:spPr>
        <p:txBody>
          <a:bodyPr spcFirstLastPara="1" wrap="square" lIns="106869" tIns="106869" rIns="106869" bIns="106869" anchor="t" anchorCtr="0">
            <a:noAutofit/>
          </a:bodyPr>
          <a:lstStyle/>
          <a:p>
            <a:pPr>
              <a:buClr>
                <a:srgbClr val="000000"/>
              </a:buClr>
            </a:pPr>
            <a:endParaRPr sz="1636">
              <a:solidFill>
                <a:srgbClr val="000000"/>
              </a:solidFill>
              <a:latin typeface="Arial"/>
              <a:ea typeface="Arial"/>
              <a:cs typeface="Arial"/>
              <a:sym typeface="Arial"/>
            </a:endParaRPr>
          </a:p>
        </p:txBody>
      </p:sp>
      <p:pic>
        <p:nvPicPr>
          <p:cNvPr id="285" name="Shape 285" descr="Thinking by Yamini Ahluwalia, noun_60299_cc.png"/>
          <p:cNvPicPr preferRelativeResize="0"/>
          <p:nvPr/>
        </p:nvPicPr>
        <p:blipFill rotWithShape="1">
          <a:blip r:embed="rId3">
            <a:alphaModFix/>
          </a:blip>
          <a:srcRect/>
          <a:stretch/>
        </p:blipFill>
        <p:spPr>
          <a:xfrm>
            <a:off x="1075464" y="2128695"/>
            <a:ext cx="3714372" cy="2924998"/>
          </a:xfrm>
          <a:prstGeom prst="rect">
            <a:avLst/>
          </a:prstGeom>
          <a:noFill/>
          <a:ln>
            <a:noFill/>
          </a:ln>
        </p:spPr>
      </p:pic>
      <p:sp>
        <p:nvSpPr>
          <p:cNvPr id="286" name="Shape 286"/>
          <p:cNvSpPr txBox="1"/>
          <p:nvPr/>
        </p:nvSpPr>
        <p:spPr>
          <a:xfrm>
            <a:off x="5627165" y="2247900"/>
            <a:ext cx="4288430" cy="3134757"/>
          </a:xfrm>
          <a:prstGeom prst="rect">
            <a:avLst/>
          </a:prstGeom>
          <a:noFill/>
          <a:ln>
            <a:noFill/>
          </a:ln>
        </p:spPr>
        <p:txBody>
          <a:bodyPr spcFirstLastPara="1" wrap="square" lIns="106869" tIns="106869" rIns="106869" bIns="106869" anchor="t" anchorCtr="0">
            <a:noAutofit/>
          </a:bodyPr>
          <a:lstStyle/>
          <a:p>
            <a:pPr>
              <a:buClr>
                <a:srgbClr val="000000"/>
              </a:buClr>
            </a:pPr>
            <a:endParaRPr sz="1800" dirty="0">
              <a:solidFill>
                <a:srgbClr val="000000"/>
              </a:solidFill>
              <a:latin typeface="Arial"/>
              <a:ea typeface="Trebuchet MS"/>
              <a:cs typeface="Arial"/>
              <a:sym typeface="Trebuchet MS"/>
            </a:endParaRPr>
          </a:p>
          <a:p>
            <a:pPr marL="534421" indent="-400816">
              <a:buClr>
                <a:schemeClr val="dk1"/>
              </a:buClr>
              <a:buSzPts val="1800"/>
              <a:buFont typeface="Trebuchet MS"/>
              <a:buChar char="●"/>
            </a:pPr>
            <a:r>
              <a:rPr lang="en" sz="1800" dirty="0">
                <a:solidFill>
                  <a:schemeClr val="dk1"/>
                </a:solidFill>
                <a:latin typeface="Arial"/>
                <a:ea typeface="Trebuchet MS"/>
                <a:cs typeface="Arial"/>
                <a:sym typeface="Trebuchet MS"/>
              </a:rPr>
              <a:t>Teamwork / Collaboration</a:t>
            </a:r>
            <a:endParaRPr sz="1800" dirty="0">
              <a:solidFill>
                <a:schemeClr val="dk1"/>
              </a:solidFill>
              <a:latin typeface="Arial"/>
              <a:ea typeface="Trebuchet MS"/>
              <a:cs typeface="Arial"/>
              <a:sym typeface="Trebuchet MS"/>
            </a:endParaRPr>
          </a:p>
          <a:p>
            <a:pPr marL="534421" indent="-400816">
              <a:buClr>
                <a:srgbClr val="000000"/>
              </a:buClr>
              <a:buSzPts val="1800"/>
              <a:buFont typeface="Trebuchet MS"/>
              <a:buChar char="●"/>
            </a:pPr>
            <a:r>
              <a:rPr lang="en" sz="1800" dirty="0">
                <a:solidFill>
                  <a:srgbClr val="000000"/>
                </a:solidFill>
                <a:latin typeface="Arial"/>
                <a:ea typeface="Trebuchet MS"/>
                <a:cs typeface="Arial"/>
                <a:sym typeface="Trebuchet MS"/>
              </a:rPr>
              <a:t>Increased Accountability/Transparency</a:t>
            </a:r>
            <a:endParaRPr sz="1800" dirty="0">
              <a:latin typeface="Arial"/>
              <a:ea typeface="Trebuchet MS"/>
              <a:cs typeface="Arial"/>
              <a:sym typeface="Trebuchet MS"/>
            </a:endParaRPr>
          </a:p>
          <a:p>
            <a:pPr marL="534421" indent="-400816">
              <a:buClr>
                <a:srgbClr val="000000"/>
              </a:buClr>
              <a:buSzPts val="1800"/>
              <a:buFont typeface="Trebuchet MS"/>
              <a:buChar char="●"/>
            </a:pPr>
            <a:r>
              <a:rPr lang="en" sz="1800" dirty="0">
                <a:solidFill>
                  <a:srgbClr val="000000"/>
                </a:solidFill>
                <a:latin typeface="Arial"/>
                <a:ea typeface="Trebuchet MS"/>
                <a:cs typeface="Arial"/>
                <a:sym typeface="Trebuchet MS"/>
              </a:rPr>
              <a:t>Organizational Effectiveness (reuse, decrease of duplication)</a:t>
            </a:r>
            <a:endParaRPr sz="1800" dirty="0">
              <a:latin typeface="Arial"/>
              <a:ea typeface="Trebuchet MS"/>
              <a:cs typeface="Arial"/>
              <a:sym typeface="Trebuchet MS"/>
            </a:endParaRPr>
          </a:p>
          <a:p>
            <a:pPr marL="534421" indent="-400816">
              <a:buClr>
                <a:srgbClr val="000000"/>
              </a:buClr>
              <a:buSzPts val="1800"/>
              <a:buFont typeface="Trebuchet MS"/>
              <a:buChar char="●"/>
            </a:pPr>
            <a:r>
              <a:rPr lang="en" sz="1800" dirty="0">
                <a:solidFill>
                  <a:srgbClr val="000000"/>
                </a:solidFill>
                <a:latin typeface="Arial"/>
                <a:ea typeface="Trebuchet MS"/>
                <a:cs typeface="Arial"/>
                <a:sym typeface="Trebuchet MS"/>
              </a:rPr>
              <a:t>Financial improvements</a:t>
            </a:r>
            <a:endParaRPr sz="1800" dirty="0">
              <a:latin typeface="Arial"/>
              <a:ea typeface="Trebuchet MS"/>
              <a:cs typeface="Arial"/>
              <a:sym typeface="Trebuchet MS"/>
            </a:endParaRPr>
          </a:p>
          <a:p>
            <a:pPr marL="534421" indent="-400816">
              <a:buClr>
                <a:srgbClr val="000000"/>
              </a:buClr>
              <a:buSzPts val="1800"/>
              <a:buFont typeface="Trebuchet MS"/>
              <a:buChar char="●"/>
            </a:pPr>
            <a:r>
              <a:rPr lang="en" sz="1800" dirty="0">
                <a:solidFill>
                  <a:srgbClr val="000000"/>
                </a:solidFill>
                <a:latin typeface="Arial"/>
                <a:ea typeface="Trebuchet MS"/>
                <a:cs typeface="Arial"/>
                <a:sym typeface="Trebuchet MS"/>
              </a:rPr>
              <a:t>Competencies / Skills</a:t>
            </a:r>
            <a:endParaRPr sz="1800" dirty="0">
              <a:latin typeface="Arial"/>
              <a:ea typeface="Trebuchet MS"/>
              <a:cs typeface="Arial"/>
              <a:sym typeface="Trebuchet MS"/>
            </a:endParaRPr>
          </a:p>
          <a:p>
            <a:pPr>
              <a:buClr>
                <a:srgbClr val="000000"/>
              </a:buClr>
            </a:pPr>
            <a:endParaRPr sz="1800" dirty="0">
              <a:solidFill>
                <a:srgbClr val="000000"/>
              </a:solidFill>
              <a:latin typeface="Arial"/>
              <a:ea typeface="Arial"/>
              <a:cs typeface="Arial"/>
              <a:sym typeface="Arial"/>
            </a:endParaRPr>
          </a:p>
        </p:txBody>
      </p:sp>
      <p:sp>
        <p:nvSpPr>
          <p:cNvPr id="287" name="Shape 287"/>
          <p:cNvSpPr txBox="1">
            <a:spLocks noGrp="1"/>
          </p:cNvSpPr>
          <p:nvPr>
            <p:ph type="title" idx="4294967295"/>
          </p:nvPr>
        </p:nvSpPr>
        <p:spPr>
          <a:xfrm>
            <a:off x="863601" y="1022458"/>
            <a:ext cx="9271000" cy="669443"/>
          </a:xfrm>
          <a:prstGeom prst="rect">
            <a:avLst/>
          </a:prstGeom>
          <a:noFill/>
          <a:ln>
            <a:noFill/>
          </a:ln>
        </p:spPr>
        <p:txBody>
          <a:bodyPr spcFirstLastPara="1" vert="horz" wrap="square" lIns="106869" tIns="106869" rIns="106869" bIns="106869" rtlCol="0" anchor="t" anchorCtr="0">
            <a:noAutofit/>
          </a:bodyPr>
          <a:lstStyle/>
          <a:p>
            <a:pPr algn="ctr">
              <a:spcBef>
                <a:spcPts val="0"/>
              </a:spcBef>
              <a:buClr>
                <a:schemeClr val="dk1"/>
              </a:buClr>
            </a:pPr>
            <a:r>
              <a:rPr lang="en" sz="3000" dirty="0">
                <a:solidFill>
                  <a:srgbClr val="EE3224"/>
                </a:solidFill>
                <a:ea typeface="Arvo"/>
                <a:sym typeface="Arvo"/>
              </a:rPr>
              <a:t>Potential benefits of focusing on Data literacy</a:t>
            </a:r>
            <a:br>
              <a:rPr lang="en" sz="3000" dirty="0">
                <a:solidFill>
                  <a:srgbClr val="EE3224"/>
                </a:solidFill>
                <a:ea typeface="Arvo"/>
                <a:sym typeface="Arvo"/>
              </a:rPr>
            </a:br>
            <a:endParaRPr sz="3000" dirty="0">
              <a:solidFill>
                <a:srgbClr val="EE3224"/>
              </a:solidFill>
              <a:ea typeface="Arvo"/>
              <a:sym typeface="Arvo"/>
            </a:endParaRPr>
          </a:p>
        </p:txBody>
      </p:sp>
    </p:spTree>
    <p:extLst>
      <p:ext uri="{BB962C8B-B14F-4D97-AF65-F5344CB8AC3E}">
        <p14:creationId xmlns:p14="http://schemas.microsoft.com/office/powerpoint/2010/main" val="19673791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Shape 277"/>
          <p:cNvSpPr txBox="1">
            <a:spLocks noGrp="1"/>
          </p:cNvSpPr>
          <p:nvPr>
            <p:ph type="title" idx="4294967295"/>
          </p:nvPr>
        </p:nvSpPr>
        <p:spPr>
          <a:xfrm>
            <a:off x="1132368" y="657973"/>
            <a:ext cx="8630482" cy="734479"/>
          </a:xfrm>
          <a:prstGeom prst="rect">
            <a:avLst/>
          </a:prstGeom>
          <a:noFill/>
          <a:ln>
            <a:noFill/>
          </a:ln>
        </p:spPr>
        <p:txBody>
          <a:bodyPr spcFirstLastPara="1" vert="horz" wrap="square" lIns="106869" tIns="106869" rIns="106869" bIns="106869" rtlCol="0" anchor="t" anchorCtr="0">
            <a:noAutofit/>
          </a:bodyPr>
          <a:lstStyle/>
          <a:p>
            <a:pPr algn="ctr">
              <a:spcBef>
                <a:spcPts val="0"/>
              </a:spcBef>
              <a:buClr>
                <a:schemeClr val="dk1"/>
              </a:buClr>
            </a:pPr>
            <a:r>
              <a:rPr lang="en" sz="2400" dirty="0">
                <a:solidFill>
                  <a:srgbClr val="EE3224"/>
                </a:solidFill>
                <a:ea typeface="Arvo"/>
                <a:sym typeface="Arvo"/>
              </a:rPr>
              <a:t>What does data literacy mean for me?</a:t>
            </a:r>
            <a:endParaRPr sz="2400" dirty="0">
              <a:solidFill>
                <a:srgbClr val="EE3224"/>
              </a:solidFill>
              <a:ea typeface="Arvo"/>
              <a:sym typeface="Arvo"/>
            </a:endParaRPr>
          </a:p>
        </p:txBody>
      </p:sp>
      <p:graphicFrame>
        <p:nvGraphicFramePr>
          <p:cNvPr id="278" name="Shape 278"/>
          <p:cNvGraphicFramePr/>
          <p:nvPr>
            <p:extLst>
              <p:ext uri="{D42A27DB-BD31-4B8C-83A1-F6EECF244321}">
                <p14:modId xmlns:p14="http://schemas.microsoft.com/office/powerpoint/2010/main" val="2320507728"/>
              </p:ext>
            </p:extLst>
          </p:nvPr>
        </p:nvGraphicFramePr>
        <p:xfrm>
          <a:off x="1117065" y="1423056"/>
          <a:ext cx="8496835" cy="4698901"/>
        </p:xfrm>
        <a:graphic>
          <a:graphicData uri="http://schemas.openxmlformats.org/drawingml/2006/table">
            <a:tbl>
              <a:tblPr>
                <a:noFill/>
                <a:effectLst/>
              </a:tblPr>
              <a:tblGrid>
                <a:gridCol w="2866960">
                  <a:extLst>
                    <a:ext uri="{9D8B030D-6E8A-4147-A177-3AD203B41FA5}">
                      <a16:colId xmlns:a16="http://schemas.microsoft.com/office/drawing/2014/main" val="20000"/>
                    </a:ext>
                  </a:extLst>
                </a:gridCol>
                <a:gridCol w="5629875">
                  <a:extLst>
                    <a:ext uri="{9D8B030D-6E8A-4147-A177-3AD203B41FA5}">
                      <a16:colId xmlns:a16="http://schemas.microsoft.com/office/drawing/2014/main" val="20001"/>
                    </a:ext>
                  </a:extLst>
                </a:gridCol>
              </a:tblGrid>
              <a:tr h="673273">
                <a:tc>
                  <a:txBody>
                    <a:bodyPr/>
                    <a:lstStyle/>
                    <a:p>
                      <a:pPr marL="0" marR="0" lvl="0" indent="92075" algn="l" rtl="0">
                        <a:lnSpc>
                          <a:spcPct val="100000"/>
                        </a:lnSpc>
                        <a:spcBef>
                          <a:spcPts val="0"/>
                        </a:spcBef>
                        <a:spcAft>
                          <a:spcPts val="0"/>
                        </a:spcAft>
                        <a:buClr>
                          <a:srgbClr val="000000"/>
                        </a:buClr>
                        <a:buFont typeface="Arial"/>
                        <a:buNone/>
                      </a:pPr>
                      <a:r>
                        <a:rPr lang="en" sz="1800" b="1" u="none" strike="noStrike" cap="none" dirty="0">
                          <a:latin typeface="Arial"/>
                          <a:ea typeface="Trebuchet MS"/>
                          <a:cs typeface="Arial"/>
                          <a:sym typeface="Trebuchet MS"/>
                        </a:rPr>
                        <a:t>Role</a:t>
                      </a:r>
                      <a:endParaRPr sz="1800" dirty="0">
                        <a:latin typeface="Arial"/>
                        <a:ea typeface="Trebuchet MS"/>
                        <a:cs typeface="Arial"/>
                        <a:sym typeface="Trebuchet MS"/>
                      </a:endParaRPr>
                    </a:p>
                  </a:txBody>
                  <a:tcPr marL="106869" marR="106869" marT="106869" marB="106869">
                    <a:solidFill>
                      <a:schemeClr val="bg1"/>
                    </a:solidFill>
                  </a:tcPr>
                </a:tc>
                <a:tc>
                  <a:txBody>
                    <a:bodyPr/>
                    <a:lstStyle/>
                    <a:p>
                      <a:pPr marL="0" marR="0" lvl="0" indent="0" algn="l" rtl="0">
                        <a:lnSpc>
                          <a:spcPct val="100000"/>
                        </a:lnSpc>
                        <a:spcBef>
                          <a:spcPts val="0"/>
                        </a:spcBef>
                        <a:spcAft>
                          <a:spcPts val="0"/>
                        </a:spcAft>
                        <a:buClr>
                          <a:srgbClr val="000000"/>
                        </a:buClr>
                        <a:buFont typeface="Arial"/>
                        <a:buNone/>
                      </a:pPr>
                      <a:r>
                        <a:rPr lang="en" sz="1800" b="1" u="none" strike="noStrike" cap="none">
                          <a:latin typeface="Arial"/>
                          <a:ea typeface="Trebuchet MS"/>
                          <a:cs typeface="Arial"/>
                          <a:sym typeface="Trebuchet MS"/>
                        </a:rPr>
                        <a:t>Task</a:t>
                      </a:r>
                      <a:endParaRPr sz="1800">
                        <a:latin typeface="Arial"/>
                        <a:ea typeface="Trebuchet MS"/>
                        <a:cs typeface="Arial"/>
                        <a:sym typeface="Trebuchet MS"/>
                      </a:endParaRPr>
                    </a:p>
                  </a:txBody>
                  <a:tcPr marL="106869" marR="106869" marT="106869" marB="106869">
                    <a:solidFill>
                      <a:schemeClr val="bg1"/>
                    </a:solidFill>
                  </a:tcPr>
                </a:tc>
                <a:extLst>
                  <a:ext uri="{0D108BD9-81ED-4DB2-BD59-A6C34878D82A}">
                    <a16:rowId xmlns:a16="http://schemas.microsoft.com/office/drawing/2014/main" val="10000"/>
                  </a:ext>
                </a:extLst>
              </a:tr>
              <a:tr h="712541">
                <a:tc>
                  <a:txBody>
                    <a:bodyPr/>
                    <a:lstStyle/>
                    <a:p>
                      <a:pPr marL="0" marR="0" lvl="0" indent="0" algn="l" rtl="0">
                        <a:lnSpc>
                          <a:spcPct val="100000"/>
                        </a:lnSpc>
                        <a:spcBef>
                          <a:spcPts val="0"/>
                        </a:spcBef>
                        <a:spcAft>
                          <a:spcPts val="0"/>
                        </a:spcAft>
                        <a:buClr>
                          <a:srgbClr val="000000"/>
                        </a:buClr>
                        <a:buFont typeface="Arial"/>
                        <a:buNone/>
                      </a:pPr>
                      <a:r>
                        <a:rPr lang="en" sz="1800" u="none" strike="noStrike" cap="none" dirty="0">
                          <a:latin typeface="Arial"/>
                          <a:ea typeface="Trebuchet MS"/>
                          <a:cs typeface="Arial"/>
                          <a:sym typeface="Trebuchet MS"/>
                        </a:rPr>
                        <a:t>IM/Operations/</a:t>
                      </a:r>
                      <a:r>
                        <a:rPr lang="en" sz="1800" u="none" strike="noStrike" cap="none" dirty="0">
                          <a:solidFill>
                            <a:schemeClr val="dk1"/>
                          </a:solidFill>
                          <a:latin typeface="Arial"/>
                          <a:ea typeface="Trebuchet MS"/>
                          <a:cs typeface="Arial"/>
                          <a:sym typeface="Trebuchet MS"/>
                        </a:rPr>
                        <a:t>PMER/Health</a:t>
                      </a:r>
                      <a:endParaRPr sz="1800" dirty="0">
                        <a:latin typeface="Arial"/>
                        <a:ea typeface="Trebuchet MS"/>
                        <a:cs typeface="Arial"/>
                        <a:sym typeface="Trebuchet MS"/>
                      </a:endParaRPr>
                    </a:p>
                  </a:txBody>
                  <a:tcPr marL="106869" marR="106869" marT="106869" marB="106869">
                    <a:solidFill>
                      <a:schemeClr val="bg1"/>
                    </a:solidFill>
                  </a:tcPr>
                </a:tc>
                <a:tc>
                  <a:txBody>
                    <a:bodyPr/>
                    <a:lstStyle/>
                    <a:p>
                      <a:pPr marL="0" marR="0" lvl="0" indent="0" algn="l" rtl="0">
                        <a:lnSpc>
                          <a:spcPct val="100000"/>
                        </a:lnSpc>
                        <a:spcBef>
                          <a:spcPts val="0"/>
                        </a:spcBef>
                        <a:spcAft>
                          <a:spcPts val="0"/>
                        </a:spcAft>
                        <a:buClr>
                          <a:srgbClr val="000000"/>
                        </a:buClr>
                        <a:buFont typeface="Arial"/>
                        <a:buNone/>
                      </a:pPr>
                      <a:r>
                        <a:rPr lang="en" sz="1800" u="none" strike="noStrike" cap="none" dirty="0">
                          <a:latin typeface="Arial"/>
                          <a:ea typeface="Trebuchet MS"/>
                          <a:cs typeface="Arial"/>
                          <a:sym typeface="Trebuchet MS"/>
                        </a:rPr>
                        <a:t>Deliver projects with information products/</a:t>
                      </a:r>
                      <a:r>
                        <a:rPr lang="en" sz="1800" u="none" strike="noStrike" cap="none" dirty="0">
                          <a:solidFill>
                            <a:schemeClr val="dk1"/>
                          </a:solidFill>
                          <a:latin typeface="Arial"/>
                          <a:ea typeface="Trebuchet MS"/>
                          <a:cs typeface="Arial"/>
                          <a:sym typeface="Trebuchet MS"/>
                        </a:rPr>
                        <a:t>Assess project and programme delivery</a:t>
                      </a:r>
                      <a:endParaRPr sz="1800" dirty="0">
                        <a:latin typeface="Arial"/>
                        <a:ea typeface="Trebuchet MS"/>
                        <a:cs typeface="Arial"/>
                        <a:sym typeface="Trebuchet MS"/>
                      </a:endParaRPr>
                    </a:p>
                  </a:txBody>
                  <a:tcPr marL="106869" marR="106869" marT="106869" marB="106869">
                    <a:solidFill>
                      <a:schemeClr val="bg1"/>
                    </a:solidFill>
                  </a:tcPr>
                </a:tc>
                <a:extLst>
                  <a:ext uri="{0D108BD9-81ED-4DB2-BD59-A6C34878D82A}">
                    <a16:rowId xmlns:a16="http://schemas.microsoft.com/office/drawing/2014/main" val="10001"/>
                  </a:ext>
                </a:extLst>
              </a:tr>
              <a:tr h="712541">
                <a:tc>
                  <a:txBody>
                    <a:bodyPr/>
                    <a:lstStyle/>
                    <a:p>
                      <a:pPr marL="0" marR="0" lvl="0" indent="0" algn="l" rtl="0">
                        <a:lnSpc>
                          <a:spcPct val="100000"/>
                        </a:lnSpc>
                        <a:spcBef>
                          <a:spcPts val="0"/>
                        </a:spcBef>
                        <a:spcAft>
                          <a:spcPts val="0"/>
                        </a:spcAft>
                        <a:buClr>
                          <a:srgbClr val="000000"/>
                        </a:buClr>
                        <a:buFont typeface="Arial"/>
                        <a:buNone/>
                      </a:pPr>
                      <a:r>
                        <a:rPr lang="en" sz="1800" u="none" strike="noStrike" cap="none">
                          <a:latin typeface="Arial"/>
                          <a:ea typeface="Trebuchet MS"/>
                          <a:cs typeface="Arial"/>
                          <a:sym typeface="Trebuchet MS"/>
                        </a:rPr>
                        <a:t>Marketing</a:t>
                      </a:r>
                      <a:endParaRPr sz="1800">
                        <a:latin typeface="Arial"/>
                        <a:ea typeface="Trebuchet MS"/>
                        <a:cs typeface="Arial"/>
                        <a:sym typeface="Trebuchet MS"/>
                      </a:endParaRPr>
                    </a:p>
                    <a:p>
                      <a:pPr marL="0" marR="0" lvl="0" indent="0" algn="l" rtl="0">
                        <a:lnSpc>
                          <a:spcPct val="100000"/>
                        </a:lnSpc>
                        <a:spcBef>
                          <a:spcPts val="0"/>
                        </a:spcBef>
                        <a:spcAft>
                          <a:spcPts val="0"/>
                        </a:spcAft>
                        <a:buClr>
                          <a:srgbClr val="000000"/>
                        </a:buClr>
                        <a:buFont typeface="Arial"/>
                        <a:buNone/>
                      </a:pPr>
                      <a:r>
                        <a:rPr lang="en" sz="1800" u="none" strike="noStrike" cap="none">
                          <a:latin typeface="Arial"/>
                          <a:ea typeface="Trebuchet MS"/>
                          <a:cs typeface="Arial"/>
                          <a:sym typeface="Trebuchet MS"/>
                        </a:rPr>
                        <a:t>Communications</a:t>
                      </a:r>
                      <a:endParaRPr sz="1800">
                        <a:latin typeface="Arial"/>
                        <a:ea typeface="Trebuchet MS"/>
                        <a:cs typeface="Arial"/>
                        <a:sym typeface="Trebuchet MS"/>
                      </a:endParaRPr>
                    </a:p>
                  </a:txBody>
                  <a:tcPr marL="106869" marR="106869" marT="106869" marB="106869">
                    <a:solidFill>
                      <a:schemeClr val="bg1"/>
                    </a:solidFill>
                  </a:tcPr>
                </a:tc>
                <a:tc>
                  <a:txBody>
                    <a:bodyPr/>
                    <a:lstStyle/>
                    <a:p>
                      <a:pPr marL="0" marR="0" lvl="0" indent="0" algn="l" rtl="0">
                        <a:lnSpc>
                          <a:spcPct val="100000"/>
                        </a:lnSpc>
                        <a:spcBef>
                          <a:spcPts val="0"/>
                        </a:spcBef>
                        <a:spcAft>
                          <a:spcPts val="0"/>
                        </a:spcAft>
                        <a:buClr>
                          <a:srgbClr val="000000"/>
                        </a:buClr>
                        <a:buFont typeface="Arial"/>
                        <a:buNone/>
                      </a:pPr>
                      <a:r>
                        <a:rPr lang="en" sz="1800" u="none" strike="noStrike" cap="none" dirty="0">
                          <a:latin typeface="Arial"/>
                          <a:ea typeface="Trebuchet MS"/>
                          <a:cs typeface="Arial"/>
                          <a:sym typeface="Trebuchet MS"/>
                        </a:rPr>
                        <a:t>Excellent data/analysis, narrative for storytelling, </a:t>
                      </a:r>
                      <a:endParaRPr lang="en-GB" sz="1800" u="none" strike="noStrike" cap="none" dirty="0">
                        <a:latin typeface="Arial"/>
                        <a:ea typeface="Trebuchet MS"/>
                        <a:cs typeface="Arial"/>
                        <a:sym typeface="Trebuchet MS"/>
                      </a:endParaRPr>
                    </a:p>
                    <a:p>
                      <a:pPr marL="0" marR="0" lvl="0" indent="0" algn="l" rtl="0">
                        <a:lnSpc>
                          <a:spcPct val="100000"/>
                        </a:lnSpc>
                        <a:spcBef>
                          <a:spcPts val="0"/>
                        </a:spcBef>
                        <a:spcAft>
                          <a:spcPts val="0"/>
                        </a:spcAft>
                        <a:buClr>
                          <a:srgbClr val="000000"/>
                        </a:buClr>
                        <a:buFont typeface="Arial"/>
                        <a:buNone/>
                      </a:pPr>
                      <a:r>
                        <a:rPr lang="en-GB" sz="1800" u="none" strike="noStrike" cap="none" dirty="0">
                          <a:latin typeface="Arial"/>
                          <a:ea typeface="Trebuchet MS"/>
                          <a:cs typeface="Arial"/>
                          <a:sym typeface="Trebuchet MS"/>
                        </a:rPr>
                        <a:t>B</a:t>
                      </a:r>
                      <a:r>
                        <a:rPr lang="en" sz="1800" u="none" strike="noStrike" cap="none" dirty="0">
                          <a:latin typeface="Arial"/>
                          <a:ea typeface="Trebuchet MS"/>
                          <a:cs typeface="Arial"/>
                          <a:sym typeface="Trebuchet MS"/>
                        </a:rPr>
                        <a:t>rand and fundraising</a:t>
                      </a:r>
                      <a:endParaRPr sz="1800" dirty="0">
                        <a:latin typeface="Arial"/>
                        <a:ea typeface="Trebuchet MS"/>
                        <a:cs typeface="Arial"/>
                        <a:sym typeface="Trebuchet MS"/>
                      </a:endParaRPr>
                    </a:p>
                  </a:txBody>
                  <a:tcPr marL="106869" marR="106869" marT="106869" marB="106869">
                    <a:solidFill>
                      <a:schemeClr val="bg1"/>
                    </a:solidFill>
                  </a:tcPr>
                </a:tc>
                <a:extLst>
                  <a:ext uri="{0D108BD9-81ED-4DB2-BD59-A6C34878D82A}">
                    <a16:rowId xmlns:a16="http://schemas.microsoft.com/office/drawing/2014/main" val="10002"/>
                  </a:ext>
                </a:extLst>
              </a:tr>
              <a:tr h="463139">
                <a:tc>
                  <a:txBody>
                    <a:bodyPr/>
                    <a:lstStyle/>
                    <a:p>
                      <a:pPr marL="0" marR="0" lvl="0" indent="0" algn="l" rtl="0">
                        <a:lnSpc>
                          <a:spcPct val="100000"/>
                        </a:lnSpc>
                        <a:spcBef>
                          <a:spcPts val="0"/>
                        </a:spcBef>
                        <a:spcAft>
                          <a:spcPts val="0"/>
                        </a:spcAft>
                        <a:buClr>
                          <a:srgbClr val="000000"/>
                        </a:buClr>
                        <a:buFont typeface="Arial"/>
                        <a:buNone/>
                      </a:pPr>
                      <a:r>
                        <a:rPr lang="en" sz="1800" u="none" strike="noStrike" cap="none">
                          <a:latin typeface="Arial"/>
                          <a:ea typeface="Trebuchet MS"/>
                          <a:cs typeface="Arial"/>
                          <a:sym typeface="Trebuchet MS"/>
                        </a:rPr>
                        <a:t>IT</a:t>
                      </a:r>
                      <a:endParaRPr sz="1800">
                        <a:latin typeface="Arial"/>
                        <a:ea typeface="Trebuchet MS"/>
                        <a:cs typeface="Arial"/>
                        <a:sym typeface="Trebuchet MS"/>
                      </a:endParaRPr>
                    </a:p>
                  </a:txBody>
                  <a:tcPr marL="106869" marR="106869" marT="106869" marB="106869">
                    <a:solidFill>
                      <a:schemeClr val="bg1"/>
                    </a:solidFill>
                  </a:tcPr>
                </a:tc>
                <a:tc>
                  <a:txBody>
                    <a:bodyPr/>
                    <a:lstStyle/>
                    <a:p>
                      <a:pPr marL="0" marR="0" lvl="0" indent="0" algn="l" rtl="0">
                        <a:lnSpc>
                          <a:spcPct val="100000"/>
                        </a:lnSpc>
                        <a:spcBef>
                          <a:spcPts val="0"/>
                        </a:spcBef>
                        <a:spcAft>
                          <a:spcPts val="0"/>
                        </a:spcAft>
                        <a:buClr>
                          <a:srgbClr val="000000"/>
                        </a:buClr>
                        <a:buFont typeface="Arial"/>
                        <a:buNone/>
                      </a:pPr>
                      <a:r>
                        <a:rPr lang="en" sz="1800" u="none" strike="noStrike" cap="none" dirty="0">
                          <a:latin typeface="Arial"/>
                          <a:ea typeface="Trebuchet MS"/>
                          <a:cs typeface="Arial"/>
                          <a:sym typeface="Trebuchet MS"/>
                        </a:rPr>
                        <a:t>Assess and support data products/tools, provide</a:t>
                      </a:r>
                      <a:endParaRPr lang="en-GB" sz="1800" u="none" strike="noStrike" cap="none" dirty="0">
                        <a:latin typeface="Arial"/>
                        <a:ea typeface="Trebuchet MS"/>
                        <a:cs typeface="Arial"/>
                        <a:sym typeface="Trebuchet MS"/>
                      </a:endParaRPr>
                    </a:p>
                    <a:p>
                      <a:pPr marL="0" marR="0" lvl="0" indent="0" algn="l" rtl="0">
                        <a:lnSpc>
                          <a:spcPct val="100000"/>
                        </a:lnSpc>
                        <a:spcBef>
                          <a:spcPts val="0"/>
                        </a:spcBef>
                        <a:spcAft>
                          <a:spcPts val="0"/>
                        </a:spcAft>
                        <a:buClr>
                          <a:srgbClr val="000000"/>
                        </a:buClr>
                        <a:buFont typeface="Arial"/>
                        <a:buNone/>
                      </a:pPr>
                      <a:r>
                        <a:rPr lang="en" sz="1800" u="none" strike="noStrike" cap="none" dirty="0">
                          <a:latin typeface="Arial"/>
                          <a:ea typeface="Trebuchet MS"/>
                          <a:cs typeface="Arial"/>
                          <a:sym typeface="Trebuchet MS"/>
                        </a:rPr>
                        <a:t>infrastructure</a:t>
                      </a:r>
                      <a:endParaRPr sz="1800" dirty="0">
                        <a:latin typeface="Arial"/>
                        <a:ea typeface="Trebuchet MS"/>
                        <a:cs typeface="Arial"/>
                        <a:sym typeface="Trebuchet MS"/>
                      </a:endParaRPr>
                    </a:p>
                  </a:txBody>
                  <a:tcPr marL="106869" marR="106869" marT="106869" marB="106869">
                    <a:solidFill>
                      <a:schemeClr val="bg1"/>
                    </a:solidFill>
                  </a:tcPr>
                </a:tc>
                <a:extLst>
                  <a:ext uri="{0D108BD9-81ED-4DB2-BD59-A6C34878D82A}">
                    <a16:rowId xmlns:a16="http://schemas.microsoft.com/office/drawing/2014/main" val="10003"/>
                  </a:ext>
                </a:extLst>
              </a:tr>
              <a:tr h="463139">
                <a:tc>
                  <a:txBody>
                    <a:bodyPr/>
                    <a:lstStyle/>
                    <a:p>
                      <a:pPr marL="0" marR="0" lvl="0" indent="0" algn="l" rtl="0">
                        <a:lnSpc>
                          <a:spcPct val="100000"/>
                        </a:lnSpc>
                        <a:spcBef>
                          <a:spcPts val="0"/>
                        </a:spcBef>
                        <a:spcAft>
                          <a:spcPts val="0"/>
                        </a:spcAft>
                        <a:buClr>
                          <a:srgbClr val="000000"/>
                        </a:buClr>
                        <a:buFont typeface="Arial"/>
                        <a:buNone/>
                      </a:pPr>
                      <a:r>
                        <a:rPr lang="en" sz="1800" u="none" strike="noStrike" cap="none">
                          <a:latin typeface="Arial"/>
                          <a:ea typeface="Trebuchet MS"/>
                          <a:cs typeface="Arial"/>
                          <a:sym typeface="Trebuchet MS"/>
                        </a:rPr>
                        <a:t>Training</a:t>
                      </a:r>
                      <a:endParaRPr sz="1800">
                        <a:latin typeface="Arial"/>
                        <a:ea typeface="Trebuchet MS"/>
                        <a:cs typeface="Arial"/>
                        <a:sym typeface="Trebuchet MS"/>
                      </a:endParaRPr>
                    </a:p>
                  </a:txBody>
                  <a:tcPr marL="106869" marR="106869" marT="106869" marB="106869">
                    <a:solidFill>
                      <a:schemeClr val="bg1"/>
                    </a:solidFill>
                  </a:tcPr>
                </a:tc>
                <a:tc>
                  <a:txBody>
                    <a:bodyPr/>
                    <a:lstStyle/>
                    <a:p>
                      <a:pPr marL="0" marR="0" lvl="0" indent="0" algn="l" rtl="0">
                        <a:lnSpc>
                          <a:spcPct val="100000"/>
                        </a:lnSpc>
                        <a:spcBef>
                          <a:spcPts val="0"/>
                        </a:spcBef>
                        <a:spcAft>
                          <a:spcPts val="0"/>
                        </a:spcAft>
                        <a:buClr>
                          <a:srgbClr val="000000"/>
                        </a:buClr>
                        <a:buFont typeface="Arial"/>
                        <a:buNone/>
                      </a:pPr>
                      <a:r>
                        <a:rPr lang="en" sz="1800" u="none" strike="noStrike" cap="none">
                          <a:latin typeface="Arial"/>
                          <a:ea typeface="Trebuchet MS"/>
                          <a:cs typeface="Arial"/>
                          <a:sym typeface="Trebuchet MS"/>
                        </a:rPr>
                        <a:t>Provide e-learning, workshops and technical training</a:t>
                      </a:r>
                      <a:endParaRPr sz="1800">
                        <a:latin typeface="Arial"/>
                        <a:ea typeface="Trebuchet MS"/>
                        <a:cs typeface="Arial"/>
                        <a:sym typeface="Trebuchet MS"/>
                      </a:endParaRPr>
                    </a:p>
                  </a:txBody>
                  <a:tcPr marL="106869" marR="106869" marT="106869" marB="106869">
                    <a:solidFill>
                      <a:schemeClr val="bg1"/>
                    </a:solidFill>
                  </a:tcPr>
                </a:tc>
                <a:extLst>
                  <a:ext uri="{0D108BD9-81ED-4DB2-BD59-A6C34878D82A}">
                    <a16:rowId xmlns:a16="http://schemas.microsoft.com/office/drawing/2014/main" val="10004"/>
                  </a:ext>
                </a:extLst>
              </a:tr>
              <a:tr h="712541">
                <a:tc>
                  <a:txBody>
                    <a:bodyPr/>
                    <a:lstStyle/>
                    <a:p>
                      <a:pPr marL="0" marR="0" lvl="0" indent="0" algn="l" rtl="0">
                        <a:lnSpc>
                          <a:spcPct val="100000"/>
                        </a:lnSpc>
                        <a:spcBef>
                          <a:spcPts val="0"/>
                        </a:spcBef>
                        <a:spcAft>
                          <a:spcPts val="0"/>
                        </a:spcAft>
                        <a:buClr>
                          <a:srgbClr val="000000"/>
                        </a:buClr>
                        <a:buFont typeface="Arial"/>
                        <a:buNone/>
                      </a:pPr>
                      <a:r>
                        <a:rPr lang="en" sz="1800" u="none" strike="noStrike" cap="none">
                          <a:latin typeface="Arial"/>
                          <a:ea typeface="Trebuchet MS"/>
                          <a:cs typeface="Arial"/>
                          <a:sym typeface="Trebuchet MS"/>
                        </a:rPr>
                        <a:t>Manager</a:t>
                      </a:r>
                      <a:endParaRPr sz="1800">
                        <a:latin typeface="Arial"/>
                        <a:ea typeface="Trebuchet MS"/>
                        <a:cs typeface="Arial"/>
                        <a:sym typeface="Trebuchet MS"/>
                      </a:endParaRPr>
                    </a:p>
                  </a:txBody>
                  <a:tcPr marL="106869" marR="106869" marT="106869" marB="106869">
                    <a:solidFill>
                      <a:schemeClr val="bg1"/>
                    </a:solidFill>
                  </a:tcPr>
                </a:tc>
                <a:tc>
                  <a:txBody>
                    <a:bodyPr/>
                    <a:lstStyle/>
                    <a:p>
                      <a:pPr marL="0" marR="0" lvl="0" indent="0" algn="l" rtl="0">
                        <a:lnSpc>
                          <a:spcPct val="100000"/>
                        </a:lnSpc>
                        <a:spcBef>
                          <a:spcPts val="0"/>
                        </a:spcBef>
                        <a:spcAft>
                          <a:spcPts val="0"/>
                        </a:spcAft>
                        <a:buClr>
                          <a:srgbClr val="000000"/>
                        </a:buClr>
                        <a:buFont typeface="Arial"/>
                        <a:buNone/>
                      </a:pPr>
                      <a:r>
                        <a:rPr lang="en" sz="1800" u="none" strike="noStrike" cap="none">
                          <a:latin typeface="Arial"/>
                          <a:ea typeface="Trebuchet MS"/>
                          <a:cs typeface="Arial"/>
                          <a:sym typeface="Trebuchet MS"/>
                        </a:rPr>
                        <a:t>Strategic planning, staff development, organization development</a:t>
                      </a:r>
                      <a:endParaRPr sz="1800">
                        <a:latin typeface="Arial"/>
                        <a:ea typeface="Trebuchet MS"/>
                        <a:cs typeface="Arial"/>
                        <a:sym typeface="Trebuchet MS"/>
                      </a:endParaRPr>
                    </a:p>
                  </a:txBody>
                  <a:tcPr marL="106869" marR="106869" marT="106869" marB="106869">
                    <a:solidFill>
                      <a:schemeClr val="bg1"/>
                    </a:solidFill>
                  </a:tcPr>
                </a:tc>
                <a:extLst>
                  <a:ext uri="{0D108BD9-81ED-4DB2-BD59-A6C34878D82A}">
                    <a16:rowId xmlns:a16="http://schemas.microsoft.com/office/drawing/2014/main" val="10005"/>
                  </a:ext>
                </a:extLst>
              </a:tr>
              <a:tr h="463139">
                <a:tc>
                  <a:txBody>
                    <a:bodyPr/>
                    <a:lstStyle/>
                    <a:p>
                      <a:pPr marL="0" marR="0" lvl="0" indent="0" algn="l" rtl="0">
                        <a:lnSpc>
                          <a:spcPct val="100000"/>
                        </a:lnSpc>
                        <a:spcBef>
                          <a:spcPts val="0"/>
                        </a:spcBef>
                        <a:spcAft>
                          <a:spcPts val="0"/>
                        </a:spcAft>
                        <a:buClr>
                          <a:srgbClr val="000000"/>
                        </a:buClr>
                        <a:buFont typeface="Arial"/>
                        <a:buNone/>
                      </a:pPr>
                      <a:r>
                        <a:rPr lang="en" sz="1800" u="none" strike="noStrike" cap="none">
                          <a:latin typeface="Arial"/>
                          <a:ea typeface="Trebuchet MS"/>
                          <a:cs typeface="Arial"/>
                          <a:sym typeface="Trebuchet MS"/>
                        </a:rPr>
                        <a:t>Community served</a:t>
                      </a:r>
                      <a:endParaRPr sz="1800">
                        <a:latin typeface="Arial"/>
                        <a:ea typeface="Trebuchet MS"/>
                        <a:cs typeface="Arial"/>
                        <a:sym typeface="Trebuchet MS"/>
                      </a:endParaRPr>
                    </a:p>
                  </a:txBody>
                  <a:tcPr marL="106869" marR="106869" marT="106869" marB="106869">
                    <a:solidFill>
                      <a:schemeClr val="bg1"/>
                    </a:solidFill>
                  </a:tcPr>
                </a:tc>
                <a:tc>
                  <a:txBody>
                    <a:bodyPr/>
                    <a:lstStyle/>
                    <a:p>
                      <a:pPr marL="0" marR="0" lvl="0" indent="0" algn="l" rtl="0">
                        <a:lnSpc>
                          <a:spcPct val="100000"/>
                        </a:lnSpc>
                        <a:spcBef>
                          <a:spcPts val="0"/>
                        </a:spcBef>
                        <a:spcAft>
                          <a:spcPts val="0"/>
                        </a:spcAft>
                        <a:buClr>
                          <a:srgbClr val="000000"/>
                        </a:buClr>
                        <a:buFont typeface="Arial"/>
                        <a:buNone/>
                      </a:pPr>
                      <a:r>
                        <a:rPr lang="en" sz="1800" u="none" strike="noStrike" cap="none" dirty="0">
                          <a:latin typeface="Arial"/>
                          <a:ea typeface="Trebuchet MS"/>
                          <a:cs typeface="Arial"/>
                          <a:sym typeface="Trebuchet MS"/>
                        </a:rPr>
                        <a:t>Provide data, obtain help/services, get feedback</a:t>
                      </a:r>
                      <a:endParaRPr sz="1800" dirty="0">
                        <a:latin typeface="Arial"/>
                        <a:ea typeface="Trebuchet MS"/>
                        <a:cs typeface="Arial"/>
                        <a:sym typeface="Trebuchet MS"/>
                      </a:endParaRPr>
                    </a:p>
                  </a:txBody>
                  <a:tcPr marL="106869" marR="106869" marT="106869" marB="106869">
                    <a:solidFill>
                      <a:schemeClr val="bg1"/>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3470858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pic>
        <p:nvPicPr>
          <p:cNvPr id="301" name="Shape 301" descr="SCODA Data-Pipeline.png"/>
          <p:cNvPicPr preferRelativeResize="0"/>
          <p:nvPr/>
        </p:nvPicPr>
        <p:blipFill>
          <a:blip r:embed="rId3">
            <a:alphaModFix/>
          </a:blip>
          <a:stretch>
            <a:fillRect/>
          </a:stretch>
        </p:blipFill>
        <p:spPr>
          <a:xfrm>
            <a:off x="1123461" y="1292465"/>
            <a:ext cx="2660617" cy="4816404"/>
          </a:xfrm>
          <a:prstGeom prst="rect">
            <a:avLst/>
          </a:prstGeom>
          <a:noFill/>
          <a:ln>
            <a:noFill/>
          </a:ln>
        </p:spPr>
      </p:pic>
      <p:sp>
        <p:nvSpPr>
          <p:cNvPr id="302" name="Shape 302"/>
          <p:cNvSpPr txBox="1"/>
          <p:nvPr/>
        </p:nvSpPr>
        <p:spPr>
          <a:xfrm>
            <a:off x="5084025" y="1292465"/>
            <a:ext cx="4669575" cy="4133781"/>
          </a:xfrm>
          <a:prstGeom prst="rect">
            <a:avLst/>
          </a:prstGeom>
          <a:noFill/>
          <a:ln>
            <a:noFill/>
          </a:ln>
        </p:spPr>
        <p:txBody>
          <a:bodyPr spcFirstLastPara="1" wrap="square" lIns="106869" tIns="106869" rIns="106869" bIns="106869" anchor="t" anchorCtr="0">
            <a:noAutofit/>
          </a:bodyPr>
          <a:lstStyle/>
          <a:p>
            <a:r>
              <a:rPr lang="en" sz="3000" b="1" dirty="0">
                <a:solidFill>
                  <a:srgbClr val="FF0000"/>
                </a:solidFill>
                <a:latin typeface="Arial"/>
                <a:cs typeface="Arial"/>
              </a:rPr>
              <a:t>Data Pipeline</a:t>
            </a:r>
            <a:endParaRPr sz="3000" b="1" dirty="0">
              <a:solidFill>
                <a:srgbClr val="FF0000"/>
              </a:solidFill>
              <a:latin typeface="Arial"/>
              <a:cs typeface="Arial"/>
            </a:endParaRPr>
          </a:p>
          <a:p>
            <a:endParaRPr sz="1800" dirty="0">
              <a:latin typeface="Arial"/>
              <a:cs typeface="Arial"/>
            </a:endParaRPr>
          </a:p>
          <a:p>
            <a:r>
              <a:rPr lang="en" sz="1800" dirty="0">
                <a:latin typeface="Arial"/>
                <a:cs typeface="Arial"/>
              </a:rPr>
              <a:t>When we talk about “data”, people often focus on the </a:t>
            </a:r>
            <a:r>
              <a:rPr lang="en" sz="1800" b="1" dirty="0">
                <a:latin typeface="Arial"/>
                <a:cs typeface="Arial"/>
              </a:rPr>
              <a:t>skills</a:t>
            </a:r>
            <a:r>
              <a:rPr lang="en" sz="1800" dirty="0">
                <a:latin typeface="Arial"/>
                <a:cs typeface="Arial"/>
              </a:rPr>
              <a:t>, </a:t>
            </a:r>
            <a:r>
              <a:rPr lang="en" sz="1800" b="1" dirty="0">
                <a:latin typeface="Arial"/>
                <a:cs typeface="Arial"/>
              </a:rPr>
              <a:t>tools</a:t>
            </a:r>
            <a:r>
              <a:rPr lang="en" sz="1800" dirty="0">
                <a:latin typeface="Arial"/>
                <a:cs typeface="Arial"/>
              </a:rPr>
              <a:t> and the </a:t>
            </a:r>
            <a:r>
              <a:rPr lang="en" sz="1800" b="1" dirty="0">
                <a:latin typeface="Arial"/>
                <a:cs typeface="Arial"/>
              </a:rPr>
              <a:t>process</a:t>
            </a:r>
            <a:r>
              <a:rPr lang="en" sz="1800" dirty="0">
                <a:latin typeface="Arial"/>
                <a:cs typeface="Arial"/>
              </a:rPr>
              <a:t> steps for delivery of data products like a “dataset.”</a:t>
            </a:r>
            <a:endParaRPr sz="1800" dirty="0">
              <a:latin typeface="Arial"/>
              <a:cs typeface="Arial"/>
            </a:endParaRPr>
          </a:p>
          <a:p>
            <a:endParaRPr sz="1800" dirty="0">
              <a:latin typeface="Arial"/>
              <a:cs typeface="Arial"/>
            </a:endParaRPr>
          </a:p>
          <a:p>
            <a:endParaRPr sz="1800" dirty="0">
              <a:latin typeface="Arial"/>
              <a:cs typeface="Arial"/>
            </a:endParaRPr>
          </a:p>
          <a:p>
            <a:r>
              <a:rPr lang="en" sz="1800" dirty="0">
                <a:latin typeface="Arial"/>
                <a:cs typeface="Arial"/>
              </a:rPr>
              <a:t>The ‘Data Pipeline’* is an example of data ready skills. We all have varying levels of know-how.</a:t>
            </a:r>
            <a:endParaRPr sz="1800" dirty="0">
              <a:latin typeface="Arial"/>
              <a:cs typeface="Arial"/>
            </a:endParaRPr>
          </a:p>
          <a:p>
            <a:endParaRPr sz="1800" dirty="0">
              <a:latin typeface="Arial"/>
              <a:cs typeface="Arial"/>
            </a:endParaRPr>
          </a:p>
          <a:p>
            <a:endParaRPr sz="1800" dirty="0">
              <a:latin typeface="Arial"/>
              <a:cs typeface="Arial"/>
            </a:endParaRPr>
          </a:p>
          <a:p>
            <a:pPr>
              <a:buClr>
                <a:schemeClr val="dk1"/>
              </a:buClr>
              <a:buSzPts val="1100"/>
            </a:pPr>
            <a:r>
              <a:rPr lang="en" sz="1800" dirty="0">
                <a:solidFill>
                  <a:schemeClr val="dk1"/>
                </a:solidFill>
                <a:latin typeface="Arial"/>
                <a:cs typeface="Arial"/>
              </a:rPr>
              <a:t>*</a:t>
            </a:r>
            <a:r>
              <a:rPr lang="en" sz="1200" dirty="0">
                <a:solidFill>
                  <a:schemeClr val="dk1"/>
                </a:solidFill>
                <a:latin typeface="Arial"/>
                <a:cs typeface="Arial"/>
              </a:rPr>
              <a:t>Source: School of Data</a:t>
            </a:r>
            <a:endParaRPr sz="1200" dirty="0">
              <a:latin typeface="Arial"/>
              <a:cs typeface="Arial"/>
            </a:endParaRPr>
          </a:p>
          <a:p>
            <a:endParaRPr sz="1800" dirty="0">
              <a:latin typeface="Arial"/>
              <a:cs typeface="Arial"/>
            </a:endParaRPr>
          </a:p>
          <a:p>
            <a:endParaRPr sz="1800" dirty="0">
              <a:latin typeface="Arial"/>
              <a:cs typeface="Arial"/>
            </a:endParaRPr>
          </a:p>
          <a:p>
            <a:endParaRPr sz="1800" dirty="0">
              <a:latin typeface="Arial"/>
              <a:cs typeface="Arial"/>
            </a:endParaRPr>
          </a:p>
          <a:p>
            <a:endParaRPr sz="1800" dirty="0">
              <a:latin typeface="Arial"/>
              <a:cs typeface="Arial"/>
            </a:endParaRPr>
          </a:p>
          <a:p>
            <a:endParaRPr sz="1800" dirty="0">
              <a:latin typeface="Arial"/>
              <a:cs typeface="Arial"/>
            </a:endParaRPr>
          </a:p>
          <a:p>
            <a:r>
              <a:rPr lang="en" sz="1800" dirty="0">
                <a:latin typeface="Arial"/>
                <a:cs typeface="Arial"/>
              </a:rPr>
              <a:t>Graphic Source: School of Data</a:t>
            </a:r>
            <a:endParaRPr sz="1800" dirty="0">
              <a:latin typeface="Arial"/>
              <a:cs typeface="Arial"/>
            </a:endParaRPr>
          </a:p>
        </p:txBody>
      </p:sp>
    </p:spTree>
    <p:extLst>
      <p:ext uri="{BB962C8B-B14F-4D97-AF65-F5344CB8AC3E}">
        <p14:creationId xmlns:p14="http://schemas.microsoft.com/office/powerpoint/2010/main" val="7021324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Shape 300"/>
          <p:cNvSpPr txBox="1">
            <a:spLocks noGrp="1"/>
          </p:cNvSpPr>
          <p:nvPr>
            <p:ph type="title"/>
          </p:nvPr>
        </p:nvSpPr>
        <p:spPr>
          <a:xfrm>
            <a:off x="439491" y="1011844"/>
            <a:ext cx="9679740" cy="1002235"/>
          </a:xfrm>
          <a:prstGeom prst="rect">
            <a:avLst/>
          </a:prstGeom>
          <a:noFill/>
          <a:ln>
            <a:noFill/>
          </a:ln>
        </p:spPr>
        <p:txBody>
          <a:bodyPr spcFirstLastPara="1" vert="horz" wrap="square" lIns="106869" tIns="53420" rIns="106869" bIns="53420" rtlCol="0" anchor="ctr" anchorCtr="0">
            <a:noAutofit/>
          </a:bodyPr>
          <a:lstStyle/>
          <a:p>
            <a:endParaRPr/>
          </a:p>
        </p:txBody>
      </p:sp>
      <p:pic>
        <p:nvPicPr>
          <p:cNvPr id="301" name="Shape 301" descr="complete.png"/>
          <p:cNvPicPr preferRelativeResize="0"/>
          <p:nvPr/>
        </p:nvPicPr>
        <p:blipFill rotWithShape="1">
          <a:blip r:embed="rId3">
            <a:alphaModFix/>
          </a:blip>
          <a:srcRect/>
          <a:stretch/>
        </p:blipFill>
        <p:spPr>
          <a:xfrm>
            <a:off x="184858" y="1070273"/>
            <a:ext cx="10267153" cy="4617014"/>
          </a:xfrm>
          <a:prstGeom prst="rect">
            <a:avLst/>
          </a:prstGeom>
          <a:noFill/>
          <a:ln>
            <a:noFill/>
          </a:ln>
        </p:spPr>
      </p:pic>
    </p:spTree>
    <p:extLst>
      <p:ext uri="{BB962C8B-B14F-4D97-AF65-F5344CB8AC3E}">
        <p14:creationId xmlns:p14="http://schemas.microsoft.com/office/powerpoint/2010/main" val="4919196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Shape 307"/>
          <p:cNvSpPr txBox="1">
            <a:spLocks noGrp="1"/>
          </p:cNvSpPr>
          <p:nvPr>
            <p:ph type="title"/>
          </p:nvPr>
        </p:nvSpPr>
        <p:spPr>
          <a:xfrm>
            <a:off x="927708" y="659785"/>
            <a:ext cx="8766456" cy="1270000"/>
          </a:xfrm>
          <a:prstGeom prst="rect">
            <a:avLst/>
          </a:prstGeom>
          <a:noFill/>
          <a:ln>
            <a:noFill/>
          </a:ln>
        </p:spPr>
        <p:txBody>
          <a:bodyPr spcFirstLastPara="1" vert="horz" wrap="square" lIns="106869" tIns="106869" rIns="106869" bIns="106869" rtlCol="0" anchor="ctr" anchorCtr="0">
            <a:noAutofit/>
          </a:bodyPr>
          <a:lstStyle/>
          <a:p>
            <a:pPr algn="ctr">
              <a:lnSpc>
                <a:spcPct val="90000"/>
              </a:lnSpc>
              <a:buClr>
                <a:srgbClr val="000000"/>
              </a:buClr>
            </a:pPr>
            <a:r>
              <a:rPr lang="en" sz="3000" i="0" dirty="0">
                <a:solidFill>
                  <a:srgbClr val="FF0000"/>
                </a:solidFill>
                <a:ea typeface="Arvo"/>
                <a:sym typeface="Arvo"/>
              </a:rPr>
              <a:t>Humanitarian Data Teams: Supporting Skills</a:t>
            </a:r>
            <a:endParaRPr sz="3000" dirty="0">
              <a:solidFill>
                <a:srgbClr val="FF0000"/>
              </a:solidFill>
              <a:ea typeface="Arvo"/>
              <a:sym typeface="Arvo"/>
            </a:endParaRPr>
          </a:p>
        </p:txBody>
      </p:sp>
      <p:sp>
        <p:nvSpPr>
          <p:cNvPr id="308" name="Shape 308"/>
          <p:cNvSpPr txBox="1"/>
          <p:nvPr/>
        </p:nvSpPr>
        <p:spPr>
          <a:xfrm>
            <a:off x="879348" y="2362200"/>
            <a:ext cx="2778765" cy="2030837"/>
          </a:xfrm>
          <a:prstGeom prst="rect">
            <a:avLst/>
          </a:prstGeom>
          <a:noFill/>
          <a:ln>
            <a:noFill/>
          </a:ln>
        </p:spPr>
        <p:txBody>
          <a:bodyPr spcFirstLastPara="1" wrap="square" lIns="106869" tIns="106869" rIns="106869" bIns="106869" anchor="t" anchorCtr="0">
            <a:noAutofit/>
          </a:bodyPr>
          <a:lstStyle/>
          <a:p>
            <a:pPr marL="148450" indent="-148450">
              <a:buClr>
                <a:srgbClr val="FF0000"/>
              </a:buClr>
              <a:buSzPts val="900"/>
              <a:buFont typeface="Arial"/>
              <a:buChar char="•"/>
            </a:pPr>
            <a:r>
              <a:rPr lang="en" sz="1400" dirty="0">
                <a:latin typeface="Arial"/>
                <a:ea typeface="Arial"/>
                <a:cs typeface="Arial"/>
                <a:sym typeface="Arial"/>
              </a:rPr>
              <a:t>Cluster coordination</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Assessments</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Operational planning</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Logistics/Roster Management</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Disaster Risk Reduction</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Response preparedness</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Disaster relief/Recovery</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Thematic Areas of Focus</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Health, Gender and Social Inclusion</a:t>
            </a:r>
            <a:endParaRPr sz="1400" dirty="0">
              <a:latin typeface="Arial"/>
              <a:cs typeface="Arial"/>
            </a:endParaRPr>
          </a:p>
        </p:txBody>
      </p:sp>
      <p:sp>
        <p:nvSpPr>
          <p:cNvPr id="309" name="Shape 309"/>
          <p:cNvSpPr txBox="1"/>
          <p:nvPr/>
        </p:nvSpPr>
        <p:spPr>
          <a:xfrm>
            <a:off x="3944468" y="4203701"/>
            <a:ext cx="2402138" cy="1936758"/>
          </a:xfrm>
          <a:prstGeom prst="rect">
            <a:avLst/>
          </a:prstGeom>
          <a:noFill/>
          <a:ln>
            <a:noFill/>
          </a:ln>
        </p:spPr>
        <p:txBody>
          <a:bodyPr spcFirstLastPara="1" wrap="square" lIns="106869" tIns="106869" rIns="106869" bIns="106869" anchor="t" anchorCtr="0">
            <a:noAutofit/>
          </a:bodyPr>
          <a:lstStyle/>
          <a:p>
            <a:pPr marL="148450" indent="-148450">
              <a:buClr>
                <a:srgbClr val="FF0000"/>
              </a:buClr>
              <a:buSzPts val="900"/>
              <a:buFont typeface="Arial"/>
              <a:buChar char="•"/>
            </a:pPr>
            <a:r>
              <a:rPr lang="en" sz="1400" dirty="0">
                <a:latin typeface="Arial"/>
                <a:ea typeface="Arial"/>
                <a:cs typeface="Arial"/>
                <a:sym typeface="Arial"/>
              </a:rPr>
              <a:t>Clients</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Humanitarian agencies</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Development agencies</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Access to skilled people, information managers, database managers, data analysts</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Businesses</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Investors, sponsors and donors</a:t>
            </a:r>
            <a:endParaRPr sz="1400" dirty="0">
              <a:latin typeface="Arial"/>
              <a:cs typeface="Arial"/>
            </a:endParaRPr>
          </a:p>
        </p:txBody>
      </p:sp>
      <p:sp>
        <p:nvSpPr>
          <p:cNvPr id="310" name="Shape 310"/>
          <p:cNvSpPr txBox="1"/>
          <p:nvPr/>
        </p:nvSpPr>
        <p:spPr>
          <a:xfrm>
            <a:off x="7259157" y="5143500"/>
            <a:ext cx="3077279" cy="869957"/>
          </a:xfrm>
          <a:prstGeom prst="rect">
            <a:avLst/>
          </a:prstGeom>
          <a:noFill/>
          <a:ln>
            <a:noFill/>
          </a:ln>
        </p:spPr>
        <p:txBody>
          <a:bodyPr spcFirstLastPara="1" wrap="square" lIns="106869" tIns="106869" rIns="106869" bIns="106869" anchor="t" anchorCtr="0">
            <a:noAutofit/>
          </a:bodyPr>
          <a:lstStyle/>
          <a:p>
            <a:pPr marL="148450" indent="-148450">
              <a:buClr>
                <a:srgbClr val="FF0000"/>
              </a:buClr>
              <a:buSzPts val="900"/>
              <a:buFont typeface="Arial"/>
              <a:buChar char="•"/>
            </a:pPr>
            <a:r>
              <a:rPr lang="en" sz="1400" dirty="0">
                <a:latin typeface="Arial"/>
                <a:ea typeface="Arial"/>
                <a:cs typeface="Arial"/>
                <a:sym typeface="Arial"/>
              </a:rPr>
              <a:t>Strategic, proactive, creative, innovative and collaborative</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Curious about data</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Influence without authority</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Problem solver</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Hacker /Maker mindset</a:t>
            </a:r>
            <a:endParaRPr sz="1400" dirty="0">
              <a:latin typeface="Arial"/>
              <a:cs typeface="Arial"/>
            </a:endParaRPr>
          </a:p>
        </p:txBody>
      </p:sp>
      <p:sp>
        <p:nvSpPr>
          <p:cNvPr id="311" name="Shape 311"/>
          <p:cNvSpPr txBox="1"/>
          <p:nvPr/>
        </p:nvSpPr>
        <p:spPr>
          <a:xfrm>
            <a:off x="7082241" y="2197101"/>
            <a:ext cx="2700214" cy="1906978"/>
          </a:xfrm>
          <a:prstGeom prst="rect">
            <a:avLst/>
          </a:prstGeom>
          <a:noFill/>
          <a:ln>
            <a:noFill/>
          </a:ln>
        </p:spPr>
        <p:txBody>
          <a:bodyPr spcFirstLastPara="1" wrap="square" lIns="106869" tIns="106869" rIns="106869" bIns="106869" anchor="t" anchorCtr="0">
            <a:noAutofit/>
          </a:bodyPr>
          <a:lstStyle/>
          <a:p>
            <a:pPr marL="148450" indent="-148450">
              <a:buClr>
                <a:srgbClr val="FF0000"/>
              </a:buClr>
              <a:buSzPts val="900"/>
              <a:buFont typeface="Arial"/>
              <a:buChar char="•"/>
            </a:pPr>
            <a:r>
              <a:rPr lang="en" sz="1400" dirty="0">
                <a:latin typeface="Arial"/>
                <a:ea typeface="Arial"/>
                <a:cs typeface="Arial"/>
                <a:sym typeface="Arial"/>
              </a:rPr>
              <a:t>Leadership</a:t>
            </a:r>
            <a:endParaRPr sz="1400" dirty="0"/>
          </a:p>
          <a:p>
            <a:pPr marL="148450" indent="-148450">
              <a:buClr>
                <a:srgbClr val="FF0000"/>
              </a:buClr>
              <a:buSzPts val="900"/>
              <a:buFont typeface="Arial"/>
              <a:buChar char="•"/>
            </a:pPr>
            <a:r>
              <a:rPr lang="en" sz="1400" dirty="0">
                <a:latin typeface="Arial"/>
                <a:ea typeface="Arial"/>
                <a:cs typeface="Arial"/>
                <a:sym typeface="Arial"/>
              </a:rPr>
              <a:t>Strategic business planning</a:t>
            </a:r>
            <a:endParaRPr sz="1400" dirty="0"/>
          </a:p>
          <a:p>
            <a:pPr marL="148450" indent="-148450">
              <a:buClr>
                <a:srgbClr val="FF0000"/>
              </a:buClr>
              <a:buSzPts val="900"/>
              <a:buFont typeface="Arial"/>
              <a:buChar char="•"/>
            </a:pPr>
            <a:r>
              <a:rPr lang="en" sz="1400" dirty="0">
                <a:latin typeface="Arial"/>
                <a:ea typeface="Arial"/>
                <a:cs typeface="Arial"/>
                <a:sym typeface="Arial"/>
              </a:rPr>
              <a:t>Marketing &amp; Sales</a:t>
            </a:r>
            <a:endParaRPr sz="1400" dirty="0"/>
          </a:p>
          <a:p>
            <a:pPr marL="148450" indent="-148450">
              <a:buClr>
                <a:srgbClr val="FF0000"/>
              </a:buClr>
              <a:buSzPts val="900"/>
              <a:buFont typeface="Arial"/>
              <a:buChar char="•"/>
            </a:pPr>
            <a:r>
              <a:rPr lang="en" sz="1400" dirty="0">
                <a:latin typeface="Arial"/>
                <a:ea typeface="Arial"/>
                <a:cs typeface="Arial"/>
                <a:sym typeface="Arial"/>
              </a:rPr>
              <a:t>Customer relations</a:t>
            </a:r>
            <a:endParaRPr sz="1400" dirty="0"/>
          </a:p>
          <a:p>
            <a:pPr marL="148450" indent="-148450">
              <a:buClr>
                <a:srgbClr val="FF0000"/>
              </a:buClr>
              <a:buSzPts val="900"/>
              <a:buFont typeface="Arial"/>
              <a:buChar char="•"/>
            </a:pPr>
            <a:r>
              <a:rPr lang="en" sz="1400" dirty="0">
                <a:latin typeface="Arial"/>
                <a:ea typeface="Arial"/>
                <a:cs typeface="Arial"/>
                <a:sym typeface="Arial"/>
              </a:rPr>
              <a:t>People management &amp; H</a:t>
            </a:r>
            <a:r>
              <a:rPr lang="en-GB" sz="1400" dirty="0">
                <a:latin typeface="Arial"/>
                <a:ea typeface="Arial"/>
                <a:cs typeface="Arial"/>
                <a:sym typeface="Arial"/>
              </a:rPr>
              <a:t>R</a:t>
            </a:r>
            <a:endParaRPr sz="1400" dirty="0"/>
          </a:p>
          <a:p>
            <a:pPr marL="148450" indent="-148450">
              <a:buClr>
                <a:srgbClr val="FF0000"/>
              </a:buClr>
              <a:buSzPts val="900"/>
              <a:buFont typeface="Arial"/>
              <a:buChar char="•"/>
            </a:pPr>
            <a:r>
              <a:rPr lang="en" sz="1400" dirty="0">
                <a:latin typeface="Arial"/>
                <a:ea typeface="Arial"/>
                <a:cs typeface="Arial"/>
                <a:sym typeface="Arial"/>
              </a:rPr>
              <a:t>Administration</a:t>
            </a:r>
            <a:endParaRPr sz="1400" dirty="0"/>
          </a:p>
          <a:p>
            <a:pPr marL="148450" indent="-148450">
              <a:buClr>
                <a:srgbClr val="FF0000"/>
              </a:buClr>
              <a:buSzPts val="900"/>
              <a:buFont typeface="Arial"/>
              <a:buChar char="•"/>
            </a:pPr>
            <a:r>
              <a:rPr lang="en" sz="1400" dirty="0">
                <a:latin typeface="Arial"/>
                <a:ea typeface="Arial"/>
                <a:cs typeface="Arial"/>
                <a:sym typeface="Arial"/>
              </a:rPr>
              <a:t>Public speaking</a:t>
            </a:r>
            <a:endParaRPr sz="1400" dirty="0"/>
          </a:p>
          <a:p>
            <a:pPr marL="148450" indent="-148450">
              <a:buClr>
                <a:srgbClr val="FF0000"/>
              </a:buClr>
              <a:buSzPts val="900"/>
              <a:buFont typeface="Arial"/>
              <a:buChar char="•"/>
            </a:pPr>
            <a:r>
              <a:rPr lang="en" sz="1400" dirty="0">
                <a:latin typeface="Arial"/>
                <a:ea typeface="Arial"/>
                <a:cs typeface="Arial"/>
                <a:sym typeface="Arial"/>
              </a:rPr>
              <a:t>Problem resolution</a:t>
            </a:r>
            <a:endParaRPr sz="1400" dirty="0"/>
          </a:p>
          <a:p>
            <a:pPr marL="148450" indent="-148450">
              <a:buClr>
                <a:srgbClr val="FF0000"/>
              </a:buClr>
              <a:buSzPts val="900"/>
              <a:buFont typeface="Arial"/>
              <a:buChar char="•"/>
            </a:pPr>
            <a:r>
              <a:rPr lang="en" sz="1400" dirty="0">
                <a:latin typeface="Arial"/>
                <a:ea typeface="Arial"/>
                <a:cs typeface="Arial"/>
                <a:sym typeface="Arial"/>
              </a:rPr>
              <a:t>Finance and accounting skills</a:t>
            </a:r>
            <a:endParaRPr sz="1400" dirty="0"/>
          </a:p>
          <a:p>
            <a:pPr marL="148450" indent="-148450">
              <a:buClr>
                <a:srgbClr val="FF0000"/>
              </a:buClr>
              <a:buSzPts val="900"/>
              <a:buFont typeface="Arial"/>
              <a:buChar char="•"/>
            </a:pPr>
            <a:r>
              <a:rPr lang="en" sz="1400" dirty="0">
                <a:latin typeface="Arial"/>
                <a:ea typeface="Arial"/>
                <a:cs typeface="Arial"/>
                <a:sym typeface="Arial"/>
              </a:rPr>
              <a:t>Delegating tasks </a:t>
            </a:r>
            <a:endParaRPr sz="1400" dirty="0"/>
          </a:p>
          <a:p>
            <a:pPr marL="148450" indent="-148450">
              <a:buClr>
                <a:srgbClr val="FF0000"/>
              </a:buClr>
              <a:buSzPts val="900"/>
              <a:buFont typeface="Arial"/>
              <a:buChar char="•"/>
            </a:pPr>
            <a:r>
              <a:rPr lang="en" sz="1400" dirty="0">
                <a:latin typeface="Arial"/>
                <a:ea typeface="Arial"/>
                <a:cs typeface="Arial"/>
                <a:sym typeface="Arial"/>
              </a:rPr>
              <a:t>Motivating team</a:t>
            </a:r>
            <a:endParaRPr sz="1400" dirty="0"/>
          </a:p>
        </p:txBody>
      </p:sp>
      <p:pic>
        <p:nvPicPr>
          <p:cNvPr id="312" name="Shape 312" descr="Society by David Garcia #2 - noun_577626_cc.png"/>
          <p:cNvPicPr preferRelativeResize="0"/>
          <p:nvPr/>
        </p:nvPicPr>
        <p:blipFill rotWithShape="1">
          <a:blip r:embed="rId3">
            <a:alphaModFix/>
          </a:blip>
          <a:srcRect/>
          <a:stretch/>
        </p:blipFill>
        <p:spPr>
          <a:xfrm>
            <a:off x="4132173" y="1420190"/>
            <a:ext cx="2357527" cy="2324499"/>
          </a:xfrm>
          <a:prstGeom prst="rect">
            <a:avLst/>
          </a:prstGeom>
          <a:noFill/>
          <a:ln>
            <a:noFill/>
          </a:ln>
        </p:spPr>
      </p:pic>
      <p:sp>
        <p:nvSpPr>
          <p:cNvPr id="313" name="Shape 313"/>
          <p:cNvSpPr txBox="1"/>
          <p:nvPr/>
        </p:nvSpPr>
        <p:spPr>
          <a:xfrm>
            <a:off x="839417" y="1623995"/>
            <a:ext cx="2455441" cy="958444"/>
          </a:xfrm>
          <a:prstGeom prst="rect">
            <a:avLst/>
          </a:prstGeom>
          <a:noFill/>
          <a:ln>
            <a:noFill/>
          </a:ln>
        </p:spPr>
        <p:txBody>
          <a:bodyPr spcFirstLastPara="1" wrap="square" lIns="106869" tIns="106869" rIns="106869" bIns="106869" anchor="t" anchorCtr="0">
            <a:noAutofit/>
          </a:bodyPr>
          <a:lstStyle/>
          <a:p>
            <a:pPr>
              <a:buClr>
                <a:srgbClr val="000000"/>
              </a:buClr>
            </a:pPr>
            <a:r>
              <a:rPr lang="en" sz="1800" b="1" dirty="0">
                <a:solidFill>
                  <a:srgbClr val="FF0000"/>
                </a:solidFill>
                <a:latin typeface="Arial"/>
                <a:ea typeface="Arial"/>
                <a:cs typeface="Arial"/>
                <a:sym typeface="Arial"/>
              </a:rPr>
              <a:t>Humanitarian Business</a:t>
            </a:r>
            <a:endParaRPr sz="1800" b="1" dirty="0">
              <a:solidFill>
                <a:srgbClr val="FF0000"/>
              </a:solidFill>
            </a:endParaRPr>
          </a:p>
        </p:txBody>
      </p:sp>
      <p:sp>
        <p:nvSpPr>
          <p:cNvPr id="314" name="Shape 314"/>
          <p:cNvSpPr txBox="1"/>
          <p:nvPr/>
        </p:nvSpPr>
        <p:spPr>
          <a:xfrm>
            <a:off x="4132173" y="3937001"/>
            <a:ext cx="2402138" cy="266700"/>
          </a:xfrm>
          <a:prstGeom prst="rect">
            <a:avLst/>
          </a:prstGeom>
          <a:noFill/>
          <a:ln>
            <a:noFill/>
          </a:ln>
        </p:spPr>
        <p:txBody>
          <a:bodyPr spcFirstLastPara="1" wrap="square" lIns="106869" tIns="106869" rIns="106869" bIns="106869" anchor="ctr" anchorCtr="0">
            <a:noAutofit/>
          </a:bodyPr>
          <a:lstStyle/>
          <a:p>
            <a:pPr>
              <a:buClr>
                <a:schemeClr val="dk1"/>
              </a:buClr>
            </a:pPr>
            <a:r>
              <a:rPr lang="en" sz="1800" b="1" dirty="0">
                <a:solidFill>
                  <a:srgbClr val="FF0000"/>
                </a:solidFill>
                <a:latin typeface="Arial"/>
                <a:ea typeface="Arial"/>
                <a:cs typeface="Arial"/>
                <a:sym typeface="Arial"/>
              </a:rPr>
              <a:t>Network</a:t>
            </a:r>
            <a:endParaRPr sz="1800" b="1" dirty="0">
              <a:solidFill>
                <a:srgbClr val="FF0000"/>
              </a:solidFill>
            </a:endParaRPr>
          </a:p>
        </p:txBody>
      </p:sp>
      <p:sp>
        <p:nvSpPr>
          <p:cNvPr id="315" name="Shape 315"/>
          <p:cNvSpPr txBox="1"/>
          <p:nvPr/>
        </p:nvSpPr>
        <p:spPr>
          <a:xfrm>
            <a:off x="7259158" y="4762500"/>
            <a:ext cx="2346380" cy="533399"/>
          </a:xfrm>
          <a:prstGeom prst="rect">
            <a:avLst/>
          </a:prstGeom>
          <a:noFill/>
          <a:ln>
            <a:noFill/>
          </a:ln>
        </p:spPr>
        <p:txBody>
          <a:bodyPr spcFirstLastPara="1" wrap="square" lIns="106869" tIns="106869" rIns="106869" bIns="106869" anchor="t" anchorCtr="0">
            <a:noAutofit/>
          </a:bodyPr>
          <a:lstStyle/>
          <a:p>
            <a:pPr>
              <a:buClr>
                <a:srgbClr val="000000"/>
              </a:buClr>
            </a:pPr>
            <a:r>
              <a:rPr lang="en" sz="1800" b="1" dirty="0">
                <a:solidFill>
                  <a:srgbClr val="FF0000"/>
                </a:solidFill>
                <a:latin typeface="Arial"/>
                <a:ea typeface="Arial"/>
                <a:cs typeface="Arial"/>
                <a:sym typeface="Arial"/>
              </a:rPr>
              <a:t>Soft Skills</a:t>
            </a:r>
            <a:endParaRPr sz="1800" b="1" dirty="0">
              <a:solidFill>
                <a:srgbClr val="FF0000"/>
              </a:solidFill>
            </a:endParaRPr>
          </a:p>
        </p:txBody>
      </p:sp>
      <p:sp>
        <p:nvSpPr>
          <p:cNvPr id="316" name="Shape 316"/>
          <p:cNvSpPr txBox="1"/>
          <p:nvPr/>
        </p:nvSpPr>
        <p:spPr>
          <a:xfrm>
            <a:off x="7082241" y="1600203"/>
            <a:ext cx="1744259" cy="596898"/>
          </a:xfrm>
          <a:prstGeom prst="rect">
            <a:avLst/>
          </a:prstGeom>
          <a:noFill/>
          <a:ln>
            <a:noFill/>
          </a:ln>
        </p:spPr>
        <p:txBody>
          <a:bodyPr spcFirstLastPara="1" wrap="square" lIns="106869" tIns="106869" rIns="106869" bIns="106869" anchor="t" anchorCtr="0">
            <a:noAutofit/>
          </a:bodyPr>
          <a:lstStyle/>
          <a:p>
            <a:pPr>
              <a:buClr>
                <a:srgbClr val="000000"/>
              </a:buClr>
            </a:pPr>
            <a:r>
              <a:rPr lang="en" sz="1800" b="1" dirty="0">
                <a:solidFill>
                  <a:srgbClr val="FF0000"/>
                </a:solidFill>
                <a:latin typeface="Arial"/>
                <a:ea typeface="Arial"/>
                <a:cs typeface="Arial"/>
                <a:sym typeface="Arial"/>
              </a:rPr>
              <a:t>Business Skills</a:t>
            </a:r>
            <a:endParaRPr sz="1800" b="1" dirty="0">
              <a:solidFill>
                <a:srgbClr val="FF0000"/>
              </a:solidFill>
            </a:endParaRPr>
          </a:p>
        </p:txBody>
      </p:sp>
    </p:spTree>
    <p:extLst>
      <p:ext uri="{BB962C8B-B14F-4D97-AF65-F5344CB8AC3E}">
        <p14:creationId xmlns:p14="http://schemas.microsoft.com/office/powerpoint/2010/main" val="7920646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Shape 321"/>
          <p:cNvSpPr txBox="1">
            <a:spLocks noGrp="1"/>
          </p:cNvSpPr>
          <p:nvPr>
            <p:ph type="title"/>
          </p:nvPr>
        </p:nvSpPr>
        <p:spPr>
          <a:xfrm>
            <a:off x="901699" y="685800"/>
            <a:ext cx="8890001" cy="1354093"/>
          </a:xfrm>
          <a:prstGeom prst="rect">
            <a:avLst/>
          </a:prstGeom>
          <a:noFill/>
          <a:ln>
            <a:noFill/>
          </a:ln>
        </p:spPr>
        <p:txBody>
          <a:bodyPr spcFirstLastPara="1" vert="horz" wrap="square" lIns="106869" tIns="106869" rIns="106869" bIns="106869" rtlCol="0" anchor="ctr" anchorCtr="0">
            <a:noAutofit/>
          </a:bodyPr>
          <a:lstStyle/>
          <a:p>
            <a:pPr algn="ctr">
              <a:lnSpc>
                <a:spcPct val="90000"/>
              </a:lnSpc>
              <a:buClr>
                <a:srgbClr val="A5A5A5"/>
              </a:buClr>
            </a:pPr>
            <a:r>
              <a:rPr lang="en" sz="3000" i="0" dirty="0">
                <a:solidFill>
                  <a:srgbClr val="FF0000"/>
                </a:solidFill>
                <a:ea typeface="Arvo"/>
                <a:sym typeface="Arvo"/>
              </a:rPr>
              <a:t>Humanitarian Data Teams: Technical Skills</a:t>
            </a:r>
            <a:endParaRPr sz="3000" dirty="0">
              <a:solidFill>
                <a:srgbClr val="FF0000"/>
              </a:solidFill>
              <a:ea typeface="Arvo"/>
              <a:sym typeface="Arvo"/>
            </a:endParaRPr>
          </a:p>
        </p:txBody>
      </p:sp>
      <p:sp>
        <p:nvSpPr>
          <p:cNvPr id="322" name="Shape 322"/>
          <p:cNvSpPr txBox="1"/>
          <p:nvPr/>
        </p:nvSpPr>
        <p:spPr>
          <a:xfrm>
            <a:off x="901698" y="2273301"/>
            <a:ext cx="2806507" cy="1410082"/>
          </a:xfrm>
          <a:prstGeom prst="rect">
            <a:avLst/>
          </a:prstGeom>
          <a:noFill/>
          <a:ln>
            <a:noFill/>
          </a:ln>
        </p:spPr>
        <p:txBody>
          <a:bodyPr spcFirstLastPara="1" wrap="square" lIns="106869" tIns="106869" rIns="106869" bIns="106869" anchor="t" anchorCtr="0">
            <a:noAutofit/>
          </a:bodyPr>
          <a:lstStyle/>
          <a:p>
            <a:pPr marL="148450" indent="-148450">
              <a:buClr>
                <a:srgbClr val="FF0000"/>
              </a:buClr>
              <a:buSzPts val="900"/>
              <a:buFont typeface="Calibri"/>
              <a:buChar char="•"/>
            </a:pPr>
            <a:r>
              <a:rPr lang="en" sz="1400" dirty="0">
                <a:latin typeface="Arial"/>
                <a:ea typeface="Calibri"/>
                <a:cs typeface="Arial"/>
                <a:sym typeface="Calibri"/>
              </a:rPr>
              <a:t>Machine learning</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Statistical modeling</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Supervised learning &amp; Unsupervised learning</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Statistical computing (e.g. R)</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Relational algebra</a:t>
            </a:r>
            <a:endParaRPr sz="1400" dirty="0">
              <a:latin typeface="Arial"/>
              <a:cs typeface="Arial"/>
            </a:endParaRPr>
          </a:p>
        </p:txBody>
      </p:sp>
      <p:sp>
        <p:nvSpPr>
          <p:cNvPr id="323" name="Shape 323"/>
          <p:cNvSpPr txBox="1"/>
          <p:nvPr/>
        </p:nvSpPr>
        <p:spPr>
          <a:xfrm>
            <a:off x="804131" y="4352825"/>
            <a:ext cx="2904073" cy="1331521"/>
          </a:xfrm>
          <a:prstGeom prst="rect">
            <a:avLst/>
          </a:prstGeom>
          <a:noFill/>
          <a:ln>
            <a:noFill/>
          </a:ln>
        </p:spPr>
        <p:txBody>
          <a:bodyPr spcFirstLastPara="1" wrap="square" lIns="106869" tIns="106869" rIns="106869" bIns="106869" anchor="t" anchorCtr="0">
            <a:noAutofit/>
          </a:bodyPr>
          <a:lstStyle/>
          <a:p>
            <a:pPr marL="148450" indent="-148450">
              <a:buClr>
                <a:srgbClr val="FF0000"/>
              </a:buClr>
              <a:buSzPts val="900"/>
              <a:buFont typeface="Calibri"/>
              <a:buChar char="•"/>
            </a:pPr>
            <a:r>
              <a:rPr lang="en" sz="1400" dirty="0">
                <a:latin typeface="Arial"/>
                <a:ea typeface="Calibri"/>
                <a:cs typeface="Arial"/>
                <a:sym typeface="Calibri"/>
              </a:rPr>
              <a:t>Data modelling</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Data collection</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Data refinement and cleaning</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Database, SQL and NOSQL</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Parallel databases and parallel processing</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Open Data standards</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API’s</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Hadoop and Hive/Pig</a:t>
            </a:r>
            <a:endParaRPr sz="1400" dirty="0">
              <a:latin typeface="Arial"/>
              <a:cs typeface="Arial"/>
            </a:endParaRPr>
          </a:p>
        </p:txBody>
      </p:sp>
      <p:sp>
        <p:nvSpPr>
          <p:cNvPr id="324" name="Shape 324"/>
          <p:cNvSpPr txBox="1"/>
          <p:nvPr/>
        </p:nvSpPr>
        <p:spPr>
          <a:xfrm>
            <a:off x="6768857" y="4888835"/>
            <a:ext cx="3506771" cy="1499265"/>
          </a:xfrm>
          <a:prstGeom prst="rect">
            <a:avLst/>
          </a:prstGeom>
          <a:noFill/>
          <a:ln>
            <a:noFill/>
          </a:ln>
        </p:spPr>
        <p:txBody>
          <a:bodyPr spcFirstLastPara="1" wrap="square" lIns="106869" tIns="106869" rIns="106869" bIns="106869" anchor="ctr" anchorCtr="0">
            <a:noAutofit/>
          </a:bodyPr>
          <a:lstStyle/>
          <a:p>
            <a:pPr marL="148450" indent="-148450">
              <a:buClr>
                <a:srgbClr val="FF0000"/>
              </a:buClr>
              <a:buSzPts val="900"/>
              <a:buFont typeface="Calibri"/>
              <a:buChar char="•"/>
            </a:pPr>
            <a:r>
              <a:rPr lang="en" sz="1400" dirty="0">
                <a:latin typeface="Calibri"/>
                <a:ea typeface="Calibri"/>
                <a:cs typeface="Calibri"/>
                <a:sym typeface="Calibri"/>
              </a:rPr>
              <a:t>Story telling skills</a:t>
            </a:r>
            <a:endParaRPr sz="1400" dirty="0"/>
          </a:p>
          <a:p>
            <a:pPr marL="148450" indent="-148450">
              <a:buClr>
                <a:srgbClr val="FF0000"/>
              </a:buClr>
              <a:buSzPts val="900"/>
              <a:buFont typeface="Calibri"/>
              <a:buChar char="•"/>
            </a:pPr>
            <a:r>
              <a:rPr lang="en" sz="1400" dirty="0">
                <a:latin typeface="Calibri"/>
                <a:ea typeface="Calibri"/>
                <a:cs typeface="Calibri"/>
                <a:sym typeface="Calibri"/>
              </a:rPr>
              <a:t>Translate data-driven insights into decisions and actions</a:t>
            </a:r>
            <a:endParaRPr sz="1400" dirty="0"/>
          </a:p>
          <a:p>
            <a:pPr marL="148450" indent="-148450">
              <a:buClr>
                <a:srgbClr val="FF0000"/>
              </a:buClr>
              <a:buSzPts val="900"/>
              <a:buFont typeface="Calibri"/>
              <a:buChar char="•"/>
            </a:pPr>
            <a:r>
              <a:rPr lang="en" sz="1400" dirty="0">
                <a:latin typeface="Calibri"/>
                <a:ea typeface="Calibri"/>
                <a:cs typeface="Calibri"/>
                <a:sym typeface="Calibri"/>
              </a:rPr>
              <a:t>Interactive dashboards</a:t>
            </a:r>
            <a:endParaRPr sz="1400" dirty="0"/>
          </a:p>
          <a:p>
            <a:pPr marL="148450" indent="-148450">
              <a:buClr>
                <a:srgbClr val="FF0000"/>
              </a:buClr>
              <a:buSzPts val="900"/>
              <a:buFont typeface="Calibri"/>
              <a:buChar char="•"/>
            </a:pPr>
            <a:r>
              <a:rPr lang="en" sz="1400" dirty="0">
                <a:latin typeface="Calibri"/>
                <a:ea typeface="Calibri"/>
                <a:cs typeface="Calibri"/>
                <a:sym typeface="Calibri"/>
              </a:rPr>
              <a:t>Infographics</a:t>
            </a:r>
            <a:endParaRPr sz="1400" dirty="0"/>
          </a:p>
          <a:p>
            <a:pPr marL="148450" indent="-148450">
              <a:buClr>
                <a:srgbClr val="FF0000"/>
              </a:buClr>
              <a:buSzPts val="900"/>
              <a:buFont typeface="Calibri"/>
              <a:buChar char="•"/>
            </a:pPr>
            <a:r>
              <a:rPr lang="en" sz="1400" dirty="0">
                <a:latin typeface="Calibri"/>
                <a:ea typeface="Calibri"/>
                <a:cs typeface="Calibri"/>
                <a:sym typeface="Calibri"/>
              </a:rPr>
              <a:t>Visual art design</a:t>
            </a:r>
            <a:endParaRPr sz="1400" dirty="0"/>
          </a:p>
          <a:p>
            <a:pPr marL="148450" indent="-148450">
              <a:buClr>
                <a:srgbClr val="FF0000"/>
              </a:buClr>
              <a:buSzPts val="900"/>
              <a:buFont typeface="Calibri"/>
              <a:buChar char="•"/>
            </a:pPr>
            <a:r>
              <a:rPr lang="en" sz="1400" dirty="0">
                <a:latin typeface="Calibri"/>
                <a:ea typeface="Calibri"/>
                <a:cs typeface="Calibri"/>
                <a:sym typeface="Calibri"/>
              </a:rPr>
              <a:t>Knowledge of visualisation tools like Tableau, Adobe toolkit</a:t>
            </a:r>
            <a:endParaRPr sz="1400" dirty="0"/>
          </a:p>
        </p:txBody>
      </p:sp>
      <p:sp>
        <p:nvSpPr>
          <p:cNvPr id="325" name="Shape 325"/>
          <p:cNvSpPr txBox="1"/>
          <p:nvPr/>
        </p:nvSpPr>
        <p:spPr>
          <a:xfrm>
            <a:off x="3957011" y="4452564"/>
            <a:ext cx="2154209" cy="1417904"/>
          </a:xfrm>
          <a:prstGeom prst="rect">
            <a:avLst/>
          </a:prstGeom>
          <a:noFill/>
          <a:ln>
            <a:noFill/>
          </a:ln>
        </p:spPr>
        <p:txBody>
          <a:bodyPr spcFirstLastPara="1" wrap="square" lIns="106869" tIns="106869" rIns="106869" bIns="106869" anchor="ctr" anchorCtr="0">
            <a:noAutofit/>
          </a:bodyPr>
          <a:lstStyle/>
          <a:p>
            <a:pPr marL="148450" indent="-148450">
              <a:buClr>
                <a:srgbClr val="FF0000"/>
              </a:buClr>
              <a:buSzPts val="900"/>
              <a:buFont typeface="Calibri"/>
              <a:buChar char="•"/>
            </a:pPr>
            <a:r>
              <a:rPr lang="en" sz="1400" dirty="0">
                <a:latin typeface="Arial"/>
                <a:ea typeface="Calibri"/>
                <a:cs typeface="Arial"/>
                <a:sym typeface="Calibri"/>
              </a:rPr>
              <a:t>GIS &amp; Mapping</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Survey methodology</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Data analysis</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Finding &amp; using datasets</a:t>
            </a:r>
            <a:endParaRPr sz="1400" dirty="0">
              <a:latin typeface="Arial"/>
              <a:cs typeface="Arial"/>
            </a:endParaRPr>
          </a:p>
          <a:p>
            <a:pPr marL="148450" indent="-74225">
              <a:buClr>
                <a:srgbClr val="000000"/>
              </a:buClr>
            </a:pPr>
            <a:endParaRPr sz="1400" dirty="0">
              <a:latin typeface="Arial"/>
              <a:ea typeface="Calibri"/>
              <a:cs typeface="Arial"/>
              <a:sym typeface="Calibri"/>
            </a:endParaRPr>
          </a:p>
        </p:txBody>
      </p:sp>
      <p:sp>
        <p:nvSpPr>
          <p:cNvPr id="326" name="Shape 326"/>
          <p:cNvSpPr txBox="1"/>
          <p:nvPr/>
        </p:nvSpPr>
        <p:spPr>
          <a:xfrm>
            <a:off x="6768857" y="2273302"/>
            <a:ext cx="3506771" cy="1584718"/>
          </a:xfrm>
          <a:prstGeom prst="rect">
            <a:avLst/>
          </a:prstGeom>
          <a:noFill/>
          <a:ln>
            <a:noFill/>
          </a:ln>
        </p:spPr>
        <p:txBody>
          <a:bodyPr spcFirstLastPara="1" wrap="square" lIns="106869" tIns="106869" rIns="106869" bIns="106869" anchor="ctr" anchorCtr="0">
            <a:noAutofit/>
          </a:bodyPr>
          <a:lstStyle/>
          <a:p>
            <a:pPr marL="148450" indent="-148450">
              <a:buClr>
                <a:srgbClr val="FF0000"/>
              </a:buClr>
              <a:buSzPts val="900"/>
              <a:buFont typeface="Calibri"/>
              <a:buChar char="•"/>
            </a:pPr>
            <a:r>
              <a:rPr lang="en" sz="1400" dirty="0">
                <a:latin typeface="Arial"/>
                <a:ea typeface="Calibri"/>
                <a:cs typeface="Arial"/>
                <a:sym typeface="Calibri"/>
              </a:rPr>
              <a:t>Computer science fundamentals</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Scripting language (i.e. Python, javascript)</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Filtering scripts (i.e. D3.js)</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Web development</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Experience with xaaS like AWS</a:t>
            </a:r>
            <a:endParaRPr sz="1400" dirty="0">
              <a:latin typeface="Arial"/>
              <a:cs typeface="Arial"/>
            </a:endParaRPr>
          </a:p>
        </p:txBody>
      </p:sp>
      <p:pic>
        <p:nvPicPr>
          <p:cNvPr id="327" name="Shape 327" descr="Data Scientist (Thibault Geoffroy Noun Project).png"/>
          <p:cNvPicPr preferRelativeResize="0"/>
          <p:nvPr/>
        </p:nvPicPr>
        <p:blipFill rotWithShape="1">
          <a:blip r:embed="rId3">
            <a:alphaModFix/>
          </a:blip>
          <a:srcRect/>
          <a:stretch/>
        </p:blipFill>
        <p:spPr>
          <a:xfrm>
            <a:off x="4370979" y="1765300"/>
            <a:ext cx="1344021" cy="1728971"/>
          </a:xfrm>
          <a:prstGeom prst="rect">
            <a:avLst/>
          </a:prstGeom>
          <a:noFill/>
          <a:ln>
            <a:noFill/>
          </a:ln>
        </p:spPr>
      </p:pic>
      <p:sp>
        <p:nvSpPr>
          <p:cNvPr id="328" name="Shape 328"/>
          <p:cNvSpPr txBox="1"/>
          <p:nvPr/>
        </p:nvSpPr>
        <p:spPr>
          <a:xfrm>
            <a:off x="804132" y="1765300"/>
            <a:ext cx="2535968" cy="679841"/>
          </a:xfrm>
          <a:prstGeom prst="rect">
            <a:avLst/>
          </a:prstGeom>
          <a:noFill/>
          <a:ln>
            <a:noFill/>
          </a:ln>
        </p:spPr>
        <p:txBody>
          <a:bodyPr spcFirstLastPara="1" wrap="square" lIns="106869" tIns="106869" rIns="106869" bIns="106869" anchor="t" anchorCtr="0">
            <a:noAutofit/>
          </a:bodyPr>
          <a:lstStyle/>
          <a:p>
            <a:pPr>
              <a:buClr>
                <a:srgbClr val="000000"/>
              </a:buClr>
            </a:pPr>
            <a:r>
              <a:rPr lang="en" sz="1800" b="1" dirty="0">
                <a:solidFill>
                  <a:srgbClr val="000000"/>
                </a:solidFill>
                <a:latin typeface="Arial"/>
                <a:ea typeface="Arial"/>
                <a:cs typeface="Arial"/>
                <a:sym typeface="Arial"/>
              </a:rPr>
              <a:t>Math and Statistics</a:t>
            </a:r>
            <a:endParaRPr sz="1800" b="1" dirty="0"/>
          </a:p>
        </p:txBody>
      </p:sp>
      <p:sp>
        <p:nvSpPr>
          <p:cNvPr id="329" name="Shape 329"/>
          <p:cNvSpPr txBox="1"/>
          <p:nvPr/>
        </p:nvSpPr>
        <p:spPr>
          <a:xfrm>
            <a:off x="736802" y="4042621"/>
            <a:ext cx="2292727" cy="409942"/>
          </a:xfrm>
          <a:prstGeom prst="rect">
            <a:avLst/>
          </a:prstGeom>
          <a:noFill/>
          <a:ln>
            <a:noFill/>
          </a:ln>
        </p:spPr>
        <p:txBody>
          <a:bodyPr spcFirstLastPara="1" wrap="square" lIns="106869" tIns="106869" rIns="106869" bIns="106869" anchor="ctr" anchorCtr="0">
            <a:noAutofit/>
          </a:bodyPr>
          <a:lstStyle/>
          <a:p>
            <a:pPr>
              <a:buClr>
                <a:schemeClr val="dk1"/>
              </a:buClr>
            </a:pPr>
            <a:r>
              <a:rPr lang="en" sz="1800" b="1" dirty="0">
                <a:solidFill>
                  <a:schemeClr val="dk1"/>
                </a:solidFill>
                <a:latin typeface="Arial"/>
                <a:ea typeface="Arial"/>
                <a:cs typeface="Arial"/>
                <a:sym typeface="Arial"/>
              </a:rPr>
              <a:t>Data Management</a:t>
            </a:r>
            <a:endParaRPr sz="1800" b="1" dirty="0"/>
          </a:p>
        </p:txBody>
      </p:sp>
      <p:sp>
        <p:nvSpPr>
          <p:cNvPr id="330" name="Shape 330"/>
          <p:cNvSpPr txBox="1"/>
          <p:nvPr/>
        </p:nvSpPr>
        <p:spPr>
          <a:xfrm>
            <a:off x="4064000" y="3683382"/>
            <a:ext cx="2296026" cy="1205453"/>
          </a:xfrm>
          <a:prstGeom prst="rect">
            <a:avLst/>
          </a:prstGeom>
          <a:noFill/>
          <a:ln>
            <a:noFill/>
          </a:ln>
        </p:spPr>
        <p:txBody>
          <a:bodyPr spcFirstLastPara="1" wrap="square" lIns="106869" tIns="106869" rIns="106869" bIns="106869" anchor="t" anchorCtr="0">
            <a:noAutofit/>
          </a:bodyPr>
          <a:lstStyle/>
          <a:p>
            <a:pPr>
              <a:buClr>
                <a:srgbClr val="000000"/>
              </a:buClr>
            </a:pPr>
            <a:r>
              <a:rPr lang="en" sz="1800" b="1" dirty="0">
                <a:solidFill>
                  <a:srgbClr val="000000"/>
                </a:solidFill>
                <a:latin typeface="Arial"/>
                <a:ea typeface="Arial"/>
                <a:cs typeface="Arial"/>
                <a:sym typeface="Arial"/>
              </a:rPr>
              <a:t>Information Management</a:t>
            </a:r>
            <a:endParaRPr sz="1800" b="1" dirty="0"/>
          </a:p>
        </p:txBody>
      </p:sp>
      <p:sp>
        <p:nvSpPr>
          <p:cNvPr id="331" name="Shape 331"/>
          <p:cNvSpPr txBox="1"/>
          <p:nvPr/>
        </p:nvSpPr>
        <p:spPr>
          <a:xfrm>
            <a:off x="6927246" y="1765300"/>
            <a:ext cx="2150703" cy="508000"/>
          </a:xfrm>
          <a:prstGeom prst="rect">
            <a:avLst/>
          </a:prstGeom>
          <a:noFill/>
          <a:ln>
            <a:noFill/>
          </a:ln>
        </p:spPr>
        <p:txBody>
          <a:bodyPr spcFirstLastPara="1" wrap="square" lIns="106869" tIns="106869" rIns="106869" bIns="106869" anchor="t" anchorCtr="0">
            <a:noAutofit/>
          </a:bodyPr>
          <a:lstStyle/>
          <a:p>
            <a:pPr>
              <a:buClr>
                <a:srgbClr val="000000"/>
              </a:buClr>
            </a:pPr>
            <a:r>
              <a:rPr lang="en" sz="1800" b="1" dirty="0">
                <a:solidFill>
                  <a:srgbClr val="000000"/>
                </a:solidFill>
                <a:latin typeface="Arial"/>
                <a:ea typeface="Arial"/>
                <a:cs typeface="Arial"/>
                <a:sym typeface="Arial"/>
              </a:rPr>
              <a:t>Programming</a:t>
            </a:r>
            <a:endParaRPr sz="1800" b="1" dirty="0"/>
          </a:p>
        </p:txBody>
      </p:sp>
      <p:sp>
        <p:nvSpPr>
          <p:cNvPr id="332" name="Shape 332"/>
          <p:cNvSpPr txBox="1"/>
          <p:nvPr/>
        </p:nvSpPr>
        <p:spPr>
          <a:xfrm>
            <a:off x="6927246" y="4042620"/>
            <a:ext cx="3348265" cy="694479"/>
          </a:xfrm>
          <a:prstGeom prst="rect">
            <a:avLst/>
          </a:prstGeom>
          <a:noFill/>
          <a:ln>
            <a:noFill/>
          </a:ln>
        </p:spPr>
        <p:txBody>
          <a:bodyPr spcFirstLastPara="1" wrap="square" lIns="106869" tIns="106869" rIns="106869" bIns="106869" anchor="t" anchorCtr="0">
            <a:noAutofit/>
          </a:bodyPr>
          <a:lstStyle/>
          <a:p>
            <a:pPr>
              <a:buClr>
                <a:srgbClr val="000000"/>
              </a:buClr>
            </a:pPr>
            <a:r>
              <a:rPr lang="en" sz="1800" b="1" dirty="0">
                <a:solidFill>
                  <a:srgbClr val="000000"/>
                </a:solidFill>
                <a:latin typeface="Arial"/>
                <a:ea typeface="Arial"/>
                <a:cs typeface="Arial"/>
                <a:sym typeface="Arial"/>
              </a:rPr>
              <a:t>Communications and Visualization</a:t>
            </a:r>
            <a:endParaRPr sz="1800" b="1" dirty="0"/>
          </a:p>
        </p:txBody>
      </p:sp>
    </p:spTree>
    <p:extLst>
      <p:ext uri="{BB962C8B-B14F-4D97-AF65-F5344CB8AC3E}">
        <p14:creationId xmlns:p14="http://schemas.microsoft.com/office/powerpoint/2010/main" val="18262489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pic>
        <p:nvPicPr>
          <p:cNvPr id="336" name="Shape 336" descr="Summary Data Literacy Program(1).png"/>
          <p:cNvPicPr preferRelativeResize="0"/>
          <p:nvPr/>
        </p:nvPicPr>
        <p:blipFill>
          <a:blip r:embed="rId3">
            <a:alphaModFix/>
          </a:blip>
          <a:stretch>
            <a:fillRect/>
          </a:stretch>
        </p:blipFill>
        <p:spPr>
          <a:xfrm>
            <a:off x="3627660" y="1069100"/>
            <a:ext cx="6740744" cy="5055565"/>
          </a:xfrm>
          <a:prstGeom prst="rect">
            <a:avLst/>
          </a:prstGeom>
          <a:noFill/>
          <a:ln>
            <a:noFill/>
          </a:ln>
        </p:spPr>
      </p:pic>
      <p:sp>
        <p:nvSpPr>
          <p:cNvPr id="337" name="Shape 337"/>
          <p:cNvSpPr txBox="1"/>
          <p:nvPr/>
        </p:nvSpPr>
        <p:spPr>
          <a:xfrm>
            <a:off x="222293" y="1934599"/>
            <a:ext cx="2528732" cy="2367772"/>
          </a:xfrm>
          <a:prstGeom prst="rect">
            <a:avLst/>
          </a:prstGeom>
          <a:noFill/>
          <a:ln>
            <a:noFill/>
          </a:ln>
        </p:spPr>
        <p:txBody>
          <a:bodyPr spcFirstLastPara="1" wrap="square" lIns="106869" tIns="106869" rIns="106869" bIns="106869" anchor="t" anchorCtr="0">
            <a:noAutofit/>
          </a:bodyPr>
          <a:lstStyle/>
          <a:p>
            <a:r>
              <a:rPr lang="en" sz="4208" dirty="0">
                <a:solidFill>
                  <a:srgbClr val="EE3224"/>
                </a:solidFill>
                <a:latin typeface="Arial" panose="020B0604020202020204" pitchFamily="34" charset="0"/>
                <a:ea typeface="Arvo"/>
                <a:cs typeface="Arial" panose="020B0604020202020204" pitchFamily="34" charset="0"/>
                <a:sym typeface="Arvo"/>
              </a:rPr>
              <a:t>About the Data Literacy Program</a:t>
            </a:r>
            <a:endParaRPr sz="3507"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287563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pic>
        <p:nvPicPr>
          <p:cNvPr id="234" name="Shape 234"/>
          <p:cNvPicPr preferRelativeResize="0"/>
          <p:nvPr/>
        </p:nvPicPr>
        <p:blipFill>
          <a:blip r:embed="rId3">
            <a:alphaModFix/>
          </a:blip>
          <a:stretch>
            <a:fillRect/>
          </a:stretch>
        </p:blipFill>
        <p:spPr>
          <a:xfrm>
            <a:off x="0" y="527820"/>
            <a:ext cx="10688638" cy="6012359"/>
          </a:xfrm>
          <a:prstGeom prst="rect">
            <a:avLst/>
          </a:prstGeom>
          <a:noFill/>
          <a:ln>
            <a:noFill/>
          </a:ln>
        </p:spPr>
      </p:pic>
      <p:sp>
        <p:nvSpPr>
          <p:cNvPr id="235" name="Shape 235"/>
          <p:cNvSpPr txBox="1"/>
          <p:nvPr/>
        </p:nvSpPr>
        <p:spPr>
          <a:xfrm>
            <a:off x="2070778" y="4655312"/>
            <a:ext cx="1071669" cy="246175"/>
          </a:xfrm>
          <a:prstGeom prst="rect">
            <a:avLst/>
          </a:prstGeom>
          <a:noFill/>
          <a:ln>
            <a:noFill/>
          </a:ln>
        </p:spPr>
        <p:txBody>
          <a:bodyPr spcFirstLastPara="1" wrap="square" lIns="106869" tIns="106869" rIns="106869" bIns="106869" anchor="t" anchorCtr="0">
            <a:noAutofit/>
          </a:bodyPr>
          <a:lstStyle/>
          <a:p>
            <a:endParaRPr sz="2455"/>
          </a:p>
        </p:txBody>
      </p:sp>
      <p:sp>
        <p:nvSpPr>
          <p:cNvPr id="236" name="Shape 236"/>
          <p:cNvSpPr txBox="1"/>
          <p:nvPr/>
        </p:nvSpPr>
        <p:spPr>
          <a:xfrm>
            <a:off x="8461108" y="4688627"/>
            <a:ext cx="1071669" cy="246175"/>
          </a:xfrm>
          <a:prstGeom prst="rect">
            <a:avLst/>
          </a:prstGeom>
          <a:noFill/>
          <a:ln>
            <a:noFill/>
          </a:ln>
        </p:spPr>
        <p:txBody>
          <a:bodyPr spcFirstLastPara="1" wrap="square" lIns="106869" tIns="106869" rIns="106869" bIns="106869" anchor="t" anchorCtr="0">
            <a:noAutofit/>
          </a:bodyPr>
          <a:lstStyle/>
          <a:p>
            <a:endParaRPr sz="2455"/>
          </a:p>
        </p:txBody>
      </p:sp>
      <p:sp>
        <p:nvSpPr>
          <p:cNvPr id="237" name="Shape 237"/>
          <p:cNvSpPr txBox="1"/>
          <p:nvPr/>
        </p:nvSpPr>
        <p:spPr>
          <a:xfrm>
            <a:off x="1041399" y="2330732"/>
            <a:ext cx="5814367" cy="2186822"/>
          </a:xfrm>
          <a:prstGeom prst="rect">
            <a:avLst/>
          </a:prstGeom>
          <a:noFill/>
          <a:ln>
            <a:noFill/>
          </a:ln>
        </p:spPr>
        <p:txBody>
          <a:bodyPr spcFirstLastPara="1" wrap="square" lIns="106869" tIns="106869" rIns="106869" bIns="106869" anchor="ctr" anchorCtr="0">
            <a:noAutofit/>
          </a:bodyPr>
          <a:lstStyle/>
          <a:p>
            <a:r>
              <a:rPr lang="en" sz="3000" dirty="0">
                <a:solidFill>
                  <a:srgbClr val="FFFFFF"/>
                </a:solidFill>
                <a:latin typeface="Arial"/>
                <a:ea typeface="Arvo"/>
                <a:cs typeface="Arial"/>
                <a:sym typeface="Arvo"/>
              </a:rPr>
              <a:t>The Data Revolution is here. </a:t>
            </a:r>
            <a:endParaRPr sz="3000" dirty="0">
              <a:solidFill>
                <a:srgbClr val="FFFFFF"/>
              </a:solidFill>
              <a:latin typeface="Arial"/>
              <a:ea typeface="Arvo"/>
              <a:cs typeface="Arial"/>
              <a:sym typeface="Arvo"/>
            </a:endParaRPr>
          </a:p>
          <a:p>
            <a:r>
              <a:rPr lang="en" sz="3000" dirty="0">
                <a:solidFill>
                  <a:srgbClr val="EE3224"/>
                </a:solidFill>
                <a:latin typeface="Arial"/>
                <a:ea typeface="Arvo"/>
                <a:cs typeface="Arial"/>
                <a:sym typeface="Arvo"/>
              </a:rPr>
              <a:t>Are we Data Ready?</a:t>
            </a:r>
            <a:endParaRPr sz="3000" dirty="0">
              <a:solidFill>
                <a:srgbClr val="EE3224"/>
              </a:solidFill>
              <a:latin typeface="Arial"/>
              <a:ea typeface="Arvo"/>
              <a:cs typeface="Arial"/>
              <a:sym typeface="Arvo"/>
            </a:endParaRPr>
          </a:p>
        </p:txBody>
      </p:sp>
    </p:spTree>
    <p:extLst>
      <p:ext uri="{BB962C8B-B14F-4D97-AF65-F5344CB8AC3E}">
        <p14:creationId xmlns:p14="http://schemas.microsoft.com/office/powerpoint/2010/main" val="10347844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Shape 279"/>
          <p:cNvSpPr txBox="1"/>
          <p:nvPr/>
        </p:nvSpPr>
        <p:spPr>
          <a:xfrm>
            <a:off x="2162218" y="4060952"/>
            <a:ext cx="1071669" cy="246175"/>
          </a:xfrm>
          <a:prstGeom prst="rect">
            <a:avLst/>
          </a:prstGeom>
          <a:noFill/>
          <a:ln>
            <a:noFill/>
          </a:ln>
        </p:spPr>
        <p:txBody>
          <a:bodyPr spcFirstLastPara="1" wrap="square" lIns="106869" tIns="106869" rIns="106869" bIns="106869" anchor="t" anchorCtr="0">
            <a:noAutofit/>
          </a:bodyPr>
          <a:lstStyle/>
          <a:p>
            <a:pPr>
              <a:buClr>
                <a:srgbClr val="000000"/>
              </a:buClr>
            </a:pPr>
            <a:endParaRPr sz="1636">
              <a:solidFill>
                <a:srgbClr val="000000"/>
              </a:solidFill>
              <a:latin typeface="Arial" panose="020B0604020202020204" pitchFamily="34" charset="0"/>
              <a:ea typeface="Arial"/>
              <a:cs typeface="Arial" panose="020B0604020202020204" pitchFamily="34" charset="0"/>
              <a:sym typeface="Arial"/>
            </a:endParaRPr>
          </a:p>
        </p:txBody>
      </p:sp>
      <p:sp>
        <p:nvSpPr>
          <p:cNvPr id="280" name="Shape 280"/>
          <p:cNvSpPr txBox="1"/>
          <p:nvPr/>
        </p:nvSpPr>
        <p:spPr>
          <a:xfrm>
            <a:off x="8552548" y="4094267"/>
            <a:ext cx="1071669" cy="246175"/>
          </a:xfrm>
          <a:prstGeom prst="rect">
            <a:avLst/>
          </a:prstGeom>
          <a:noFill/>
          <a:ln>
            <a:noFill/>
          </a:ln>
        </p:spPr>
        <p:txBody>
          <a:bodyPr spcFirstLastPara="1" wrap="square" lIns="106869" tIns="106869" rIns="106869" bIns="106869" anchor="t" anchorCtr="0">
            <a:noAutofit/>
          </a:bodyPr>
          <a:lstStyle/>
          <a:p>
            <a:pPr>
              <a:buClr>
                <a:srgbClr val="000000"/>
              </a:buClr>
            </a:pPr>
            <a:endParaRPr sz="1636">
              <a:solidFill>
                <a:srgbClr val="000000"/>
              </a:solidFill>
              <a:latin typeface="Arial" panose="020B0604020202020204" pitchFamily="34" charset="0"/>
              <a:ea typeface="Arial"/>
              <a:cs typeface="Arial" panose="020B0604020202020204" pitchFamily="34" charset="0"/>
              <a:sym typeface="Arial"/>
            </a:endParaRPr>
          </a:p>
        </p:txBody>
      </p:sp>
      <p:pic>
        <p:nvPicPr>
          <p:cNvPr id="281" name="Shape 281" descr="Thinking by Yamini Ahluwalia, noun_60299_cc.png"/>
          <p:cNvPicPr preferRelativeResize="0"/>
          <p:nvPr/>
        </p:nvPicPr>
        <p:blipFill rotWithShape="1">
          <a:blip r:embed="rId3">
            <a:alphaModFix/>
          </a:blip>
          <a:srcRect/>
          <a:stretch/>
        </p:blipFill>
        <p:spPr>
          <a:xfrm>
            <a:off x="1177662" y="2298128"/>
            <a:ext cx="3714372" cy="2924998"/>
          </a:xfrm>
          <a:prstGeom prst="rect">
            <a:avLst/>
          </a:prstGeom>
          <a:noFill/>
          <a:ln>
            <a:noFill/>
          </a:ln>
        </p:spPr>
      </p:pic>
      <p:sp>
        <p:nvSpPr>
          <p:cNvPr id="282" name="Shape 282"/>
          <p:cNvSpPr txBox="1"/>
          <p:nvPr/>
        </p:nvSpPr>
        <p:spPr>
          <a:xfrm>
            <a:off x="5644302" y="2034594"/>
            <a:ext cx="4771423" cy="3452065"/>
          </a:xfrm>
          <a:prstGeom prst="rect">
            <a:avLst/>
          </a:prstGeom>
          <a:noFill/>
          <a:ln>
            <a:noFill/>
          </a:ln>
        </p:spPr>
        <p:txBody>
          <a:bodyPr spcFirstLastPara="1" wrap="square" lIns="106869" tIns="106869" rIns="106869" bIns="106869" anchor="t" anchorCtr="0">
            <a:noAutofit/>
          </a:bodyPr>
          <a:lstStyle/>
          <a:p>
            <a:r>
              <a:rPr lang="en-GB" dirty="0"/>
              <a:t>We measure many things at IFRC. </a:t>
            </a:r>
            <a:endParaRPr lang="en-GB" sz="2400" dirty="0"/>
          </a:p>
          <a:p>
            <a:r>
              <a:rPr lang="en-GB" dirty="0"/>
              <a:t>How Might Data Readiness measurements be incorporated into existing frameworks:</a:t>
            </a:r>
            <a:endParaRPr lang="en-GB" sz="2400" dirty="0"/>
          </a:p>
          <a:p>
            <a:pPr marL="342900" indent="-342900" fontAlgn="base">
              <a:buFont typeface="Arial" panose="020B0604020202020204" pitchFamily="34" charset="0"/>
              <a:buChar char="•"/>
            </a:pPr>
            <a:r>
              <a:rPr lang="en-GB" dirty="0"/>
              <a:t>PMER/MEAL</a:t>
            </a:r>
          </a:p>
          <a:p>
            <a:pPr marL="342900" indent="-342900" fontAlgn="base">
              <a:buFont typeface="Arial" panose="020B0604020202020204" pitchFamily="34" charset="0"/>
              <a:buChar char="•"/>
            </a:pPr>
            <a:r>
              <a:rPr lang="en-GB" dirty="0"/>
              <a:t>Surge/IM</a:t>
            </a:r>
          </a:p>
          <a:p>
            <a:pPr marL="342900" indent="-342900" fontAlgn="base">
              <a:buFont typeface="Arial" panose="020B0604020202020204" pitchFamily="34" charset="0"/>
              <a:buChar char="•"/>
            </a:pPr>
            <a:r>
              <a:rPr lang="en-GB" dirty="0"/>
              <a:t>ICT Health Check/Digital Divide</a:t>
            </a:r>
          </a:p>
          <a:p>
            <a:pPr marL="342900" indent="-342900" fontAlgn="base">
              <a:buFont typeface="Arial" panose="020B0604020202020204" pitchFamily="34" charset="0"/>
              <a:buChar char="•"/>
            </a:pPr>
            <a:r>
              <a:rPr lang="en-GB" dirty="0"/>
              <a:t>OCAC/BOCA</a:t>
            </a:r>
          </a:p>
          <a:p>
            <a:pPr marL="342900" indent="-342900" fontAlgn="base">
              <a:buFont typeface="Arial" panose="020B0604020202020204" pitchFamily="34" charset="0"/>
              <a:buChar char="•"/>
            </a:pPr>
            <a:r>
              <a:rPr lang="en-GB" dirty="0"/>
              <a:t>Program Planning</a:t>
            </a:r>
          </a:p>
          <a:p>
            <a:pPr marL="342900" indent="-342900" fontAlgn="base">
              <a:buFont typeface="Arial" panose="020B0604020202020204" pitchFamily="34" charset="0"/>
              <a:buChar char="•"/>
            </a:pPr>
            <a:r>
              <a:rPr lang="en-GB" dirty="0"/>
              <a:t>Competencies</a:t>
            </a:r>
          </a:p>
          <a:p>
            <a:pPr>
              <a:buClr>
                <a:srgbClr val="000000"/>
              </a:buClr>
            </a:pPr>
            <a:endParaRPr sz="2104" dirty="0">
              <a:solidFill>
                <a:srgbClr val="000000"/>
              </a:solidFill>
              <a:latin typeface="Arial" panose="020B0604020202020204" pitchFamily="34" charset="0"/>
              <a:ea typeface="Arial"/>
              <a:cs typeface="Arial" panose="020B0604020202020204" pitchFamily="34" charset="0"/>
              <a:sym typeface="Arial"/>
            </a:endParaRPr>
          </a:p>
        </p:txBody>
      </p:sp>
      <p:sp>
        <p:nvSpPr>
          <p:cNvPr id="283" name="Shape 283"/>
          <p:cNvSpPr txBox="1">
            <a:spLocks noGrp="1"/>
          </p:cNvSpPr>
          <p:nvPr>
            <p:ph type="title" idx="4294967295"/>
          </p:nvPr>
        </p:nvSpPr>
        <p:spPr>
          <a:xfrm>
            <a:off x="455794" y="1047407"/>
            <a:ext cx="9959931" cy="669443"/>
          </a:xfrm>
          <a:prstGeom prst="rect">
            <a:avLst/>
          </a:prstGeom>
          <a:noFill/>
          <a:ln>
            <a:noFill/>
          </a:ln>
        </p:spPr>
        <p:txBody>
          <a:bodyPr spcFirstLastPara="1" vert="horz" wrap="square" lIns="106869" tIns="106869" rIns="106869" bIns="106869" rtlCol="0" anchor="t" anchorCtr="0">
            <a:noAutofit/>
          </a:bodyPr>
          <a:lstStyle/>
          <a:p>
            <a:pPr>
              <a:spcBef>
                <a:spcPts val="0"/>
              </a:spcBef>
              <a:buClr>
                <a:schemeClr val="dk1"/>
              </a:buClr>
            </a:pPr>
            <a:r>
              <a:rPr lang="en-GB" sz="4000" b="0" dirty="0"/>
              <a:t>How can we prove “Data Readiness?”</a:t>
            </a:r>
            <a:br>
              <a:rPr lang="en" sz="2805" dirty="0">
                <a:solidFill>
                  <a:srgbClr val="EE3224"/>
                </a:solidFill>
                <a:latin typeface="Arial" panose="020B0604020202020204" pitchFamily="34" charset="0"/>
                <a:ea typeface="Arvo"/>
                <a:cs typeface="Arial" panose="020B0604020202020204" pitchFamily="34" charset="0"/>
                <a:sym typeface="Arvo"/>
              </a:rPr>
            </a:br>
            <a:endParaRPr dirty="0">
              <a:solidFill>
                <a:srgbClr val="EE3224"/>
              </a:solidFill>
              <a:latin typeface="Arial" panose="020B0604020202020204" pitchFamily="34" charset="0"/>
              <a:ea typeface="Arvo"/>
              <a:cs typeface="Arial" panose="020B0604020202020204" pitchFamily="34" charset="0"/>
              <a:sym typeface="Arvo"/>
            </a:endParaRPr>
          </a:p>
        </p:txBody>
      </p:sp>
    </p:spTree>
    <p:extLst>
      <p:ext uri="{BB962C8B-B14F-4D97-AF65-F5344CB8AC3E}">
        <p14:creationId xmlns:p14="http://schemas.microsoft.com/office/powerpoint/2010/main" val="36740590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Shape 354"/>
          <p:cNvSpPr txBox="1"/>
          <p:nvPr/>
        </p:nvSpPr>
        <p:spPr>
          <a:xfrm>
            <a:off x="1041400" y="698500"/>
            <a:ext cx="8432800" cy="812801"/>
          </a:xfrm>
          <a:prstGeom prst="rect">
            <a:avLst/>
          </a:prstGeom>
          <a:noFill/>
          <a:ln>
            <a:noFill/>
          </a:ln>
        </p:spPr>
        <p:txBody>
          <a:bodyPr spcFirstLastPara="1" wrap="square" lIns="106869" tIns="106869" rIns="106869" bIns="106869" anchor="ctr" anchorCtr="0">
            <a:noAutofit/>
          </a:bodyPr>
          <a:lstStyle/>
          <a:p>
            <a:pPr algn="ctr"/>
            <a:r>
              <a:rPr lang="en" sz="3000" b="1" dirty="0">
                <a:solidFill>
                  <a:srgbClr val="EE3224"/>
                </a:solidFill>
                <a:latin typeface="Arial"/>
                <a:ea typeface="Arvo"/>
                <a:cs typeface="Arial"/>
                <a:sym typeface="Arvo"/>
              </a:rPr>
              <a:t>Data Literacy Menu</a:t>
            </a:r>
            <a:endParaRPr sz="3000" b="1" dirty="0">
              <a:latin typeface="Arial"/>
              <a:cs typeface="Arial"/>
            </a:endParaRPr>
          </a:p>
        </p:txBody>
      </p:sp>
      <p:pic>
        <p:nvPicPr>
          <p:cNvPr id="355" name="Shape 355" descr="Data Literacy Activity Menu.png"/>
          <p:cNvPicPr preferRelativeResize="0"/>
          <p:nvPr/>
        </p:nvPicPr>
        <p:blipFill>
          <a:blip r:embed="rId3">
            <a:alphaModFix/>
          </a:blip>
          <a:stretch>
            <a:fillRect/>
          </a:stretch>
        </p:blipFill>
        <p:spPr>
          <a:xfrm>
            <a:off x="1881283" y="1736953"/>
            <a:ext cx="6689341" cy="5017021"/>
          </a:xfrm>
          <a:prstGeom prst="rect">
            <a:avLst/>
          </a:prstGeom>
          <a:noFill/>
          <a:ln>
            <a:noFill/>
          </a:ln>
        </p:spPr>
      </p:pic>
    </p:spTree>
    <p:extLst>
      <p:ext uri="{BB962C8B-B14F-4D97-AF65-F5344CB8AC3E}">
        <p14:creationId xmlns:p14="http://schemas.microsoft.com/office/powerpoint/2010/main" val="13357065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27000DA-3A8A-EA48-AAEA-B9249F54CA92}"/>
              </a:ext>
            </a:extLst>
          </p:cNvPr>
          <p:cNvSpPr/>
          <p:nvPr/>
        </p:nvSpPr>
        <p:spPr>
          <a:xfrm>
            <a:off x="640080" y="832277"/>
            <a:ext cx="9646919" cy="5663089"/>
          </a:xfrm>
          <a:prstGeom prst="rect">
            <a:avLst/>
          </a:prstGeom>
        </p:spPr>
        <p:txBody>
          <a:bodyPr wrap="square">
            <a:spAutoFit/>
          </a:bodyPr>
          <a:lstStyle/>
          <a:p>
            <a:r>
              <a:rPr lang="en-GB" sz="3200" dirty="0">
                <a:solidFill>
                  <a:srgbClr val="EE3224"/>
                </a:solidFill>
                <a:latin typeface="Arial" panose="020B0604020202020204" pitchFamily="34" charset="0"/>
                <a:cs typeface="Arial" panose="020B0604020202020204" pitchFamily="34" charset="0"/>
              </a:rPr>
              <a:t>The Future of Data </a:t>
            </a:r>
            <a:endParaRPr lang="en-GB" dirty="0">
              <a:latin typeface="Arial" panose="020B0604020202020204" pitchFamily="34" charset="0"/>
              <a:cs typeface="Arial" panose="020B0604020202020204" pitchFamily="34" charset="0"/>
            </a:endParaRPr>
          </a:p>
          <a:p>
            <a:br>
              <a:rPr lang="en-GB" dirty="0">
                <a:latin typeface="Arial" panose="020B0604020202020204" pitchFamily="34" charset="0"/>
                <a:cs typeface="Arial" panose="020B0604020202020204" pitchFamily="34" charset="0"/>
              </a:rPr>
            </a:br>
            <a:r>
              <a:rPr lang="en-GB" sz="1800" dirty="0">
                <a:solidFill>
                  <a:srgbClr val="000000"/>
                </a:solidFill>
                <a:latin typeface="Arial" panose="020B0604020202020204" pitchFamily="34" charset="0"/>
                <a:cs typeface="Arial" panose="020B0604020202020204" pitchFamily="34" charset="0"/>
              </a:rPr>
              <a:t>“The full exploitation of humanitarian data sources has the potential to </a:t>
            </a:r>
            <a:r>
              <a:rPr lang="en-GB" sz="1800" b="1" dirty="0">
                <a:solidFill>
                  <a:srgbClr val="000000"/>
                </a:solidFill>
                <a:latin typeface="Arial" panose="020B0604020202020204" pitchFamily="34" charset="0"/>
                <a:cs typeface="Arial" panose="020B0604020202020204" pitchFamily="34" charset="0"/>
              </a:rPr>
              <a:t>improve the way crises are forecasted, monitored and addressed.</a:t>
            </a:r>
            <a:r>
              <a:rPr lang="en-GB" sz="1800" dirty="0">
                <a:solidFill>
                  <a:srgbClr val="000000"/>
                </a:solidFill>
                <a:latin typeface="Arial" panose="020B0604020202020204" pitchFamily="34" charset="0"/>
                <a:cs typeface="Arial" panose="020B0604020202020204" pitchFamily="34" charset="0"/>
              </a:rPr>
              <a:t> </a:t>
            </a:r>
            <a:r>
              <a:rPr lang="en-GB" sz="2400" b="1" dirty="0">
                <a:solidFill>
                  <a:srgbClr val="FF0000"/>
                </a:solidFill>
                <a:latin typeface="Arial" panose="020B0604020202020204" pitchFamily="34" charset="0"/>
                <a:cs typeface="Arial" panose="020B0604020202020204" pitchFamily="34" charset="0"/>
              </a:rPr>
              <a:t>Proper management of data could drastically increase the impact and timeliness of humanitarian assistance and protection activities,</a:t>
            </a:r>
            <a:r>
              <a:rPr lang="en-GB" sz="2400" dirty="0">
                <a:solidFill>
                  <a:srgbClr val="000000"/>
                </a:solidFill>
                <a:latin typeface="Arial" panose="020B0604020202020204" pitchFamily="34" charset="0"/>
                <a:cs typeface="Arial" panose="020B0604020202020204" pitchFamily="34" charset="0"/>
              </a:rPr>
              <a:t> </a:t>
            </a:r>
            <a:r>
              <a:rPr lang="en-GB" sz="1800" dirty="0">
                <a:solidFill>
                  <a:srgbClr val="000000"/>
                </a:solidFill>
                <a:latin typeface="Arial" panose="020B0604020202020204" pitchFamily="34" charset="0"/>
                <a:cs typeface="Arial" panose="020B0604020202020204" pitchFamily="34" charset="0"/>
              </a:rPr>
              <a:t>such as identifying the needs of affected populations or distributing life-saving resources. But the path ahead is rocky and complex.”</a:t>
            </a:r>
            <a:endParaRPr lang="en-GB" dirty="0">
              <a:latin typeface="Arial" panose="020B0604020202020204" pitchFamily="34" charset="0"/>
              <a:cs typeface="Arial" panose="020B0604020202020204" pitchFamily="34" charset="0"/>
            </a:endParaRPr>
          </a:p>
          <a:p>
            <a:br>
              <a:rPr lang="en-GB" dirty="0">
                <a:latin typeface="Arial" panose="020B0604020202020204" pitchFamily="34" charset="0"/>
                <a:cs typeface="Arial" panose="020B0604020202020204" pitchFamily="34" charset="0"/>
              </a:rPr>
            </a:br>
            <a:r>
              <a:rPr lang="en-GB" sz="2400" dirty="0">
                <a:solidFill>
                  <a:srgbClr val="000000"/>
                </a:solidFill>
                <a:latin typeface="Arial" panose="020B0604020202020204" pitchFamily="34" charset="0"/>
                <a:cs typeface="Arial" panose="020B0604020202020204" pitchFamily="34" charset="0"/>
              </a:rPr>
              <a:t>“...the humanitarian sector has yet to produce the policy, strategies and governance change </a:t>
            </a:r>
            <a:r>
              <a:rPr lang="en-GB" sz="2400" dirty="0">
                <a:solidFill>
                  <a:srgbClr val="FF0000"/>
                </a:solidFill>
                <a:latin typeface="Arial" panose="020B0604020202020204" pitchFamily="34" charset="0"/>
                <a:cs typeface="Arial" panose="020B0604020202020204" pitchFamily="34" charset="0"/>
              </a:rPr>
              <a:t>that</a:t>
            </a:r>
            <a:r>
              <a:rPr lang="en-GB" sz="2400" dirty="0">
                <a:solidFill>
                  <a:srgbClr val="FF0000"/>
                </a:solidFill>
                <a:latin typeface="Arial" panose="020B0604020202020204" pitchFamily="34" charset="0"/>
                <a:cs typeface="Arial" panose="020B0604020202020204" pitchFamily="34" charset="0"/>
                <a:hlinkClick r:id="rId2"/>
              </a:rPr>
              <a:t> the data buzz has promised</a:t>
            </a:r>
            <a:r>
              <a:rPr lang="en-GB" sz="2400" dirty="0">
                <a:solidFill>
                  <a:srgbClr val="000000"/>
                </a:solidFill>
                <a:latin typeface="Arial" panose="020B0604020202020204" pitchFamily="34" charset="0"/>
                <a:cs typeface="Arial" panose="020B0604020202020204" pitchFamily="34" charset="0"/>
              </a:rPr>
              <a:t>. </a:t>
            </a:r>
            <a:r>
              <a:rPr lang="en-GB" sz="2400" b="1" dirty="0">
                <a:solidFill>
                  <a:srgbClr val="EE3224"/>
                </a:solidFill>
                <a:latin typeface="Arial" panose="020B0604020202020204" pitchFamily="34" charset="0"/>
                <a:cs typeface="Arial" panose="020B0604020202020204" pitchFamily="34" charset="0"/>
              </a:rPr>
              <a:t>Few organizations have truly embraced and incorporated data at the core of their programming or professional development activities.” </a:t>
            </a:r>
            <a:endParaRPr lang="en-GB" dirty="0">
              <a:latin typeface="Arial" panose="020B0604020202020204" pitchFamily="34" charset="0"/>
              <a:cs typeface="Arial" panose="020B0604020202020204" pitchFamily="34" charset="0"/>
            </a:endParaRPr>
          </a:p>
          <a:p>
            <a:br>
              <a:rPr lang="en-GB" dirty="0"/>
            </a:br>
            <a:endParaRPr lang="en-US" dirty="0"/>
          </a:p>
        </p:txBody>
      </p:sp>
    </p:spTree>
    <p:extLst>
      <p:ext uri="{BB962C8B-B14F-4D97-AF65-F5344CB8AC3E}">
        <p14:creationId xmlns:p14="http://schemas.microsoft.com/office/powerpoint/2010/main" val="2937407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F3EC64F-FC28-6F42-96E0-1B9D6667CE80}"/>
              </a:ext>
            </a:extLst>
          </p:cNvPr>
          <p:cNvSpPr>
            <a:spLocks noGrp="1"/>
          </p:cNvSpPr>
          <p:nvPr>
            <p:ph idx="1"/>
          </p:nvPr>
        </p:nvSpPr>
        <p:spPr/>
        <p:txBody>
          <a:bodyPr>
            <a:normAutofit/>
          </a:bodyPr>
          <a:lstStyle/>
          <a:p>
            <a:r>
              <a:rPr lang="en-US" sz="1800" b="1" dirty="0">
                <a:solidFill>
                  <a:srgbClr val="FF0000"/>
                </a:solidFill>
              </a:rPr>
              <a:t>Heather </a:t>
            </a:r>
            <a:r>
              <a:rPr lang="en-US" sz="1800" b="1" dirty="0" err="1">
                <a:solidFill>
                  <a:srgbClr val="FF0000"/>
                </a:solidFill>
              </a:rPr>
              <a:t>Leson</a:t>
            </a:r>
            <a:endParaRPr lang="en-US" sz="1800" b="1" dirty="0">
              <a:solidFill>
                <a:srgbClr val="FF0000"/>
              </a:solidFill>
            </a:endParaRPr>
          </a:p>
          <a:p>
            <a:pPr>
              <a:buClr>
                <a:srgbClr val="F72431"/>
              </a:buClr>
            </a:pPr>
            <a:r>
              <a:rPr lang="en-GB" sz="1800" dirty="0" err="1">
                <a:latin typeface="Arial" panose="020B0604020202020204" pitchFamily="34" charset="0"/>
                <a:ea typeface="Trebuchet MS"/>
                <a:cs typeface="Arial" panose="020B0604020202020204" pitchFamily="34" charset="0"/>
                <a:sym typeface="Trebuchet MS"/>
              </a:rPr>
              <a:t>heather.leson@ifrc.org</a:t>
            </a:r>
            <a:endParaRPr lang="en-GB" sz="1800" dirty="0">
              <a:latin typeface="Arial" panose="020B0604020202020204" pitchFamily="34" charset="0"/>
              <a:ea typeface="Trebuchet MS"/>
              <a:cs typeface="Arial" panose="020B0604020202020204" pitchFamily="34" charset="0"/>
              <a:sym typeface="Trebuchet MS"/>
            </a:endParaRPr>
          </a:p>
          <a:p>
            <a:pPr>
              <a:buClr>
                <a:srgbClr val="F72431"/>
              </a:buClr>
            </a:pPr>
            <a:r>
              <a:rPr lang="en-GB" sz="1800" dirty="0">
                <a:solidFill>
                  <a:srgbClr val="000000"/>
                </a:solidFill>
                <a:latin typeface="Arial" panose="020B0604020202020204" pitchFamily="34" charset="0"/>
                <a:ea typeface="Trebuchet MS"/>
                <a:cs typeface="Arial" panose="020B0604020202020204" pitchFamily="34" charset="0"/>
                <a:sym typeface="Trebuchet MS"/>
              </a:rPr>
              <a:t>@</a:t>
            </a:r>
            <a:r>
              <a:rPr lang="en-GB" sz="1800" dirty="0" err="1">
                <a:solidFill>
                  <a:srgbClr val="000000"/>
                </a:solidFill>
                <a:latin typeface="Arial" panose="020B0604020202020204" pitchFamily="34" charset="0"/>
                <a:ea typeface="Trebuchet MS"/>
                <a:cs typeface="Arial" panose="020B0604020202020204" pitchFamily="34" charset="0"/>
                <a:sym typeface="Trebuchet MS"/>
              </a:rPr>
              <a:t>heatherleson</a:t>
            </a:r>
            <a:endParaRPr lang="en-GB" sz="1800" dirty="0">
              <a:solidFill>
                <a:srgbClr val="000000"/>
              </a:solidFill>
              <a:latin typeface="Arial" panose="020B0604020202020204" pitchFamily="34" charset="0"/>
              <a:ea typeface="Trebuchet MS"/>
              <a:cs typeface="Arial" panose="020B0604020202020204" pitchFamily="34" charset="0"/>
              <a:sym typeface="Trebuchet MS"/>
            </a:endParaRPr>
          </a:p>
          <a:p>
            <a:pPr>
              <a:buClr>
                <a:srgbClr val="F72431"/>
              </a:buClr>
            </a:pPr>
            <a:r>
              <a:rPr lang="en-GB" sz="1800" dirty="0">
                <a:solidFill>
                  <a:srgbClr val="000000"/>
                </a:solidFill>
                <a:latin typeface="Arial" panose="020B0604020202020204" pitchFamily="34" charset="0"/>
                <a:ea typeface="Trebuchet MS"/>
                <a:cs typeface="Arial" panose="020B0604020202020204" pitchFamily="34" charset="0"/>
                <a:sym typeface="Trebuchet MS"/>
              </a:rPr>
              <a:t>skype: </a:t>
            </a:r>
            <a:r>
              <a:rPr lang="en-GB" sz="1800" dirty="0" err="1">
                <a:solidFill>
                  <a:srgbClr val="000000"/>
                </a:solidFill>
                <a:latin typeface="Arial" panose="020B0604020202020204" pitchFamily="34" charset="0"/>
                <a:ea typeface="Trebuchet MS"/>
                <a:cs typeface="Arial" panose="020B0604020202020204" pitchFamily="34" charset="0"/>
                <a:sym typeface="Trebuchet MS"/>
              </a:rPr>
              <a:t>heatherleson</a:t>
            </a:r>
            <a:endParaRPr lang="en-GB" sz="1800" dirty="0">
              <a:latin typeface="Arial" panose="020B0604020202020204" pitchFamily="34" charset="0"/>
              <a:ea typeface="Trebuchet MS"/>
              <a:cs typeface="Arial" panose="020B0604020202020204" pitchFamily="34" charset="0"/>
              <a:sym typeface="Trebuchet MS"/>
            </a:endParaRPr>
          </a:p>
          <a:p>
            <a:endParaRPr lang="en-US" dirty="0"/>
          </a:p>
        </p:txBody>
      </p:sp>
    </p:spTree>
    <p:extLst>
      <p:ext uri="{BB962C8B-B14F-4D97-AF65-F5344CB8AC3E}">
        <p14:creationId xmlns:p14="http://schemas.microsoft.com/office/powerpoint/2010/main" val="9059571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7" name="Shape 289">
            <a:extLst>
              <a:ext uri="{FF2B5EF4-FFF2-40B4-BE49-F238E27FC236}">
                <a16:creationId xmlns:a16="http://schemas.microsoft.com/office/drawing/2014/main" id="{6D5C68FB-B54D-BF4E-B9BC-7BE0BC9C0D45}"/>
              </a:ext>
            </a:extLst>
          </p:cNvPr>
          <p:cNvSpPr txBox="1"/>
          <p:nvPr/>
        </p:nvSpPr>
        <p:spPr>
          <a:xfrm>
            <a:off x="726928" y="663634"/>
            <a:ext cx="9144000" cy="12405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3600" dirty="0">
                <a:latin typeface="Arvo"/>
                <a:ea typeface="Arvo"/>
                <a:cs typeface="Arvo"/>
                <a:sym typeface="Arvo"/>
              </a:rPr>
              <a:t>Data can lead to:</a:t>
            </a:r>
            <a:r>
              <a:rPr lang="en" sz="3000" b="1" dirty="0"/>
              <a:t> </a:t>
            </a:r>
            <a:endParaRPr sz="3000" dirty="0"/>
          </a:p>
        </p:txBody>
      </p:sp>
      <p:sp>
        <p:nvSpPr>
          <p:cNvPr id="8" name="Oval 7"/>
          <p:cNvSpPr/>
          <p:nvPr/>
        </p:nvSpPr>
        <p:spPr>
          <a:xfrm>
            <a:off x="2377815" y="2103914"/>
            <a:ext cx="2026701" cy="2027936"/>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algn="ctr" defTabSz="521437" fontAlgn="auto">
              <a:spcBef>
                <a:spcPts val="0"/>
              </a:spcBef>
              <a:spcAft>
                <a:spcPts val="0"/>
              </a:spcAft>
              <a:defRPr/>
            </a:pPr>
            <a:endParaRPr lang="en-US" dirty="0">
              <a:solidFill>
                <a:srgbClr val="FF0000"/>
              </a:solidFill>
            </a:endParaRPr>
          </a:p>
        </p:txBody>
      </p:sp>
      <p:sp>
        <p:nvSpPr>
          <p:cNvPr id="9" name="TextBox 8"/>
          <p:cNvSpPr txBox="1">
            <a:spLocks noChangeArrowheads="1"/>
          </p:cNvSpPr>
          <p:nvPr/>
        </p:nvSpPr>
        <p:spPr bwMode="auto">
          <a:xfrm flipH="1">
            <a:off x="2377814" y="2859398"/>
            <a:ext cx="2026701"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100">
                <a:solidFill>
                  <a:schemeClr val="tx1"/>
                </a:solidFill>
                <a:latin typeface="Calibri" charset="0"/>
                <a:ea typeface="ＭＳ Ｐゴシック" charset="0"/>
                <a:cs typeface="ＭＳ Ｐゴシック" charset="0"/>
              </a:defRPr>
            </a:lvl1pPr>
            <a:lvl2pPr marL="742950" indent="-285750">
              <a:defRPr sz="2100">
                <a:solidFill>
                  <a:schemeClr val="tx1"/>
                </a:solidFill>
                <a:latin typeface="Calibri" charset="0"/>
                <a:ea typeface="ＭＳ Ｐゴシック" charset="0"/>
              </a:defRPr>
            </a:lvl2pPr>
            <a:lvl3pPr marL="1143000" indent="-228600">
              <a:defRPr sz="2100">
                <a:solidFill>
                  <a:schemeClr val="tx1"/>
                </a:solidFill>
                <a:latin typeface="Calibri" charset="0"/>
                <a:ea typeface="ＭＳ Ｐゴシック" charset="0"/>
              </a:defRPr>
            </a:lvl3pPr>
            <a:lvl4pPr marL="1600200" indent="-228600">
              <a:defRPr sz="2100">
                <a:solidFill>
                  <a:schemeClr val="tx1"/>
                </a:solidFill>
                <a:latin typeface="Calibri" charset="0"/>
                <a:ea typeface="ＭＳ Ｐゴシック" charset="0"/>
              </a:defRPr>
            </a:lvl4pPr>
            <a:lvl5pPr marL="2057400" indent="-228600">
              <a:defRPr sz="2100">
                <a:solidFill>
                  <a:schemeClr val="tx1"/>
                </a:solidFill>
                <a:latin typeface="Calibri" charset="0"/>
                <a:ea typeface="ＭＳ Ｐゴシック" charset="0"/>
              </a:defRPr>
            </a:lvl5pPr>
            <a:lvl6pPr marL="2514600" indent="-228600" defTabSz="520700" fontAlgn="base">
              <a:spcBef>
                <a:spcPct val="0"/>
              </a:spcBef>
              <a:spcAft>
                <a:spcPct val="0"/>
              </a:spcAft>
              <a:defRPr sz="2100">
                <a:solidFill>
                  <a:schemeClr val="tx1"/>
                </a:solidFill>
                <a:latin typeface="Calibri" charset="0"/>
                <a:ea typeface="ＭＳ Ｐゴシック" charset="0"/>
              </a:defRPr>
            </a:lvl6pPr>
            <a:lvl7pPr marL="2971800" indent="-228600" defTabSz="520700" fontAlgn="base">
              <a:spcBef>
                <a:spcPct val="0"/>
              </a:spcBef>
              <a:spcAft>
                <a:spcPct val="0"/>
              </a:spcAft>
              <a:defRPr sz="2100">
                <a:solidFill>
                  <a:schemeClr val="tx1"/>
                </a:solidFill>
                <a:latin typeface="Calibri" charset="0"/>
                <a:ea typeface="ＭＳ Ｐゴシック" charset="0"/>
              </a:defRPr>
            </a:lvl7pPr>
            <a:lvl8pPr marL="3429000" indent="-228600" defTabSz="520700" fontAlgn="base">
              <a:spcBef>
                <a:spcPct val="0"/>
              </a:spcBef>
              <a:spcAft>
                <a:spcPct val="0"/>
              </a:spcAft>
              <a:defRPr sz="2100">
                <a:solidFill>
                  <a:schemeClr val="tx1"/>
                </a:solidFill>
                <a:latin typeface="Calibri" charset="0"/>
                <a:ea typeface="ＭＳ Ｐゴシック" charset="0"/>
              </a:defRPr>
            </a:lvl8pPr>
            <a:lvl9pPr marL="3886200" indent="-228600" defTabSz="520700" fontAlgn="base">
              <a:spcBef>
                <a:spcPct val="0"/>
              </a:spcBef>
              <a:spcAft>
                <a:spcPct val="0"/>
              </a:spcAft>
              <a:defRPr sz="2100">
                <a:solidFill>
                  <a:schemeClr val="tx1"/>
                </a:solidFill>
                <a:latin typeface="Calibri" charset="0"/>
                <a:ea typeface="ＭＳ Ｐゴシック" charset="0"/>
              </a:defRPr>
            </a:lvl9pPr>
          </a:lstStyle>
          <a:p>
            <a:pPr algn="ctr"/>
            <a:r>
              <a:rPr lang="en-GB" sz="2400" dirty="0">
                <a:solidFill>
                  <a:schemeClr val="bg1"/>
                </a:solidFill>
                <a:latin typeface="Arial" charset="0"/>
                <a:cs typeface="Arial" charset="0"/>
              </a:rPr>
              <a:t>Information</a:t>
            </a:r>
            <a:endParaRPr lang="en-US" sz="2400" dirty="0">
              <a:solidFill>
                <a:schemeClr val="bg1"/>
              </a:solidFill>
              <a:latin typeface="Arial" charset="0"/>
              <a:cs typeface="Arial" charset="0"/>
            </a:endParaRPr>
          </a:p>
        </p:txBody>
      </p:sp>
      <p:sp>
        <p:nvSpPr>
          <p:cNvPr id="10" name="Oval 9"/>
          <p:cNvSpPr/>
          <p:nvPr/>
        </p:nvSpPr>
        <p:spPr>
          <a:xfrm>
            <a:off x="5078193" y="2103914"/>
            <a:ext cx="2026701" cy="2027936"/>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algn="ctr" defTabSz="521437" fontAlgn="auto">
              <a:spcBef>
                <a:spcPts val="0"/>
              </a:spcBef>
              <a:spcAft>
                <a:spcPts val="0"/>
              </a:spcAft>
              <a:defRPr/>
            </a:pPr>
            <a:endParaRPr lang="en-US" dirty="0">
              <a:solidFill>
                <a:srgbClr val="FF0000"/>
              </a:solidFill>
            </a:endParaRPr>
          </a:p>
        </p:txBody>
      </p:sp>
      <p:sp>
        <p:nvSpPr>
          <p:cNvPr id="11" name="TextBox 7"/>
          <p:cNvSpPr txBox="1">
            <a:spLocks noChangeArrowheads="1"/>
          </p:cNvSpPr>
          <p:nvPr/>
        </p:nvSpPr>
        <p:spPr bwMode="auto">
          <a:xfrm flipH="1">
            <a:off x="5078193" y="2829169"/>
            <a:ext cx="2026701"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100">
                <a:solidFill>
                  <a:schemeClr val="tx1"/>
                </a:solidFill>
                <a:latin typeface="Calibri" charset="0"/>
                <a:ea typeface="ＭＳ Ｐゴシック" charset="0"/>
                <a:cs typeface="ＭＳ Ｐゴシック" charset="0"/>
              </a:defRPr>
            </a:lvl1pPr>
            <a:lvl2pPr marL="742950" indent="-285750">
              <a:defRPr sz="2100">
                <a:solidFill>
                  <a:schemeClr val="tx1"/>
                </a:solidFill>
                <a:latin typeface="Calibri" charset="0"/>
                <a:ea typeface="ＭＳ Ｐゴシック" charset="0"/>
              </a:defRPr>
            </a:lvl2pPr>
            <a:lvl3pPr marL="1143000" indent="-228600">
              <a:defRPr sz="2100">
                <a:solidFill>
                  <a:schemeClr val="tx1"/>
                </a:solidFill>
                <a:latin typeface="Calibri" charset="0"/>
                <a:ea typeface="ＭＳ Ｐゴシック" charset="0"/>
              </a:defRPr>
            </a:lvl3pPr>
            <a:lvl4pPr marL="1600200" indent="-228600">
              <a:defRPr sz="2100">
                <a:solidFill>
                  <a:schemeClr val="tx1"/>
                </a:solidFill>
                <a:latin typeface="Calibri" charset="0"/>
                <a:ea typeface="ＭＳ Ｐゴシック" charset="0"/>
              </a:defRPr>
            </a:lvl4pPr>
            <a:lvl5pPr marL="2057400" indent="-228600">
              <a:defRPr sz="2100">
                <a:solidFill>
                  <a:schemeClr val="tx1"/>
                </a:solidFill>
                <a:latin typeface="Calibri" charset="0"/>
                <a:ea typeface="ＭＳ Ｐゴシック" charset="0"/>
              </a:defRPr>
            </a:lvl5pPr>
            <a:lvl6pPr marL="2514600" indent="-228600" defTabSz="520700" fontAlgn="base">
              <a:spcBef>
                <a:spcPct val="0"/>
              </a:spcBef>
              <a:spcAft>
                <a:spcPct val="0"/>
              </a:spcAft>
              <a:defRPr sz="2100">
                <a:solidFill>
                  <a:schemeClr val="tx1"/>
                </a:solidFill>
                <a:latin typeface="Calibri" charset="0"/>
                <a:ea typeface="ＭＳ Ｐゴシック" charset="0"/>
              </a:defRPr>
            </a:lvl6pPr>
            <a:lvl7pPr marL="2971800" indent="-228600" defTabSz="520700" fontAlgn="base">
              <a:spcBef>
                <a:spcPct val="0"/>
              </a:spcBef>
              <a:spcAft>
                <a:spcPct val="0"/>
              </a:spcAft>
              <a:defRPr sz="2100">
                <a:solidFill>
                  <a:schemeClr val="tx1"/>
                </a:solidFill>
                <a:latin typeface="Calibri" charset="0"/>
                <a:ea typeface="ＭＳ Ｐゴシック" charset="0"/>
              </a:defRPr>
            </a:lvl7pPr>
            <a:lvl8pPr marL="3429000" indent="-228600" defTabSz="520700" fontAlgn="base">
              <a:spcBef>
                <a:spcPct val="0"/>
              </a:spcBef>
              <a:spcAft>
                <a:spcPct val="0"/>
              </a:spcAft>
              <a:defRPr sz="2100">
                <a:solidFill>
                  <a:schemeClr val="tx1"/>
                </a:solidFill>
                <a:latin typeface="Calibri" charset="0"/>
                <a:ea typeface="ＭＳ Ｐゴシック" charset="0"/>
              </a:defRPr>
            </a:lvl8pPr>
            <a:lvl9pPr marL="3886200" indent="-228600" defTabSz="520700" fontAlgn="base">
              <a:spcBef>
                <a:spcPct val="0"/>
              </a:spcBef>
              <a:spcAft>
                <a:spcPct val="0"/>
              </a:spcAft>
              <a:defRPr sz="2100">
                <a:solidFill>
                  <a:schemeClr val="tx1"/>
                </a:solidFill>
                <a:latin typeface="Calibri" charset="0"/>
                <a:ea typeface="ＭＳ Ｐゴシック" charset="0"/>
              </a:defRPr>
            </a:lvl9pPr>
          </a:lstStyle>
          <a:p>
            <a:pPr algn="ctr"/>
            <a:r>
              <a:rPr lang="en-GB" sz="2400" dirty="0">
                <a:solidFill>
                  <a:schemeClr val="bg1"/>
                </a:solidFill>
                <a:latin typeface="Arial" charset="0"/>
                <a:cs typeface="Arial" charset="0"/>
              </a:rPr>
              <a:t>Knowledge</a:t>
            </a:r>
            <a:endParaRPr lang="en-US" sz="2400" dirty="0">
              <a:solidFill>
                <a:schemeClr val="bg1"/>
              </a:solidFill>
              <a:latin typeface="Arial" charset="0"/>
              <a:cs typeface="Arial" charset="0"/>
            </a:endParaRPr>
          </a:p>
        </p:txBody>
      </p:sp>
      <p:sp>
        <p:nvSpPr>
          <p:cNvPr id="12" name="Oval 11"/>
          <p:cNvSpPr/>
          <p:nvPr/>
        </p:nvSpPr>
        <p:spPr>
          <a:xfrm>
            <a:off x="6395659" y="4131850"/>
            <a:ext cx="2026701" cy="2027936"/>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algn="ctr" defTabSz="521437" fontAlgn="auto">
              <a:spcBef>
                <a:spcPts val="0"/>
              </a:spcBef>
              <a:spcAft>
                <a:spcPts val="0"/>
              </a:spcAft>
              <a:defRPr/>
            </a:pPr>
            <a:endParaRPr lang="en-US" dirty="0">
              <a:solidFill>
                <a:srgbClr val="FF0000"/>
              </a:solidFill>
            </a:endParaRPr>
          </a:p>
        </p:txBody>
      </p:sp>
      <p:sp>
        <p:nvSpPr>
          <p:cNvPr id="13" name="TextBox 7"/>
          <p:cNvSpPr txBox="1">
            <a:spLocks noChangeArrowheads="1"/>
          </p:cNvSpPr>
          <p:nvPr/>
        </p:nvSpPr>
        <p:spPr bwMode="auto">
          <a:xfrm flipH="1">
            <a:off x="6395659" y="4857105"/>
            <a:ext cx="2026701"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100">
                <a:solidFill>
                  <a:schemeClr val="tx1"/>
                </a:solidFill>
                <a:latin typeface="Calibri" charset="0"/>
                <a:ea typeface="ＭＳ Ｐゴシック" charset="0"/>
                <a:cs typeface="ＭＳ Ｐゴシック" charset="0"/>
              </a:defRPr>
            </a:lvl1pPr>
            <a:lvl2pPr marL="742950" indent="-285750">
              <a:defRPr sz="2100">
                <a:solidFill>
                  <a:schemeClr val="tx1"/>
                </a:solidFill>
                <a:latin typeface="Calibri" charset="0"/>
                <a:ea typeface="ＭＳ Ｐゴシック" charset="0"/>
              </a:defRPr>
            </a:lvl2pPr>
            <a:lvl3pPr marL="1143000" indent="-228600">
              <a:defRPr sz="2100">
                <a:solidFill>
                  <a:schemeClr val="tx1"/>
                </a:solidFill>
                <a:latin typeface="Calibri" charset="0"/>
                <a:ea typeface="ＭＳ Ｐゴシック" charset="0"/>
              </a:defRPr>
            </a:lvl3pPr>
            <a:lvl4pPr marL="1600200" indent="-228600">
              <a:defRPr sz="2100">
                <a:solidFill>
                  <a:schemeClr val="tx1"/>
                </a:solidFill>
                <a:latin typeface="Calibri" charset="0"/>
                <a:ea typeface="ＭＳ Ｐゴシック" charset="0"/>
              </a:defRPr>
            </a:lvl4pPr>
            <a:lvl5pPr marL="2057400" indent="-228600">
              <a:defRPr sz="2100">
                <a:solidFill>
                  <a:schemeClr val="tx1"/>
                </a:solidFill>
                <a:latin typeface="Calibri" charset="0"/>
                <a:ea typeface="ＭＳ Ｐゴシック" charset="0"/>
              </a:defRPr>
            </a:lvl5pPr>
            <a:lvl6pPr marL="2514600" indent="-228600" defTabSz="520700" fontAlgn="base">
              <a:spcBef>
                <a:spcPct val="0"/>
              </a:spcBef>
              <a:spcAft>
                <a:spcPct val="0"/>
              </a:spcAft>
              <a:defRPr sz="2100">
                <a:solidFill>
                  <a:schemeClr val="tx1"/>
                </a:solidFill>
                <a:latin typeface="Calibri" charset="0"/>
                <a:ea typeface="ＭＳ Ｐゴシック" charset="0"/>
              </a:defRPr>
            </a:lvl6pPr>
            <a:lvl7pPr marL="2971800" indent="-228600" defTabSz="520700" fontAlgn="base">
              <a:spcBef>
                <a:spcPct val="0"/>
              </a:spcBef>
              <a:spcAft>
                <a:spcPct val="0"/>
              </a:spcAft>
              <a:defRPr sz="2100">
                <a:solidFill>
                  <a:schemeClr val="tx1"/>
                </a:solidFill>
                <a:latin typeface="Calibri" charset="0"/>
                <a:ea typeface="ＭＳ Ｐゴシック" charset="0"/>
              </a:defRPr>
            </a:lvl7pPr>
            <a:lvl8pPr marL="3429000" indent="-228600" defTabSz="520700" fontAlgn="base">
              <a:spcBef>
                <a:spcPct val="0"/>
              </a:spcBef>
              <a:spcAft>
                <a:spcPct val="0"/>
              </a:spcAft>
              <a:defRPr sz="2100">
                <a:solidFill>
                  <a:schemeClr val="tx1"/>
                </a:solidFill>
                <a:latin typeface="Calibri" charset="0"/>
                <a:ea typeface="ＭＳ Ｐゴシック" charset="0"/>
              </a:defRPr>
            </a:lvl8pPr>
            <a:lvl9pPr marL="3886200" indent="-228600" defTabSz="520700" fontAlgn="base">
              <a:spcBef>
                <a:spcPct val="0"/>
              </a:spcBef>
              <a:spcAft>
                <a:spcPct val="0"/>
              </a:spcAft>
              <a:defRPr sz="2100">
                <a:solidFill>
                  <a:schemeClr val="tx1"/>
                </a:solidFill>
                <a:latin typeface="Calibri" charset="0"/>
                <a:ea typeface="ＭＳ Ｐゴシック" charset="0"/>
              </a:defRPr>
            </a:lvl9pPr>
          </a:lstStyle>
          <a:p>
            <a:pPr algn="ctr"/>
            <a:r>
              <a:rPr lang="en-GB" sz="2400" dirty="0">
                <a:solidFill>
                  <a:schemeClr val="bg1"/>
                </a:solidFill>
                <a:latin typeface="Arial" charset="0"/>
                <a:cs typeface="Arial" charset="0"/>
              </a:rPr>
              <a:t>Evidence</a:t>
            </a:r>
            <a:endParaRPr lang="en-US" sz="2400" dirty="0">
              <a:solidFill>
                <a:schemeClr val="bg1"/>
              </a:solidFill>
              <a:latin typeface="Arial" charset="0"/>
              <a:cs typeface="Arial" charset="0"/>
            </a:endParaRPr>
          </a:p>
        </p:txBody>
      </p:sp>
      <p:sp>
        <p:nvSpPr>
          <p:cNvPr id="14" name="Oval 13"/>
          <p:cNvSpPr/>
          <p:nvPr/>
        </p:nvSpPr>
        <p:spPr>
          <a:xfrm>
            <a:off x="3637011" y="4131850"/>
            <a:ext cx="2026701" cy="2027936"/>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algn="ctr" defTabSz="521437" fontAlgn="auto">
              <a:spcBef>
                <a:spcPts val="0"/>
              </a:spcBef>
              <a:spcAft>
                <a:spcPts val="0"/>
              </a:spcAft>
              <a:defRPr/>
            </a:pPr>
            <a:endParaRPr lang="en-US" dirty="0">
              <a:solidFill>
                <a:srgbClr val="FF0000"/>
              </a:solidFill>
            </a:endParaRPr>
          </a:p>
        </p:txBody>
      </p:sp>
      <p:sp>
        <p:nvSpPr>
          <p:cNvPr id="15" name="TextBox 7"/>
          <p:cNvSpPr txBox="1">
            <a:spLocks noChangeArrowheads="1"/>
          </p:cNvSpPr>
          <p:nvPr/>
        </p:nvSpPr>
        <p:spPr bwMode="auto">
          <a:xfrm flipH="1">
            <a:off x="3637011" y="4857105"/>
            <a:ext cx="2026701"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100">
                <a:solidFill>
                  <a:schemeClr val="tx1"/>
                </a:solidFill>
                <a:latin typeface="Calibri" charset="0"/>
                <a:ea typeface="ＭＳ Ｐゴシック" charset="0"/>
                <a:cs typeface="ＭＳ Ｐゴシック" charset="0"/>
              </a:defRPr>
            </a:lvl1pPr>
            <a:lvl2pPr marL="742950" indent="-285750">
              <a:defRPr sz="2100">
                <a:solidFill>
                  <a:schemeClr val="tx1"/>
                </a:solidFill>
                <a:latin typeface="Calibri" charset="0"/>
                <a:ea typeface="ＭＳ Ｐゴシック" charset="0"/>
              </a:defRPr>
            </a:lvl2pPr>
            <a:lvl3pPr marL="1143000" indent="-228600">
              <a:defRPr sz="2100">
                <a:solidFill>
                  <a:schemeClr val="tx1"/>
                </a:solidFill>
                <a:latin typeface="Calibri" charset="0"/>
                <a:ea typeface="ＭＳ Ｐゴシック" charset="0"/>
              </a:defRPr>
            </a:lvl3pPr>
            <a:lvl4pPr marL="1600200" indent="-228600">
              <a:defRPr sz="2100">
                <a:solidFill>
                  <a:schemeClr val="tx1"/>
                </a:solidFill>
                <a:latin typeface="Calibri" charset="0"/>
                <a:ea typeface="ＭＳ Ｐゴシック" charset="0"/>
              </a:defRPr>
            </a:lvl4pPr>
            <a:lvl5pPr marL="2057400" indent="-228600">
              <a:defRPr sz="2100">
                <a:solidFill>
                  <a:schemeClr val="tx1"/>
                </a:solidFill>
                <a:latin typeface="Calibri" charset="0"/>
                <a:ea typeface="ＭＳ Ｐゴシック" charset="0"/>
              </a:defRPr>
            </a:lvl5pPr>
            <a:lvl6pPr marL="2514600" indent="-228600" defTabSz="520700" fontAlgn="base">
              <a:spcBef>
                <a:spcPct val="0"/>
              </a:spcBef>
              <a:spcAft>
                <a:spcPct val="0"/>
              </a:spcAft>
              <a:defRPr sz="2100">
                <a:solidFill>
                  <a:schemeClr val="tx1"/>
                </a:solidFill>
                <a:latin typeface="Calibri" charset="0"/>
                <a:ea typeface="ＭＳ Ｐゴシック" charset="0"/>
              </a:defRPr>
            </a:lvl6pPr>
            <a:lvl7pPr marL="2971800" indent="-228600" defTabSz="520700" fontAlgn="base">
              <a:spcBef>
                <a:spcPct val="0"/>
              </a:spcBef>
              <a:spcAft>
                <a:spcPct val="0"/>
              </a:spcAft>
              <a:defRPr sz="2100">
                <a:solidFill>
                  <a:schemeClr val="tx1"/>
                </a:solidFill>
                <a:latin typeface="Calibri" charset="0"/>
                <a:ea typeface="ＭＳ Ｐゴシック" charset="0"/>
              </a:defRPr>
            </a:lvl7pPr>
            <a:lvl8pPr marL="3429000" indent="-228600" defTabSz="520700" fontAlgn="base">
              <a:spcBef>
                <a:spcPct val="0"/>
              </a:spcBef>
              <a:spcAft>
                <a:spcPct val="0"/>
              </a:spcAft>
              <a:defRPr sz="2100">
                <a:solidFill>
                  <a:schemeClr val="tx1"/>
                </a:solidFill>
                <a:latin typeface="Calibri" charset="0"/>
                <a:ea typeface="ＭＳ Ｐゴシック" charset="0"/>
              </a:defRPr>
            </a:lvl8pPr>
            <a:lvl9pPr marL="3886200" indent="-228600" defTabSz="520700" fontAlgn="base">
              <a:spcBef>
                <a:spcPct val="0"/>
              </a:spcBef>
              <a:spcAft>
                <a:spcPct val="0"/>
              </a:spcAft>
              <a:defRPr sz="2100">
                <a:solidFill>
                  <a:schemeClr val="tx1"/>
                </a:solidFill>
                <a:latin typeface="Calibri" charset="0"/>
                <a:ea typeface="ＭＳ Ｐゴシック" charset="0"/>
              </a:defRPr>
            </a:lvl9pPr>
          </a:lstStyle>
          <a:p>
            <a:pPr algn="ctr"/>
            <a:r>
              <a:rPr lang="en-GB" sz="2400" dirty="0">
                <a:solidFill>
                  <a:schemeClr val="bg1"/>
                </a:solidFill>
                <a:latin typeface="Arial" charset="0"/>
                <a:cs typeface="Arial" charset="0"/>
              </a:rPr>
              <a:t>Decisions</a:t>
            </a:r>
            <a:endParaRPr lang="en-US" sz="2400" dirty="0">
              <a:solidFill>
                <a:schemeClr val="bg1"/>
              </a:solidFill>
              <a:latin typeface="Arial" charset="0"/>
              <a:cs typeface="Arial" charset="0"/>
            </a:endParaRPr>
          </a:p>
        </p:txBody>
      </p:sp>
    </p:spTree>
    <p:extLst>
      <p:ext uri="{BB962C8B-B14F-4D97-AF65-F5344CB8AC3E}">
        <p14:creationId xmlns:p14="http://schemas.microsoft.com/office/powerpoint/2010/main" val="38525363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Shape 256"/>
          <p:cNvSpPr txBox="1"/>
          <p:nvPr/>
        </p:nvSpPr>
        <p:spPr>
          <a:xfrm>
            <a:off x="1955675" y="588619"/>
            <a:ext cx="6820319" cy="913163"/>
          </a:xfrm>
          <a:prstGeom prst="rect">
            <a:avLst/>
          </a:prstGeom>
          <a:noFill/>
          <a:ln>
            <a:noFill/>
          </a:ln>
        </p:spPr>
        <p:txBody>
          <a:bodyPr spcFirstLastPara="1" wrap="square" lIns="106869" tIns="106869" rIns="106869" bIns="106869" anchor="ctr" anchorCtr="0">
            <a:noAutofit/>
          </a:bodyPr>
          <a:lstStyle/>
          <a:p>
            <a:pPr algn="ctr">
              <a:lnSpc>
                <a:spcPct val="115000"/>
              </a:lnSpc>
              <a:spcBef>
                <a:spcPts val="1636"/>
              </a:spcBef>
              <a:spcAft>
                <a:spcPts val="468"/>
              </a:spcAft>
            </a:pPr>
            <a:r>
              <a:rPr lang="en" sz="3000" b="1" dirty="0">
                <a:solidFill>
                  <a:srgbClr val="EE3224"/>
                </a:solidFill>
                <a:latin typeface="Arial"/>
                <a:ea typeface="Arvo"/>
                <a:cs typeface="Arial"/>
                <a:sym typeface="Arvo"/>
              </a:rPr>
              <a:t>Data is part of our Leadership</a:t>
            </a:r>
            <a:endParaRPr sz="3000" b="1" dirty="0">
              <a:solidFill>
                <a:srgbClr val="EE3224"/>
              </a:solidFill>
              <a:latin typeface="Arial"/>
              <a:ea typeface="Arvo"/>
              <a:cs typeface="Arial"/>
              <a:sym typeface="Arvo"/>
            </a:endParaRPr>
          </a:p>
        </p:txBody>
      </p:sp>
      <p:pic>
        <p:nvPicPr>
          <p:cNvPr id="257" name="Shape 257" descr="Community Bruno Castro noun_22441_cc.png"/>
          <p:cNvPicPr preferRelativeResize="0"/>
          <p:nvPr/>
        </p:nvPicPr>
        <p:blipFill>
          <a:blip r:embed="rId3">
            <a:alphaModFix/>
          </a:blip>
          <a:stretch>
            <a:fillRect/>
          </a:stretch>
        </p:blipFill>
        <p:spPr>
          <a:xfrm>
            <a:off x="1171084" y="2182225"/>
            <a:ext cx="3167177" cy="3135445"/>
          </a:xfrm>
          <a:prstGeom prst="rect">
            <a:avLst/>
          </a:prstGeom>
          <a:noFill/>
          <a:ln>
            <a:noFill/>
          </a:ln>
        </p:spPr>
      </p:pic>
      <p:sp>
        <p:nvSpPr>
          <p:cNvPr id="258" name="Shape 258"/>
          <p:cNvSpPr txBox="1"/>
          <p:nvPr/>
        </p:nvSpPr>
        <p:spPr>
          <a:xfrm>
            <a:off x="5728580" y="2182224"/>
            <a:ext cx="3904037" cy="3439969"/>
          </a:xfrm>
          <a:prstGeom prst="rect">
            <a:avLst/>
          </a:prstGeom>
          <a:noFill/>
          <a:ln>
            <a:noFill/>
          </a:ln>
        </p:spPr>
        <p:txBody>
          <a:bodyPr spcFirstLastPara="1" wrap="square" lIns="106869" tIns="106869" rIns="106869" bIns="106869" anchor="ctr" anchorCtr="0">
            <a:noAutofit/>
          </a:bodyPr>
          <a:lstStyle/>
          <a:p>
            <a:pPr>
              <a:spcBef>
                <a:spcPts val="584"/>
              </a:spcBef>
            </a:pPr>
            <a:r>
              <a:rPr lang="en" sz="2400" dirty="0">
                <a:solidFill>
                  <a:schemeClr val="dk1"/>
                </a:solidFill>
                <a:latin typeface="Arial"/>
                <a:ea typeface="Trebuchet MS"/>
                <a:cs typeface="Arial"/>
                <a:sym typeface="Trebuchet MS"/>
              </a:rPr>
              <a:t>IFRC is the Secretariat, National Societies, and volunteers. </a:t>
            </a:r>
            <a:endParaRPr sz="2400" dirty="0">
              <a:solidFill>
                <a:schemeClr val="dk1"/>
              </a:solidFill>
              <a:latin typeface="Arial"/>
              <a:ea typeface="Trebuchet MS"/>
              <a:cs typeface="Arial"/>
              <a:sym typeface="Trebuchet MS"/>
            </a:endParaRPr>
          </a:p>
          <a:p>
            <a:pPr marL="133605">
              <a:spcBef>
                <a:spcPts val="584"/>
              </a:spcBef>
            </a:pPr>
            <a:endParaRPr sz="2400" dirty="0">
              <a:solidFill>
                <a:schemeClr val="dk1"/>
              </a:solidFill>
              <a:latin typeface="Arial"/>
              <a:ea typeface="Trebuchet MS"/>
              <a:cs typeface="Arial"/>
              <a:sym typeface="Trebuchet MS"/>
            </a:endParaRPr>
          </a:p>
          <a:p>
            <a:pPr>
              <a:spcBef>
                <a:spcPts val="584"/>
              </a:spcBef>
            </a:pPr>
            <a:r>
              <a:rPr lang="en" sz="2400" dirty="0">
                <a:solidFill>
                  <a:schemeClr val="dk1"/>
                </a:solidFill>
                <a:latin typeface="Arial"/>
                <a:ea typeface="Trebuchet MS"/>
                <a:cs typeface="Arial"/>
                <a:sym typeface="Trebuchet MS"/>
              </a:rPr>
              <a:t>We aim to be a data-driven organization making evidence-based decisions. It is cited in our 2020 strategy</a:t>
            </a:r>
            <a:r>
              <a:rPr lang="en" sz="2400" dirty="0">
                <a:solidFill>
                  <a:schemeClr val="dk1"/>
                </a:solidFill>
                <a:latin typeface="Arial"/>
                <a:ea typeface="Arvo"/>
                <a:cs typeface="Arial"/>
                <a:sym typeface="Arvo"/>
              </a:rPr>
              <a:t>. </a:t>
            </a:r>
            <a:endParaRPr sz="2400" dirty="0">
              <a:latin typeface="Arial"/>
              <a:cs typeface="Arial"/>
            </a:endParaRPr>
          </a:p>
        </p:txBody>
      </p:sp>
    </p:spTree>
    <p:extLst>
      <p:ext uri="{BB962C8B-B14F-4D97-AF65-F5344CB8AC3E}">
        <p14:creationId xmlns:p14="http://schemas.microsoft.com/office/powerpoint/2010/main" val="25312241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a:extLst>
              <a:ext uri="{FF2B5EF4-FFF2-40B4-BE49-F238E27FC236}">
                <a16:creationId xmlns:a16="http://schemas.microsoft.com/office/drawing/2014/main" id="{2B3737EE-5B8C-EB4F-BB51-9C3AB3D20E7C}"/>
              </a:ext>
            </a:extLst>
          </p:cNvPr>
          <p:cNvSpPr txBox="1"/>
          <p:nvPr/>
        </p:nvSpPr>
        <p:spPr>
          <a:xfrm>
            <a:off x="1230313" y="1706563"/>
            <a:ext cx="3694112" cy="2640012"/>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rgbClr val="000000"/>
              </a:buClr>
              <a:defRPr/>
            </a:pPr>
            <a:endParaRPr sz="1636">
              <a:solidFill>
                <a:srgbClr val="000000"/>
              </a:solidFill>
              <a:latin typeface="Arial" panose="020B0604020202020204" pitchFamily="34" charset="0"/>
              <a:ea typeface="Arial"/>
              <a:cs typeface="Arial" panose="020B0604020202020204" pitchFamily="34" charset="0"/>
              <a:sym typeface="Arial"/>
            </a:endParaRPr>
          </a:p>
        </p:txBody>
      </p:sp>
      <p:sp>
        <p:nvSpPr>
          <p:cNvPr id="146" name="Shape 146">
            <a:extLst>
              <a:ext uri="{FF2B5EF4-FFF2-40B4-BE49-F238E27FC236}">
                <a16:creationId xmlns:a16="http://schemas.microsoft.com/office/drawing/2014/main" id="{B0FD92AC-A7A9-B84F-B766-2BD2F529062C}"/>
              </a:ext>
            </a:extLst>
          </p:cNvPr>
          <p:cNvSpPr txBox="1"/>
          <p:nvPr/>
        </p:nvSpPr>
        <p:spPr>
          <a:xfrm>
            <a:off x="765175" y="873125"/>
            <a:ext cx="1295400" cy="749300"/>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chemeClr val="dk1"/>
              </a:buClr>
              <a:defRPr/>
            </a:pPr>
            <a:r>
              <a:rPr lang="en" sz="2805" b="1" dirty="0">
                <a:solidFill>
                  <a:srgbClr val="FF0000"/>
                </a:solidFill>
                <a:latin typeface="Arial" panose="020B0604020202020204" pitchFamily="34" charset="0"/>
                <a:ea typeface="Arial"/>
                <a:cs typeface="Arial" panose="020B0604020202020204" pitchFamily="34" charset="0"/>
                <a:sym typeface="Arial"/>
              </a:rPr>
              <a:t>Data Types </a:t>
            </a:r>
            <a:endParaRPr sz="2455" dirty="0">
              <a:solidFill>
                <a:srgbClr val="FF0000"/>
              </a:solidFill>
              <a:latin typeface="Arial" panose="020B0604020202020204" pitchFamily="34" charset="0"/>
              <a:cs typeface="Arial" panose="020B0604020202020204" pitchFamily="34" charset="0"/>
            </a:endParaRPr>
          </a:p>
          <a:p>
            <a:pPr defTabSz="521437" eaLnBrk="1" fontAlgn="auto" hangingPunct="1">
              <a:spcBef>
                <a:spcPts val="0"/>
              </a:spcBef>
              <a:spcAft>
                <a:spcPts val="0"/>
              </a:spcAft>
              <a:buClr>
                <a:srgbClr val="000000"/>
              </a:buClr>
              <a:defRPr/>
            </a:pPr>
            <a:endParaRPr sz="2805" dirty="0">
              <a:solidFill>
                <a:srgbClr val="000000"/>
              </a:solidFill>
              <a:latin typeface="Arial" panose="020B0604020202020204" pitchFamily="34" charset="0"/>
              <a:ea typeface="Arial"/>
              <a:cs typeface="Arial" panose="020B0604020202020204" pitchFamily="34" charset="0"/>
              <a:sym typeface="Arial"/>
            </a:endParaRPr>
          </a:p>
        </p:txBody>
      </p:sp>
      <p:pic>
        <p:nvPicPr>
          <p:cNvPr id="24579" name="Shape 147" descr="Data Types.png">
            <a:extLst>
              <a:ext uri="{FF2B5EF4-FFF2-40B4-BE49-F238E27FC236}">
                <a16:creationId xmlns:a16="http://schemas.microsoft.com/office/drawing/2014/main" id="{C36BD438-71B3-2849-89E6-28DD06DC97D4}"/>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95475" y="558800"/>
            <a:ext cx="8016875" cy="601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849900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E9D9F08-3D4A-814E-A90A-5A30D548A9BC}"/>
              </a:ext>
            </a:extLst>
          </p:cNvPr>
          <p:cNvSpPr/>
          <p:nvPr/>
        </p:nvSpPr>
        <p:spPr>
          <a:xfrm>
            <a:off x="950538" y="2315292"/>
            <a:ext cx="8317132" cy="3111108"/>
          </a:xfrm>
          <a:prstGeom prst="rect">
            <a:avLst/>
          </a:prstGeom>
        </p:spPr>
        <p:txBody>
          <a:bodyPr wrap="square">
            <a:spAutoFit/>
          </a:bodyPr>
          <a:lstStyle/>
          <a:p>
            <a:pPr marL="457200" indent="-457200" fontAlgn="base">
              <a:buFont typeface="+mj-lt"/>
              <a:buAutoNum type="arabicPeriod"/>
            </a:pPr>
            <a:r>
              <a:rPr lang="en-GB" sz="3200" dirty="0">
                <a:latin typeface="Arial" panose="020B0604020202020204" pitchFamily="34" charset="0"/>
                <a:cs typeface="Arial" panose="020B0604020202020204" pitchFamily="34" charset="0"/>
              </a:rPr>
              <a:t>Data is </a:t>
            </a:r>
            <a:r>
              <a:rPr lang="en-GB" sz="3200" dirty="0">
                <a:solidFill>
                  <a:srgbClr val="FF0000"/>
                </a:solidFill>
                <a:latin typeface="Arial" panose="020B0604020202020204" pitchFamily="34" charset="0"/>
                <a:cs typeface="Arial" panose="020B0604020202020204" pitchFamily="34" charset="0"/>
              </a:rPr>
              <a:t>everywhere.</a:t>
            </a:r>
          </a:p>
          <a:p>
            <a:pPr marL="457200" indent="-457200" fontAlgn="base">
              <a:buFont typeface="+mj-lt"/>
              <a:buAutoNum type="arabicPeriod"/>
            </a:pPr>
            <a:r>
              <a:rPr lang="en-GB" sz="3200" dirty="0">
                <a:latin typeface="Arial" panose="020B0604020202020204" pitchFamily="34" charset="0"/>
                <a:cs typeface="Arial" panose="020B0604020202020204" pitchFamily="34" charset="0"/>
              </a:rPr>
              <a:t>Data is </a:t>
            </a:r>
            <a:r>
              <a:rPr lang="en-GB" sz="3200" dirty="0">
                <a:solidFill>
                  <a:srgbClr val="FF0000"/>
                </a:solidFill>
                <a:latin typeface="Arial" panose="020B0604020202020204" pitchFamily="34" charset="0"/>
                <a:cs typeface="Arial" panose="020B0604020202020204" pitchFamily="34" charset="0"/>
              </a:rPr>
              <a:t>naturally messy</a:t>
            </a:r>
            <a:r>
              <a:rPr lang="en-GB" sz="3200" dirty="0">
                <a:latin typeface="Arial" panose="020B0604020202020204" pitchFamily="34" charset="0"/>
                <a:cs typeface="Arial" panose="020B0604020202020204" pitchFamily="34" charset="0"/>
              </a:rPr>
              <a:t> and </a:t>
            </a:r>
            <a:r>
              <a:rPr lang="en-GB" sz="3200" dirty="0">
                <a:solidFill>
                  <a:srgbClr val="FF0000"/>
                </a:solidFill>
                <a:latin typeface="Arial" panose="020B0604020202020204" pitchFamily="34" charset="0"/>
                <a:cs typeface="Arial" panose="020B0604020202020204" pitchFamily="34" charset="0"/>
              </a:rPr>
              <a:t>lacks sense</a:t>
            </a:r>
            <a:r>
              <a:rPr lang="en-GB" sz="3200" dirty="0">
                <a:latin typeface="Arial" panose="020B0604020202020204" pitchFamily="34" charset="0"/>
                <a:cs typeface="Arial" panose="020B0604020202020204" pitchFamily="34" charset="0"/>
              </a:rPr>
              <a:t>.</a:t>
            </a:r>
          </a:p>
          <a:p>
            <a:pPr marL="457200" indent="-457200" fontAlgn="base">
              <a:buFont typeface="+mj-lt"/>
              <a:buAutoNum type="arabicPeriod"/>
            </a:pPr>
            <a:r>
              <a:rPr lang="en-GB" sz="3200" dirty="0">
                <a:latin typeface="Arial" panose="020B0604020202020204" pitchFamily="34" charset="0"/>
                <a:cs typeface="Arial" panose="020B0604020202020204" pitchFamily="34" charset="0"/>
              </a:rPr>
              <a:t>Data can often be </a:t>
            </a:r>
            <a:r>
              <a:rPr lang="en-GB" sz="3200" dirty="0">
                <a:solidFill>
                  <a:srgbClr val="FF0000"/>
                </a:solidFill>
                <a:latin typeface="Arial" panose="020B0604020202020204" pitchFamily="34" charset="0"/>
                <a:cs typeface="Arial" panose="020B0604020202020204" pitchFamily="34" charset="0"/>
              </a:rPr>
              <a:t>structured </a:t>
            </a:r>
            <a:r>
              <a:rPr lang="en-GB" sz="3200" dirty="0">
                <a:latin typeface="Arial" panose="020B0604020202020204" pitchFamily="34" charset="0"/>
                <a:cs typeface="Arial" panose="020B0604020202020204" pitchFamily="34" charset="0"/>
              </a:rPr>
              <a:t>and </a:t>
            </a:r>
            <a:r>
              <a:rPr lang="en-GB" sz="3200" dirty="0">
                <a:solidFill>
                  <a:srgbClr val="FF0000"/>
                </a:solidFill>
                <a:latin typeface="Arial" panose="020B0604020202020204" pitchFamily="34" charset="0"/>
                <a:cs typeface="Arial" panose="020B0604020202020204" pitchFamily="34" charset="0"/>
              </a:rPr>
              <a:t>processed</a:t>
            </a:r>
            <a:r>
              <a:rPr lang="en-GB" sz="3200" dirty="0">
                <a:latin typeface="Arial" panose="020B0604020202020204" pitchFamily="34" charset="0"/>
                <a:cs typeface="Arial" panose="020B0604020202020204" pitchFamily="34" charset="0"/>
              </a:rPr>
              <a:t>.</a:t>
            </a:r>
          </a:p>
          <a:p>
            <a:pPr marL="457200" indent="-457200" fontAlgn="base">
              <a:buFont typeface="+mj-lt"/>
              <a:buAutoNum type="arabicPeriod"/>
            </a:pPr>
            <a:r>
              <a:rPr lang="en-GB" sz="3200" dirty="0">
                <a:solidFill>
                  <a:srgbClr val="FF0000"/>
                </a:solidFill>
                <a:latin typeface="Arial" panose="020B0604020202020204" pitchFamily="34" charset="0"/>
                <a:cs typeface="Arial" panose="020B0604020202020204" pitchFamily="34" charset="0"/>
              </a:rPr>
              <a:t>Information</a:t>
            </a:r>
            <a:r>
              <a:rPr lang="en-GB" sz="3200" dirty="0">
                <a:latin typeface="Arial" panose="020B0604020202020204" pitchFamily="34" charset="0"/>
                <a:cs typeface="Arial" panose="020B0604020202020204" pitchFamily="34" charset="0"/>
              </a:rPr>
              <a:t> is data that </a:t>
            </a:r>
            <a:r>
              <a:rPr lang="en-GB" sz="3200" dirty="0">
                <a:solidFill>
                  <a:srgbClr val="FF0000"/>
                </a:solidFill>
                <a:latin typeface="Arial" panose="020B0604020202020204" pitchFamily="34" charset="0"/>
                <a:cs typeface="Arial" panose="020B0604020202020204" pitchFamily="34" charset="0"/>
              </a:rPr>
              <a:t>makes sense</a:t>
            </a:r>
            <a:r>
              <a:rPr lang="en-GB" sz="3200" dirty="0">
                <a:latin typeface="Arial" panose="020B0604020202020204" pitchFamily="34" charset="0"/>
                <a:cs typeface="Arial" panose="020B0604020202020204" pitchFamily="34" charset="0"/>
              </a:rPr>
              <a:t>.</a:t>
            </a:r>
          </a:p>
          <a:p>
            <a:pPr fontAlgn="base">
              <a:spcBef>
                <a:spcPts val="500"/>
              </a:spcBef>
            </a:pPr>
            <a:endParaRPr lang="en-GB" sz="3200" b="0" i="0" u="none" strike="noStrike" dirty="0">
              <a:solidFill>
                <a:srgbClr val="000000"/>
              </a:solidFill>
              <a:effectLst/>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4EBB6FD2-418C-4A44-AF94-A066753F0CDA}"/>
              </a:ext>
            </a:extLst>
          </p:cNvPr>
          <p:cNvSpPr txBox="1"/>
          <p:nvPr/>
        </p:nvSpPr>
        <p:spPr>
          <a:xfrm>
            <a:off x="950538" y="1204720"/>
            <a:ext cx="8317132" cy="646331"/>
          </a:xfrm>
          <a:prstGeom prst="rect">
            <a:avLst/>
          </a:prstGeom>
          <a:noFill/>
        </p:spPr>
        <p:txBody>
          <a:bodyPr wrap="square" rtlCol="0">
            <a:spAutoFit/>
          </a:bodyPr>
          <a:lstStyle/>
          <a:p>
            <a:r>
              <a:rPr lang="en-GB" sz="3600" dirty="0">
                <a:solidFill>
                  <a:srgbClr val="FF0000"/>
                </a:solidFill>
                <a:latin typeface="Arial" panose="020B0604020202020204" pitchFamily="34" charset="0"/>
                <a:cs typeface="Arial" panose="020B0604020202020204" pitchFamily="34" charset="0"/>
              </a:rPr>
              <a:t>From Data to Information</a:t>
            </a:r>
          </a:p>
        </p:txBody>
      </p:sp>
    </p:spTree>
    <p:extLst>
      <p:ext uri="{BB962C8B-B14F-4D97-AF65-F5344CB8AC3E}">
        <p14:creationId xmlns:p14="http://schemas.microsoft.com/office/powerpoint/2010/main" val="5385984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E9D9F08-3D4A-814E-A90A-5A30D548A9BC}"/>
              </a:ext>
            </a:extLst>
          </p:cNvPr>
          <p:cNvSpPr/>
          <p:nvPr/>
        </p:nvSpPr>
        <p:spPr>
          <a:xfrm>
            <a:off x="950538" y="2326050"/>
            <a:ext cx="8317132" cy="1754326"/>
          </a:xfrm>
          <a:prstGeom prst="rect">
            <a:avLst/>
          </a:prstGeom>
        </p:spPr>
        <p:txBody>
          <a:bodyPr wrap="square">
            <a:spAutoFit/>
          </a:bodyPr>
          <a:lstStyle/>
          <a:p>
            <a:r>
              <a:rPr lang="en-GB" sz="3600" b="1" dirty="0">
                <a:solidFill>
                  <a:srgbClr val="FF0000"/>
                </a:solidFill>
                <a:latin typeface="Arial" panose="020B0604020202020204" pitchFamily="34" charset="0"/>
                <a:cs typeface="Arial" panose="020B0604020202020204" pitchFamily="34" charset="0"/>
              </a:rPr>
              <a:t>Data</a:t>
            </a:r>
            <a:r>
              <a:rPr lang="en-GB" sz="3600" dirty="0">
                <a:latin typeface="Arial" panose="020B0604020202020204" pitchFamily="34" charset="0"/>
                <a:cs typeface="Arial" panose="020B0604020202020204" pitchFamily="34" charset="0"/>
              </a:rPr>
              <a:t> must be interpreted, processed, analysed, or presented to become </a:t>
            </a:r>
            <a:r>
              <a:rPr lang="en-GB" sz="3600" b="1" dirty="0">
                <a:solidFill>
                  <a:srgbClr val="FF0000"/>
                </a:solidFill>
                <a:latin typeface="Arial" panose="020B0604020202020204" pitchFamily="34" charset="0"/>
                <a:cs typeface="Arial" panose="020B0604020202020204" pitchFamily="34" charset="0"/>
              </a:rPr>
              <a:t>Informative</a:t>
            </a:r>
            <a:r>
              <a:rPr lang="en-GB" sz="3600" b="1" dirty="0">
                <a:latin typeface="Arial" panose="020B0604020202020204" pitchFamily="34" charset="0"/>
                <a:cs typeface="Arial" panose="020B0604020202020204" pitchFamily="34" charset="0"/>
              </a:rPr>
              <a:t>.</a:t>
            </a:r>
            <a:r>
              <a:rPr lang="en-GB" sz="3600" dirty="0">
                <a:latin typeface="Arial" panose="020B0604020202020204" pitchFamily="34" charset="0"/>
                <a:cs typeface="Arial" panose="020B0604020202020204" pitchFamily="34" charset="0"/>
              </a:rPr>
              <a:t> </a:t>
            </a:r>
          </a:p>
        </p:txBody>
      </p:sp>
      <p:sp>
        <p:nvSpPr>
          <p:cNvPr id="5" name="TextBox 4">
            <a:extLst>
              <a:ext uri="{FF2B5EF4-FFF2-40B4-BE49-F238E27FC236}">
                <a16:creationId xmlns:a16="http://schemas.microsoft.com/office/drawing/2014/main" id="{4EBB6FD2-418C-4A44-AF94-A066753F0CDA}"/>
              </a:ext>
            </a:extLst>
          </p:cNvPr>
          <p:cNvSpPr txBox="1"/>
          <p:nvPr/>
        </p:nvSpPr>
        <p:spPr>
          <a:xfrm>
            <a:off x="950538" y="1204720"/>
            <a:ext cx="8317132" cy="646331"/>
          </a:xfrm>
          <a:prstGeom prst="rect">
            <a:avLst/>
          </a:prstGeom>
          <a:noFill/>
        </p:spPr>
        <p:txBody>
          <a:bodyPr wrap="square" rtlCol="0">
            <a:spAutoFit/>
          </a:bodyPr>
          <a:lstStyle/>
          <a:p>
            <a:r>
              <a:rPr lang="en-GB" sz="3600" dirty="0">
                <a:solidFill>
                  <a:srgbClr val="FF0000"/>
                </a:solidFill>
                <a:latin typeface="Arial" panose="020B0604020202020204" pitchFamily="34" charset="0"/>
                <a:cs typeface="Arial" panose="020B0604020202020204" pitchFamily="34" charset="0"/>
              </a:rPr>
              <a:t>From Data to Information</a:t>
            </a:r>
          </a:p>
        </p:txBody>
      </p:sp>
    </p:spTree>
    <p:extLst>
      <p:ext uri="{BB962C8B-B14F-4D97-AF65-F5344CB8AC3E}">
        <p14:creationId xmlns:p14="http://schemas.microsoft.com/office/powerpoint/2010/main" val="35009897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EBB6FD2-418C-4A44-AF94-A066753F0CDA}"/>
              </a:ext>
            </a:extLst>
          </p:cNvPr>
          <p:cNvSpPr txBox="1"/>
          <p:nvPr/>
        </p:nvSpPr>
        <p:spPr>
          <a:xfrm>
            <a:off x="950538" y="1204720"/>
            <a:ext cx="8317132" cy="646331"/>
          </a:xfrm>
          <a:prstGeom prst="rect">
            <a:avLst/>
          </a:prstGeom>
          <a:noFill/>
        </p:spPr>
        <p:txBody>
          <a:bodyPr wrap="square" rtlCol="0">
            <a:spAutoFit/>
          </a:bodyPr>
          <a:lstStyle/>
          <a:p>
            <a:r>
              <a:rPr lang="en-GB" sz="3600" dirty="0">
                <a:solidFill>
                  <a:srgbClr val="FF0000"/>
                </a:solidFill>
                <a:latin typeface="Arial" panose="020B0604020202020204" pitchFamily="34" charset="0"/>
                <a:cs typeface="Arial" panose="020B0604020202020204" pitchFamily="34" charset="0"/>
              </a:rPr>
              <a:t>From Chaotic Data</a:t>
            </a:r>
          </a:p>
        </p:txBody>
      </p:sp>
      <p:sp>
        <p:nvSpPr>
          <p:cNvPr id="6" name="Rectangle 5">
            <a:extLst>
              <a:ext uri="{FF2B5EF4-FFF2-40B4-BE49-F238E27FC236}">
                <a16:creationId xmlns:a16="http://schemas.microsoft.com/office/drawing/2014/main" id="{09750DD0-7E9E-BF41-8503-57EE0E9812E4}"/>
              </a:ext>
            </a:extLst>
          </p:cNvPr>
          <p:cNvSpPr/>
          <p:nvPr/>
        </p:nvSpPr>
        <p:spPr>
          <a:xfrm>
            <a:off x="5220735" y="3573676"/>
            <a:ext cx="245580" cy="415498"/>
          </a:xfrm>
          <a:prstGeom prst="rect">
            <a:avLst/>
          </a:prstGeom>
        </p:spPr>
        <p:txBody>
          <a:bodyPr wrap="none">
            <a:spAutoFit/>
          </a:bodyPr>
          <a:lstStyle/>
          <a:p>
            <a:r>
              <a:rPr lang="en-GB" dirty="0"/>
              <a:t> </a:t>
            </a:r>
            <a:endParaRPr lang="en-US" dirty="0"/>
          </a:p>
        </p:txBody>
      </p:sp>
      <p:pic>
        <p:nvPicPr>
          <p:cNvPr id="7" name="Shape 265">
            <a:extLst>
              <a:ext uri="{FF2B5EF4-FFF2-40B4-BE49-F238E27FC236}">
                <a16:creationId xmlns:a16="http://schemas.microsoft.com/office/drawing/2014/main" id="{CB76CE1B-A1F8-D847-8511-07CA79640D9C}"/>
              </a:ext>
            </a:extLst>
          </p:cNvPr>
          <p:cNvPicPr preferRelativeResize="0">
            <a:picLocks/>
          </p:cNvPicPr>
          <p:nvPr/>
        </p:nvPicPr>
        <p:blipFill rotWithShape="1">
          <a:blip r:embed="rId2">
            <a:alphaModFix/>
          </a:blip>
          <a:srcRect/>
          <a:stretch/>
        </p:blipFill>
        <p:spPr>
          <a:xfrm>
            <a:off x="2048002" y="2603474"/>
            <a:ext cx="4926300" cy="2771400"/>
          </a:xfrm>
          <a:prstGeom prst="rect">
            <a:avLst/>
          </a:prstGeom>
          <a:noFill/>
          <a:ln>
            <a:noFill/>
          </a:ln>
        </p:spPr>
      </p:pic>
    </p:spTree>
    <p:extLst>
      <p:ext uri="{BB962C8B-B14F-4D97-AF65-F5344CB8AC3E}">
        <p14:creationId xmlns:p14="http://schemas.microsoft.com/office/powerpoint/2010/main" val="14015046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270">
            <a:extLst>
              <a:ext uri="{FF2B5EF4-FFF2-40B4-BE49-F238E27FC236}">
                <a16:creationId xmlns:a16="http://schemas.microsoft.com/office/drawing/2014/main" id="{21F0D698-B352-B749-8E0C-71100D345EDC}"/>
              </a:ext>
            </a:extLst>
          </p:cNvPr>
          <p:cNvSpPr txBox="1"/>
          <p:nvPr/>
        </p:nvSpPr>
        <p:spPr>
          <a:xfrm>
            <a:off x="537200" y="774700"/>
            <a:ext cx="8092500" cy="781200"/>
          </a:xfrm>
          <a:prstGeom prst="rect">
            <a:avLst/>
          </a:prstGeom>
          <a:noFill/>
          <a:ln>
            <a:noFill/>
          </a:ln>
        </p:spPr>
        <p:txBody>
          <a:bodyPr spcFirstLastPara="1" wrap="square" lIns="91425" tIns="91425" rIns="91425" bIns="91425" anchor="ctr" anchorCtr="0">
            <a:noAutofit/>
          </a:bodyPr>
          <a:lstStyle/>
          <a:p>
            <a:pPr marL="0" lvl="0" indent="0" rtl="0">
              <a:lnSpc>
                <a:spcPct val="115000"/>
              </a:lnSpc>
              <a:spcBef>
                <a:spcPts val="1400"/>
              </a:spcBef>
              <a:spcAft>
                <a:spcPts val="400"/>
              </a:spcAft>
              <a:buNone/>
            </a:pPr>
            <a:r>
              <a:rPr lang="en" sz="3000" dirty="0">
                <a:solidFill>
                  <a:srgbClr val="EE3224"/>
                </a:solidFill>
                <a:latin typeface="Arial" panose="020B0604020202020204" pitchFamily="34" charset="0"/>
                <a:ea typeface="Arvo"/>
                <a:cs typeface="Arial" panose="020B0604020202020204" pitchFamily="34" charset="0"/>
                <a:sym typeface="Arvo"/>
              </a:rPr>
              <a:t>... to processing and organizing the data... </a:t>
            </a:r>
            <a:endParaRPr sz="3000" dirty="0">
              <a:solidFill>
                <a:srgbClr val="EE3224"/>
              </a:solidFill>
              <a:latin typeface="Arial" panose="020B0604020202020204" pitchFamily="34" charset="0"/>
              <a:ea typeface="Arvo"/>
              <a:cs typeface="Arial" panose="020B0604020202020204" pitchFamily="34" charset="0"/>
              <a:sym typeface="Arvo"/>
            </a:endParaRPr>
          </a:p>
        </p:txBody>
      </p:sp>
      <p:pic>
        <p:nvPicPr>
          <p:cNvPr id="3" name="Shape 271">
            <a:extLst>
              <a:ext uri="{FF2B5EF4-FFF2-40B4-BE49-F238E27FC236}">
                <a16:creationId xmlns:a16="http://schemas.microsoft.com/office/drawing/2014/main" id="{DAEB6D4C-F401-8B42-9DE9-9859AAEDE23D}"/>
              </a:ext>
            </a:extLst>
          </p:cNvPr>
          <p:cNvPicPr preferRelativeResize="0"/>
          <p:nvPr/>
        </p:nvPicPr>
        <p:blipFill rotWithShape="1">
          <a:blip r:embed="rId2">
            <a:alphaModFix/>
          </a:blip>
          <a:srcRect/>
          <a:stretch/>
        </p:blipFill>
        <p:spPr>
          <a:xfrm>
            <a:off x="728817" y="1647832"/>
            <a:ext cx="5693161" cy="1515083"/>
          </a:xfrm>
          <a:prstGeom prst="rect">
            <a:avLst/>
          </a:prstGeom>
          <a:noFill/>
          <a:ln>
            <a:noFill/>
          </a:ln>
        </p:spPr>
      </p:pic>
      <p:pic>
        <p:nvPicPr>
          <p:cNvPr id="4" name="Shape 272">
            <a:extLst>
              <a:ext uri="{FF2B5EF4-FFF2-40B4-BE49-F238E27FC236}">
                <a16:creationId xmlns:a16="http://schemas.microsoft.com/office/drawing/2014/main" id="{085CA87B-4DA6-D543-A12D-D3141DF4E6E4}"/>
              </a:ext>
            </a:extLst>
          </p:cNvPr>
          <p:cNvPicPr preferRelativeResize="0"/>
          <p:nvPr/>
        </p:nvPicPr>
        <p:blipFill rotWithShape="1">
          <a:blip r:embed="rId3">
            <a:alphaModFix/>
          </a:blip>
          <a:srcRect/>
          <a:stretch/>
        </p:blipFill>
        <p:spPr>
          <a:xfrm>
            <a:off x="728823" y="3254853"/>
            <a:ext cx="5896563" cy="1672512"/>
          </a:xfrm>
          <a:prstGeom prst="rect">
            <a:avLst/>
          </a:prstGeom>
          <a:noFill/>
          <a:ln>
            <a:noFill/>
          </a:ln>
        </p:spPr>
      </p:pic>
    </p:spTree>
    <p:extLst>
      <p:ext uri="{BB962C8B-B14F-4D97-AF65-F5344CB8AC3E}">
        <p14:creationId xmlns:p14="http://schemas.microsoft.com/office/powerpoint/2010/main" val="412407583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3" id="{C0EA35E1-6B42-B04C-A84E-E0874323D2E8}" vid="{BE7658BC-F760-5645-8AE0-B8C165C1B97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143</TotalTime>
  <Words>1594</Words>
  <Application>Microsoft Macintosh PowerPoint</Application>
  <PresentationFormat>Custom</PresentationFormat>
  <Paragraphs>210</Paragraphs>
  <Slides>23</Slides>
  <Notes>15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23</vt:i4>
      </vt:variant>
    </vt:vector>
  </HeadingPairs>
  <TitlesOfParts>
    <vt:vector size="31" baseType="lpstr">
      <vt:lpstr>ＭＳ Ｐゴシック</vt:lpstr>
      <vt:lpstr>Arial</vt:lpstr>
      <vt:lpstr>ArialMT</vt:lpstr>
      <vt:lpstr>Arvo</vt:lpstr>
      <vt:lpstr>Calibri</vt:lpstr>
      <vt:lpstr>Noto Sans Symbols</vt:lpstr>
      <vt:lpstr>Trebuchet MS</vt:lpstr>
      <vt:lpstr>Office Theme</vt:lpstr>
      <vt:lpstr>Data and Information Management Basics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Data-literate is not the same as data-skilled</vt:lpstr>
      <vt:lpstr>What is Data Literacy?</vt:lpstr>
      <vt:lpstr>Potential benefits of focusing on Data literacy </vt:lpstr>
      <vt:lpstr>What does data literacy mean for me?</vt:lpstr>
      <vt:lpstr>PowerPoint Presentation</vt:lpstr>
      <vt:lpstr>PowerPoint Presentation</vt:lpstr>
      <vt:lpstr>Humanitarian Data Teams: Supporting Skills</vt:lpstr>
      <vt:lpstr>Humanitarian Data Teams: Technical Skills</vt:lpstr>
      <vt:lpstr>PowerPoint Presentation</vt:lpstr>
      <vt:lpstr>How can we prove “Data Readiness?” </vt:lpstr>
      <vt:lpstr>PowerPoint Presentation</vt:lpstr>
      <vt:lpstr>PowerPoint Presentation</vt:lpstr>
      <vt:lpstr>PowerPoint Presentation</vt:lpstr>
    </vt:vector>
  </TitlesOfParts>
  <Company/>
  <LinksUpToDate>false</LinksUpToDate>
  <SharedDoc>false</SharedDoc>
  <HyperlinksChanged>false</HyperlinksChanged>
  <AppVersion>16.0012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Data?</dc:title>
  <dc:creator>Dirk Slater</dc:creator>
  <cp:lastModifiedBy>Dirk Slater</cp:lastModifiedBy>
  <cp:revision>24</cp:revision>
  <dcterms:created xsi:type="dcterms:W3CDTF">2018-05-03T16:30:31Z</dcterms:created>
  <dcterms:modified xsi:type="dcterms:W3CDTF">2018-05-12T12:26:09Z</dcterms:modified>
</cp:coreProperties>
</file>