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256" r:id="rId2"/>
    <p:sldId id="257" r:id="rId3"/>
    <p:sldId id="285" r:id="rId4"/>
    <p:sldId id="286" r:id="rId5"/>
    <p:sldId id="261" r:id="rId6"/>
    <p:sldId id="288" r:id="rId7"/>
    <p:sldId id="287" r:id="rId8"/>
    <p:sldId id="264" r:id="rId9"/>
    <p:sldId id="260" r:id="rId10"/>
    <p:sldId id="266" r:id="rId11"/>
    <p:sldId id="289" r:id="rId12"/>
    <p:sldId id="267"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91" r:id="rId26"/>
    <p:sldId id="282" r:id="rId27"/>
    <p:sldId id="292" r:id="rId28"/>
  </p:sldIdLst>
  <p:sldSz cx="10688638" cy="7562850"/>
  <p:notesSz cx="9144000" cy="6858000"/>
  <p:defaultText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382">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autoAdjust="0"/>
    <p:restoredTop sz="94674" autoAdjust="0"/>
  </p:normalViewPr>
  <p:slideViewPr>
    <p:cSldViewPr snapToGrid="0" snapToObjects="1">
      <p:cViewPr varScale="1">
        <p:scale>
          <a:sx n="89" d="100"/>
          <a:sy n="89" d="100"/>
        </p:scale>
        <p:origin x="-1128" y="-104"/>
      </p:cViewPr>
      <p:guideLst>
        <p:guide orient="horz" pos="2382"/>
        <p:guide pos="3367"/>
      </p:guideLst>
    </p:cSldViewPr>
  </p:slideViewPr>
  <p:outlineViewPr>
    <p:cViewPr>
      <p:scale>
        <a:sx n="33" d="100"/>
        <a:sy n="33" d="100"/>
      </p:scale>
      <p:origin x="0" y="63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interSettings" Target="printerSettings/printerSettings1.bin"/><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723E1853-E1E6-D14B-B3CF-EADAAA424D18}" type="datetimeFigureOut">
              <a:rPr lang="en-US" smtClean="0"/>
              <a:t>18-06-27</a:t>
            </a:fld>
            <a:endParaRPr lang="en-US"/>
          </a:p>
        </p:txBody>
      </p:sp>
      <p:sp>
        <p:nvSpPr>
          <p:cNvPr id="4" name="Slide Image Placeholder 3"/>
          <p:cNvSpPr>
            <a:spLocks noGrp="1" noRot="1" noChangeAspect="1"/>
          </p:cNvSpPr>
          <p:nvPr>
            <p:ph type="sldImg" idx="2"/>
          </p:nvPr>
        </p:nvSpPr>
        <p:spPr>
          <a:xfrm>
            <a:off x="2754313" y="514350"/>
            <a:ext cx="3635375"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224057E2-EFC4-1C41-AD53-B8B961B36DC2}" type="slidenum">
              <a:rPr lang="en-US" smtClean="0"/>
              <a:t>‹#›</a:t>
            </a:fld>
            <a:endParaRPr lang="en-US"/>
          </a:p>
        </p:txBody>
      </p:sp>
    </p:spTree>
    <p:extLst>
      <p:ext uri="{BB962C8B-B14F-4D97-AF65-F5344CB8AC3E}">
        <p14:creationId xmlns:p14="http://schemas.microsoft.com/office/powerpoint/2010/main" val="4057757551"/>
      </p:ext>
    </p:extLst>
  </p:cSld>
  <p:clrMap bg1="lt1" tx1="dk1" bg2="lt2" tx2="dk2" accent1="accent1" accent2="accent2" accent3="accent3" accent4="accent4" accent5="accent5" accent6="accent6" hlink="hlink" folHlink="folHlink"/>
  <p:notesStyle>
    <a:lvl1pPr marL="0" algn="l" defTabSz="521437" rtl="0" eaLnBrk="1" latinLnBrk="0" hangingPunct="1">
      <a:defRPr sz="1400" kern="1200">
        <a:solidFill>
          <a:schemeClr val="tx1"/>
        </a:solidFill>
        <a:latin typeface="+mn-lt"/>
        <a:ea typeface="+mn-ea"/>
        <a:cs typeface="+mn-cs"/>
      </a:defRPr>
    </a:lvl1pPr>
    <a:lvl2pPr marL="521437" algn="l" defTabSz="521437" rtl="0" eaLnBrk="1" latinLnBrk="0" hangingPunct="1">
      <a:defRPr sz="1400" kern="1200">
        <a:solidFill>
          <a:schemeClr val="tx1"/>
        </a:solidFill>
        <a:latin typeface="+mn-lt"/>
        <a:ea typeface="+mn-ea"/>
        <a:cs typeface="+mn-cs"/>
      </a:defRPr>
    </a:lvl2pPr>
    <a:lvl3pPr marL="1042873" algn="l" defTabSz="521437" rtl="0" eaLnBrk="1" latinLnBrk="0" hangingPunct="1">
      <a:defRPr sz="1400" kern="1200">
        <a:solidFill>
          <a:schemeClr val="tx1"/>
        </a:solidFill>
        <a:latin typeface="+mn-lt"/>
        <a:ea typeface="+mn-ea"/>
        <a:cs typeface="+mn-cs"/>
      </a:defRPr>
    </a:lvl3pPr>
    <a:lvl4pPr marL="1564310" algn="l" defTabSz="521437" rtl="0" eaLnBrk="1" latinLnBrk="0" hangingPunct="1">
      <a:defRPr sz="1400" kern="1200">
        <a:solidFill>
          <a:schemeClr val="tx1"/>
        </a:solidFill>
        <a:latin typeface="+mn-lt"/>
        <a:ea typeface="+mn-ea"/>
        <a:cs typeface="+mn-cs"/>
      </a:defRPr>
    </a:lvl4pPr>
    <a:lvl5pPr marL="2085746" algn="l" defTabSz="521437" rtl="0" eaLnBrk="1" latinLnBrk="0" hangingPunct="1">
      <a:defRPr sz="1400" kern="1200">
        <a:solidFill>
          <a:schemeClr val="tx1"/>
        </a:solidFill>
        <a:latin typeface="+mn-lt"/>
        <a:ea typeface="+mn-ea"/>
        <a:cs typeface="+mn-cs"/>
      </a:defRPr>
    </a:lvl5pPr>
    <a:lvl6pPr marL="2607183" algn="l" defTabSz="521437" rtl="0" eaLnBrk="1" latinLnBrk="0" hangingPunct="1">
      <a:defRPr sz="1400" kern="1200">
        <a:solidFill>
          <a:schemeClr val="tx1"/>
        </a:solidFill>
        <a:latin typeface="+mn-lt"/>
        <a:ea typeface="+mn-ea"/>
        <a:cs typeface="+mn-cs"/>
      </a:defRPr>
    </a:lvl6pPr>
    <a:lvl7pPr marL="3128620" algn="l" defTabSz="521437" rtl="0" eaLnBrk="1" latinLnBrk="0" hangingPunct="1">
      <a:defRPr sz="1400" kern="1200">
        <a:solidFill>
          <a:schemeClr val="tx1"/>
        </a:solidFill>
        <a:latin typeface="+mn-lt"/>
        <a:ea typeface="+mn-ea"/>
        <a:cs typeface="+mn-cs"/>
      </a:defRPr>
    </a:lvl7pPr>
    <a:lvl8pPr marL="3650056" algn="l" defTabSz="521437" rtl="0" eaLnBrk="1" latinLnBrk="0" hangingPunct="1">
      <a:defRPr sz="1400" kern="1200">
        <a:solidFill>
          <a:schemeClr val="tx1"/>
        </a:solidFill>
        <a:latin typeface="+mn-lt"/>
        <a:ea typeface="+mn-ea"/>
        <a:cs typeface="+mn-cs"/>
      </a:defRPr>
    </a:lvl8pPr>
    <a:lvl9pPr marL="4171493" algn="l" defTabSz="521437"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 Id="rId3" Type="http://schemas.openxmlformats.org/officeDocument/2006/relationships/hyperlink" Target="http://maxpixel.freegreatpicture.com/" TargetMode="Externa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 Id="rId3" Type="http://schemas.openxmlformats.org/officeDocument/2006/relationships/hyperlink" Target="https://app.box.com/s/t0f0qrzzy7lbyspl3m7r"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choolofdata.org/2016/01/08/our-data-literacy-research-findings/" TargetMode="External"/><Relationship Id="rId4" Type="http://schemas.openxmlformats.org/officeDocument/2006/relationships/hyperlink" Target="http://schoolofdata.org/2016/01/08/research-results-part-1-defining-data-literacy/" TargetMode="External"/><Relationship Id="rId5" Type="http://schemas.openxmlformats.org/officeDocument/2006/relationships/hyperlink" Target="http://www.fabriders.net/databasics/" TargetMode="External"/><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thenounproject.com/yaminiahluwalia"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crc.org/en/document/data-protection" TargetMode="External"/><Relationship Id="rId4" Type="http://schemas.openxmlformats.org/officeDocument/2006/relationships/hyperlink" Target="https://responsibledata.io/forums/data-in-the-project-lifecycle/" TargetMode="External"/><Relationship Id="rId5" Type="http://schemas.openxmlformats.org/officeDocument/2006/relationships/hyperlink" Target="https://wiki.responsibledata.io/Data_in_the_project_lifecycle" TargetMode="External"/><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Shape 246"/>
          <p:cNvSpPr txBox="1">
            <a:spLocks noGrp="1"/>
          </p:cNvSpPr>
          <p:nvPr>
            <p:ph type="body" idx="1"/>
          </p:nvPr>
        </p:nvSpPr>
        <p:spPr>
          <a:xfrm>
            <a:off x="685800" y="4400555"/>
            <a:ext cx="5486399" cy="3600453"/>
          </a:xfrm>
          <a:prstGeom prst="rect">
            <a:avLst/>
          </a:prstGeom>
          <a:noFill/>
          <a:ln>
            <a:noFill/>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Font typeface="Arial"/>
              <a:buNone/>
            </a:pPr>
            <a:r>
              <a:rPr lang="en"/>
              <a:t>This session </a:t>
            </a:r>
            <a:endParaRPr sz="1100" b="0" i="0" u="none" strike="noStrike" cap="none">
              <a:solidFill>
                <a:schemeClr val="dk1"/>
              </a:solidFill>
              <a:latin typeface="Arial"/>
              <a:ea typeface="Arial"/>
              <a:cs typeface="Arial"/>
              <a:sym typeface="Arial"/>
            </a:endParaRPr>
          </a:p>
        </p:txBody>
      </p:sp>
      <p:sp>
        <p:nvSpPr>
          <p:cNvPr id="247" name="Shape 247"/>
          <p:cNvSpPr>
            <a:spLocks noGrp="1" noRot="1" noChangeAspect="1"/>
          </p:cNvSpPr>
          <p:nvPr>
            <p:ph type="sldImg" idx="2"/>
          </p:nvPr>
        </p:nvSpPr>
        <p:spPr>
          <a:xfrm>
            <a:off x="1247775" y="1143000"/>
            <a:ext cx="4362450" cy="3086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176447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352" name="Shape 352"/>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917376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Shape 32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1" name="Shape 32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It is important to differentiate between data literacy and data-skills. The Open Data Institute (ODI) does data training around the world. Their definition is closely aligned with how IFRC might become more data ready.</a:t>
            </a:r>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Source: ODI on data literacy - http://theodi.org/blog/the-cultural-chasm-why-your-strategy-will-fail-without-a-dataliterate-organisation</a:t>
            </a:r>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Icon via Tuktuk designs from the Noun project </a:t>
            </a:r>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8584258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Shape 33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8" name="Shape 33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32357393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Shape 34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5" name="Shape 34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extLst>
      <p:ext uri="{BB962C8B-B14F-4D97-AF65-F5344CB8AC3E}">
        <p14:creationId xmlns:p14="http://schemas.microsoft.com/office/powerpoint/2010/main" val="15352290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Shape 35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Shape 355"/>
          <p:cNvSpPr txBox="1">
            <a:spLocks noGrp="1"/>
          </p:cNvSpPr>
          <p:nvPr>
            <p:ph type="body" idx="1"/>
          </p:nvPr>
        </p:nvSpPr>
        <p:spPr>
          <a:xfrm>
            <a:off x="685801" y="4343406"/>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a:p>
        </p:txBody>
      </p:sp>
      <p:sp>
        <p:nvSpPr>
          <p:cNvPr id="356" name="Shape 356"/>
          <p:cNvSpPr txBox="1">
            <a:spLocks noGrp="1"/>
          </p:cNvSpPr>
          <p:nvPr>
            <p:ph type="sldNum" idx="12"/>
          </p:nvPr>
        </p:nvSpPr>
        <p:spPr>
          <a:xfrm>
            <a:off x="3884613" y="8685224"/>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a:solidFill>
                  <a:schemeClr val="dk1"/>
                </a:solidFill>
                <a:latin typeface="Calibri"/>
                <a:ea typeface="Calibri"/>
                <a:cs typeface="Calibri"/>
                <a:sym typeface="Calibri"/>
              </a:rPr>
              <a:t>15</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593169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Shape 36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4" name="Shape 364"/>
          <p:cNvSpPr txBox="1">
            <a:spLocks noGrp="1"/>
          </p:cNvSpPr>
          <p:nvPr>
            <p:ph type="body" idx="1"/>
          </p:nvPr>
        </p:nvSpPr>
        <p:spPr>
          <a:xfrm>
            <a:off x="685801" y="4343406"/>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a:p>
        </p:txBody>
      </p:sp>
      <p:sp>
        <p:nvSpPr>
          <p:cNvPr id="365" name="Shape 365"/>
          <p:cNvSpPr txBox="1">
            <a:spLocks noGrp="1"/>
          </p:cNvSpPr>
          <p:nvPr>
            <p:ph type="sldNum" idx="12"/>
          </p:nvPr>
        </p:nvSpPr>
        <p:spPr>
          <a:xfrm>
            <a:off x="3884613" y="8685224"/>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a:solidFill>
                  <a:schemeClr val="dk1"/>
                </a:solidFill>
                <a:latin typeface="Calibri"/>
                <a:ea typeface="Calibri"/>
                <a:cs typeface="Calibri"/>
                <a:sym typeface="Calibri"/>
              </a:rPr>
              <a:t>16</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758903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Shape 371"/>
          <p:cNvSpPr>
            <a:spLocks noGrp="1" noRot="1" noChangeAspect="1"/>
          </p:cNvSpPr>
          <p:nvPr>
            <p:ph type="sldImg" idx="2"/>
          </p:nvPr>
        </p:nvSpPr>
        <p:spPr>
          <a:xfrm>
            <a:off x="108378" y="685176"/>
            <a:ext cx="6641100" cy="34302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2" name="Shape 372"/>
          <p:cNvSpPr txBox="1">
            <a:spLocks noGrp="1"/>
          </p:cNvSpPr>
          <p:nvPr>
            <p:ph type="body" idx="1"/>
          </p:nvPr>
        </p:nvSpPr>
        <p:spPr>
          <a:xfrm>
            <a:off x="685801" y="4343406"/>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a:p>
        </p:txBody>
      </p:sp>
      <p:sp>
        <p:nvSpPr>
          <p:cNvPr id="373" name="Shape 373"/>
          <p:cNvSpPr txBox="1">
            <a:spLocks noGrp="1"/>
          </p:cNvSpPr>
          <p:nvPr>
            <p:ph type="sldNum" idx="12"/>
          </p:nvPr>
        </p:nvSpPr>
        <p:spPr>
          <a:xfrm>
            <a:off x="3884613" y="8685224"/>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a:solidFill>
                  <a:schemeClr val="dk1"/>
                </a:solidFill>
                <a:latin typeface="Calibri"/>
                <a:ea typeface="Calibri"/>
                <a:cs typeface="Calibri"/>
                <a:sym typeface="Calibri"/>
              </a:rPr>
              <a:t>17</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435798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Shape 38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1" name="Shape 381"/>
          <p:cNvSpPr txBox="1">
            <a:spLocks noGrp="1"/>
          </p:cNvSpPr>
          <p:nvPr>
            <p:ph type="body" idx="1"/>
          </p:nvPr>
        </p:nvSpPr>
        <p:spPr>
          <a:xfrm>
            <a:off x="685801" y="4343406"/>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a:p>
        </p:txBody>
      </p:sp>
      <p:sp>
        <p:nvSpPr>
          <p:cNvPr id="382" name="Shape 382"/>
          <p:cNvSpPr txBox="1">
            <a:spLocks noGrp="1"/>
          </p:cNvSpPr>
          <p:nvPr>
            <p:ph type="sldNum" idx="12"/>
          </p:nvPr>
        </p:nvSpPr>
        <p:spPr>
          <a:xfrm>
            <a:off x="3884613" y="8685224"/>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a:solidFill>
                  <a:schemeClr val="dk1"/>
                </a:solidFill>
                <a:latin typeface="Calibri"/>
                <a:ea typeface="Calibri"/>
                <a:cs typeface="Calibri"/>
                <a:sym typeface="Calibri"/>
              </a:rPr>
              <a:t>18</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214028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Shape 389"/>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0" name="Shape 390"/>
          <p:cNvSpPr txBox="1">
            <a:spLocks noGrp="1"/>
          </p:cNvSpPr>
          <p:nvPr>
            <p:ph type="body" idx="1"/>
          </p:nvPr>
        </p:nvSpPr>
        <p:spPr>
          <a:xfrm>
            <a:off x="685801" y="4343406"/>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a:p>
        </p:txBody>
      </p:sp>
      <p:sp>
        <p:nvSpPr>
          <p:cNvPr id="391" name="Shape 391"/>
          <p:cNvSpPr txBox="1">
            <a:spLocks noGrp="1"/>
          </p:cNvSpPr>
          <p:nvPr>
            <p:ph type="sldNum" idx="12"/>
          </p:nvPr>
        </p:nvSpPr>
        <p:spPr>
          <a:xfrm>
            <a:off x="3884613" y="8685224"/>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a:solidFill>
                  <a:schemeClr val="dk1"/>
                </a:solidFill>
                <a:latin typeface="Calibri"/>
                <a:ea typeface="Calibri"/>
                <a:cs typeface="Calibri"/>
                <a:sym typeface="Calibri"/>
              </a:rPr>
              <a:t>19</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356566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Shape 399"/>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0" name="Shape 400"/>
          <p:cNvSpPr txBox="1">
            <a:spLocks noGrp="1"/>
          </p:cNvSpPr>
          <p:nvPr>
            <p:ph type="body" idx="1"/>
          </p:nvPr>
        </p:nvSpPr>
        <p:spPr>
          <a:xfrm>
            <a:off x="685801" y="4343406"/>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a:p>
        </p:txBody>
      </p:sp>
      <p:sp>
        <p:nvSpPr>
          <p:cNvPr id="401" name="Shape 401"/>
          <p:cNvSpPr txBox="1">
            <a:spLocks noGrp="1"/>
          </p:cNvSpPr>
          <p:nvPr>
            <p:ph type="sldNum" idx="12"/>
          </p:nvPr>
        </p:nvSpPr>
        <p:spPr>
          <a:xfrm>
            <a:off x="3884613" y="8685224"/>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a:solidFill>
                  <a:schemeClr val="dk1"/>
                </a:solidFill>
                <a:latin typeface="Calibri"/>
                <a:ea typeface="Calibri"/>
                <a:cs typeface="Calibri"/>
                <a:sym typeface="Calibri"/>
              </a:rPr>
              <a:t>20</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83665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Shape 25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2" name="Shape 25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Tell the story of the data workshops at Qatar Red Crescent Society and Qatar Computing Research Institute.</a:t>
            </a: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Data is one component. This may lead to more  information, knowledge, evidence and, ideally, decisions.</a:t>
            </a:r>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The IFRC wants to be a data-driven organization that makes evidence based decisions. How can we integrate our systems, practices and unify as the Secretariat and National Societies to build data readiness? What is the pathway to this? </a:t>
            </a:r>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Source: paper stacks </a:t>
            </a:r>
            <a:r>
              <a:rPr lang="en" sz="1100" b="0" i="0" u="sng" strike="noStrike" cap="none">
                <a:solidFill>
                  <a:schemeClr val="hlink"/>
                </a:solidFill>
                <a:latin typeface="Arial"/>
                <a:ea typeface="Arial"/>
                <a:cs typeface="Arial"/>
                <a:sym typeface="Arial"/>
                <a:hlinkClick r:id="rId3"/>
              </a:rPr>
              <a:t>http://maxpixel.freegreatpicture.com/</a:t>
            </a:r>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Source: Analysis  https://pixabay.com/en/analysis-pay-businessmen-meeting-626881/</a:t>
            </a:r>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 </a:t>
            </a:r>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071864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Shape 408"/>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9" name="Shape 409"/>
          <p:cNvSpPr txBox="1">
            <a:spLocks noGrp="1"/>
          </p:cNvSpPr>
          <p:nvPr>
            <p:ph type="body" idx="1"/>
          </p:nvPr>
        </p:nvSpPr>
        <p:spPr>
          <a:xfrm>
            <a:off x="685801" y="4343406"/>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a:p>
        </p:txBody>
      </p:sp>
      <p:sp>
        <p:nvSpPr>
          <p:cNvPr id="410" name="Shape 410"/>
          <p:cNvSpPr txBox="1">
            <a:spLocks noGrp="1"/>
          </p:cNvSpPr>
          <p:nvPr>
            <p:ph type="sldNum" idx="12"/>
          </p:nvPr>
        </p:nvSpPr>
        <p:spPr>
          <a:xfrm>
            <a:off x="3884613" y="8685224"/>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a:solidFill>
                  <a:schemeClr val="dk1"/>
                </a:solidFill>
                <a:latin typeface="Calibri"/>
                <a:ea typeface="Calibri"/>
                <a:cs typeface="Calibri"/>
                <a:sym typeface="Calibri"/>
              </a:rPr>
              <a:t>21</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138501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Shape 41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8" name="Shape 418"/>
          <p:cNvSpPr txBox="1">
            <a:spLocks noGrp="1"/>
          </p:cNvSpPr>
          <p:nvPr>
            <p:ph type="body" idx="1"/>
          </p:nvPr>
        </p:nvSpPr>
        <p:spPr>
          <a:xfrm>
            <a:off x="685801" y="4343406"/>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a:p>
        </p:txBody>
      </p:sp>
      <p:sp>
        <p:nvSpPr>
          <p:cNvPr id="419" name="Shape 419"/>
          <p:cNvSpPr txBox="1">
            <a:spLocks noGrp="1"/>
          </p:cNvSpPr>
          <p:nvPr>
            <p:ph type="sldNum" idx="12"/>
          </p:nvPr>
        </p:nvSpPr>
        <p:spPr>
          <a:xfrm>
            <a:off x="3884613" y="8685224"/>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a:solidFill>
                  <a:schemeClr val="dk1"/>
                </a:solidFill>
                <a:latin typeface="Calibri"/>
                <a:ea typeface="Calibri"/>
                <a:cs typeface="Calibri"/>
                <a:sym typeface="Calibri"/>
              </a:rPr>
              <a:t>22</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510261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Shape 425"/>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6" name="Shape 426"/>
          <p:cNvSpPr txBox="1">
            <a:spLocks noGrp="1"/>
          </p:cNvSpPr>
          <p:nvPr>
            <p:ph type="body" idx="1"/>
          </p:nvPr>
        </p:nvSpPr>
        <p:spPr>
          <a:xfrm>
            <a:off x="685801" y="4343406"/>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a:p>
        </p:txBody>
      </p:sp>
      <p:sp>
        <p:nvSpPr>
          <p:cNvPr id="427" name="Shape 427"/>
          <p:cNvSpPr txBox="1">
            <a:spLocks noGrp="1"/>
          </p:cNvSpPr>
          <p:nvPr>
            <p:ph type="sldNum" idx="12"/>
          </p:nvPr>
        </p:nvSpPr>
        <p:spPr>
          <a:xfrm>
            <a:off x="3884613" y="8685224"/>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a:solidFill>
                  <a:schemeClr val="dk1"/>
                </a:solidFill>
                <a:latin typeface="Calibri"/>
                <a:ea typeface="Calibri"/>
                <a:cs typeface="Calibri"/>
                <a:sym typeface="Calibri"/>
              </a:rPr>
              <a:t>23</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744879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Shape 43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34" name="Shape 43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Tree>
    <p:extLst>
      <p:ext uri="{BB962C8B-B14F-4D97-AF65-F5344CB8AC3E}">
        <p14:creationId xmlns:p14="http://schemas.microsoft.com/office/powerpoint/2010/main" val="27793621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Shape 44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44" name="Shape 44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Source </a:t>
            </a:r>
            <a:r>
              <a:rPr lang="en" u="sng">
                <a:solidFill>
                  <a:schemeClr val="hlink"/>
                </a:solidFill>
                <a:hlinkClick r:id="rId3"/>
              </a:rPr>
              <a:t>https://app.box.com/s/t0f0qrzzy7lbyspl3m7r</a:t>
            </a:r>
            <a:endParaRPr/>
          </a:p>
          <a:p>
            <a:pPr marL="0" lvl="0" indent="0">
              <a:spcBef>
                <a:spcPts val="0"/>
              </a:spcBef>
              <a:spcAft>
                <a:spcPts val="0"/>
              </a:spcAft>
              <a:buNone/>
            </a:pPr>
            <a:endParaRPr/>
          </a:p>
          <a:p>
            <a:pPr marL="0" lvl="0" indent="0">
              <a:spcBef>
                <a:spcPts val="0"/>
              </a:spcBef>
              <a:spcAft>
                <a:spcPts val="0"/>
              </a:spcAft>
              <a:buNone/>
            </a:pPr>
            <a:r>
              <a:rPr lang="en"/>
              <a:t>Blog post http://blog.veritythink.com/post/60157407408/these-are-the-humanitarian-decision-makers</a:t>
            </a:r>
            <a:endParaRPr/>
          </a:p>
        </p:txBody>
      </p:sp>
    </p:spTree>
    <p:extLst>
      <p:ext uri="{BB962C8B-B14F-4D97-AF65-F5344CB8AC3E}">
        <p14:creationId xmlns:p14="http://schemas.microsoft.com/office/powerpoint/2010/main" val="35887754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Shape 269"/>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0" name="Shape 27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None/>
            </a:pPr>
            <a:r>
              <a:rPr lang="en">
                <a:solidFill>
                  <a:schemeClr val="dk1"/>
                </a:solidFill>
              </a:rPr>
              <a:t>Data is all around us. Do we use it? Do we understand it?  How does your organization use data? How can we build an ecosystem of learning and use?</a:t>
            </a:r>
            <a:endParaRPr>
              <a:solidFill>
                <a:schemeClr val="dk1"/>
              </a:solidFill>
            </a:endParaRPr>
          </a:p>
          <a:p>
            <a:pPr marL="0" lvl="0" indent="0" rtl="0">
              <a:spcBef>
                <a:spcPts val="0"/>
              </a:spcBef>
              <a:spcAft>
                <a:spcPts val="0"/>
              </a:spcAft>
              <a:buNone/>
            </a:pPr>
            <a:endParaRPr/>
          </a:p>
          <a:p>
            <a:pPr marL="0" lvl="0" indent="0" rtl="0">
              <a:spcBef>
                <a:spcPts val="0"/>
              </a:spcBef>
              <a:spcAft>
                <a:spcPts val="0"/>
              </a:spcAft>
              <a:buClr>
                <a:schemeClr val="dk1"/>
              </a:buClr>
              <a:buSzPts val="1100"/>
              <a:buFont typeface="Arial"/>
              <a:buNone/>
            </a:pPr>
            <a:r>
              <a:rPr lang="en">
                <a:solidFill>
                  <a:schemeClr val="dk1"/>
                </a:solidFill>
              </a:rPr>
              <a:t>Humanitarian work involves many data types and data collection methods. Discovering existing datasets (within our organization or via humanitarian partners) as well as collecting data with communities are key activities in our work.  </a:t>
            </a:r>
            <a:endParaRPr>
              <a:solidFill>
                <a:schemeClr val="dk1"/>
              </a:solidFill>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Icon: Yarn by Eugen Belyakoff via Noun Project</a:t>
            </a:r>
            <a:endParaRPr/>
          </a:p>
          <a:p>
            <a:pPr marL="0" lvl="0" indent="0" rtl="0">
              <a:spcBef>
                <a:spcPts val="0"/>
              </a:spcBef>
              <a:spcAft>
                <a:spcPts val="0"/>
              </a:spcAft>
              <a:buNone/>
            </a:pPr>
            <a:r>
              <a:rPr lang="en"/>
              <a:t> </a:t>
            </a: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Our friends at School of Data recently did some research around data literacy. This was co-lead by Dirk Slater of Fabriders. In the upcoming slides, the definitions of data literacy draw from this research. Read more here: </a:t>
            </a:r>
            <a:endParaRPr>
              <a:solidFill>
                <a:schemeClr val="dk1"/>
              </a:solidFill>
            </a:endParaRPr>
          </a:p>
          <a:p>
            <a:pPr marL="0" lvl="0" indent="0" rtl="0">
              <a:spcBef>
                <a:spcPts val="0"/>
              </a:spcBef>
              <a:spcAft>
                <a:spcPts val="0"/>
              </a:spcAft>
              <a:buClr>
                <a:schemeClr val="dk1"/>
              </a:buClr>
              <a:buSzPts val="1100"/>
              <a:buFont typeface="Arial"/>
              <a:buNone/>
            </a:pPr>
            <a:r>
              <a:rPr lang="en" u="sng">
                <a:solidFill>
                  <a:schemeClr val="hlink"/>
                </a:solidFill>
                <a:hlinkClick r:id="rId3"/>
              </a:rPr>
              <a:t>http://schoolofdata.org/2016/01/08/our-data-literacy-research-findings/</a:t>
            </a:r>
            <a:endParaRPr>
              <a:solidFill>
                <a:schemeClr val="dk1"/>
              </a:solidFill>
            </a:endParaRPr>
          </a:p>
          <a:p>
            <a:pPr marL="0" lvl="0" indent="0" rtl="0">
              <a:spcBef>
                <a:spcPts val="0"/>
              </a:spcBef>
              <a:spcAft>
                <a:spcPts val="0"/>
              </a:spcAft>
              <a:buClr>
                <a:schemeClr val="dk1"/>
              </a:buClr>
              <a:buSzPts val="1100"/>
              <a:buFont typeface="Arial"/>
              <a:buNone/>
            </a:pPr>
            <a:r>
              <a:rPr lang="en" u="sng">
                <a:solidFill>
                  <a:schemeClr val="hlink"/>
                </a:solidFill>
                <a:hlinkClick r:id="rId4"/>
              </a:rPr>
              <a:t>http://schoolofdata.org/2016/01/08/research-results-part-1-defining-data-literacy/</a:t>
            </a:r>
            <a:endParaRPr>
              <a:solidFill>
                <a:schemeClr val="dk1"/>
              </a:solidFill>
            </a:endParaRPr>
          </a:p>
          <a:p>
            <a:pPr marL="0" lvl="0" indent="0" rtl="0">
              <a:spcBef>
                <a:spcPts val="0"/>
              </a:spcBef>
              <a:spcAft>
                <a:spcPts val="0"/>
              </a:spcAft>
              <a:buClr>
                <a:schemeClr val="dk1"/>
              </a:buClr>
              <a:buSzPts val="1100"/>
              <a:buFont typeface="Arial"/>
              <a:buNone/>
            </a:pPr>
            <a:r>
              <a:rPr lang="en" u="sng">
                <a:solidFill>
                  <a:schemeClr val="hlink"/>
                </a:solidFill>
                <a:hlinkClick r:id="rId5"/>
              </a:rPr>
              <a:t>http://www.fabriders.net/databasics/</a:t>
            </a:r>
            <a:endParaRPr>
              <a:solidFill>
                <a:schemeClr val="dk1"/>
              </a:solidFill>
            </a:endParaRPr>
          </a:p>
          <a:p>
            <a:pPr marL="0" lvl="0" indent="0" rtl="0">
              <a:spcBef>
                <a:spcPts val="0"/>
              </a:spcBef>
              <a:spcAft>
                <a:spcPts val="0"/>
              </a:spcAft>
              <a:buNone/>
            </a:pPr>
            <a:endParaRPr/>
          </a:p>
        </p:txBody>
      </p:sp>
    </p:spTree>
    <p:extLst>
      <p:ext uri="{BB962C8B-B14F-4D97-AF65-F5344CB8AC3E}">
        <p14:creationId xmlns:p14="http://schemas.microsoft.com/office/powerpoint/2010/main" val="2234978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Shape 276"/>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7" name="Shape 277"/>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What’s in it for me? Data ready and data use is as diverse as all the roles here. How can we balance all those needs? </a:t>
            </a: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Icon via Noun Project </a:t>
            </a:r>
            <a:r>
              <a:rPr lang="en" sz="1100" b="0" i="0" u="sng" strike="noStrike" cap="none">
                <a:solidFill>
                  <a:schemeClr val="hlink"/>
                </a:solidFill>
                <a:latin typeface="Arial"/>
                <a:ea typeface="Arial"/>
                <a:cs typeface="Arial"/>
                <a:sym typeface="Arial"/>
                <a:hlinkClick r:id="rId3"/>
              </a:rPr>
              <a:t>Yamini Ahluwalia</a:t>
            </a:r>
            <a:r>
              <a:rPr lang="en" sz="1100" b="0" i="0" u="none" strike="noStrike" cap="none">
                <a:solidFill>
                  <a:schemeClr val="dk1"/>
                </a:solidFill>
                <a:latin typeface="Arial"/>
                <a:ea typeface="Arial"/>
                <a:cs typeface="Arial"/>
                <a:sym typeface="Arial"/>
              </a:rPr>
              <a:t>, GB</a:t>
            </a:r>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3521964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Shape 28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2" name="Shape 28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 </a:t>
            </a:r>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There are a number of models around web literacy, digital literacy and more. If we are building a model, it should likely look like a ‘menu of options’ as it is really diverse pending the role and work to be done. </a:t>
            </a: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2470280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Shape 29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2" name="Shape 29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This is how most information managers, technology companies and data scientists tend to talk about data. It is often very technical driven. The School of Data has created training and curriculum around these tasks. Many of you conduct some of these steps in your work.  How can we expand on these skills? What are our variables? What does it really mean to be ‘data literate’? What are the soft skills or preamble around being a successful data-driven programme or organization?</a:t>
            </a:r>
            <a:endParaRPr/>
          </a:p>
          <a:p>
            <a:pPr marL="0" lvl="0" indent="0" rtl="0">
              <a:spcBef>
                <a:spcPts val="0"/>
              </a:spcBef>
              <a:spcAft>
                <a:spcPts val="0"/>
              </a:spcAft>
              <a:buNone/>
            </a:pPr>
            <a:endParaRPr/>
          </a:p>
          <a:p>
            <a:pPr marL="0" lvl="0" indent="0" rtl="0">
              <a:spcBef>
                <a:spcPts val="0"/>
              </a:spcBef>
              <a:spcAft>
                <a:spcPts val="0"/>
              </a:spcAft>
              <a:buNone/>
            </a:pPr>
            <a:r>
              <a:rPr lang="en"/>
              <a:t>Video on data analysis https://www.youtube.com/watch?v=zudjklgBFus</a:t>
            </a:r>
            <a:endParaRPr/>
          </a:p>
          <a:p>
            <a:pPr marL="0" lvl="0" indent="0" rtl="0">
              <a:spcBef>
                <a:spcPts val="0"/>
              </a:spcBef>
              <a:spcAft>
                <a:spcPts val="0"/>
              </a:spcAft>
              <a:buNone/>
            </a:pPr>
            <a:endParaRPr/>
          </a:p>
          <a:p>
            <a:pPr marL="0" lvl="0" indent="0" rtl="0">
              <a:spcBef>
                <a:spcPts val="0"/>
              </a:spcBef>
              <a:spcAft>
                <a:spcPts val="0"/>
              </a:spcAft>
              <a:buNone/>
            </a:pPr>
            <a:r>
              <a:rPr lang="en"/>
              <a:t>Graphic Source: School of Data  http://schoolofdata.org/</a:t>
            </a:r>
            <a:endParaRPr/>
          </a:p>
        </p:txBody>
      </p:sp>
    </p:spTree>
    <p:extLst>
      <p:ext uri="{BB962C8B-B14F-4D97-AF65-F5344CB8AC3E}">
        <p14:creationId xmlns:p14="http://schemas.microsoft.com/office/powerpoint/2010/main" val="40475087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Shape 30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4" name="Shape 30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In the spirit of our work, we are heavily focused on the big picture. Our projects are not small, rather they have large scale impact. All the while we are considering responsible data and data protection like that set out in the ICRC guidelines - </a:t>
            </a:r>
            <a:r>
              <a:rPr lang="en" sz="1100" b="0" i="0" u="sng" strike="noStrike" cap="none">
                <a:solidFill>
                  <a:schemeClr val="hlink"/>
                </a:solidFill>
                <a:latin typeface="Arial"/>
                <a:ea typeface="Arial"/>
                <a:cs typeface="Arial"/>
                <a:sym typeface="Arial"/>
                <a:hlinkClick r:id="rId3"/>
              </a:rPr>
              <a:t>https://www.icrc.org/en/document/data-protection</a:t>
            </a:r>
            <a:endParaRPr/>
          </a:p>
          <a:p>
            <a:pPr marL="0" marR="0" lvl="0" indent="0" algn="l" rtl="0">
              <a:spcBef>
                <a:spcPts val="0"/>
              </a:spcBef>
              <a:spcAft>
                <a:spcPts val="0"/>
              </a:spcAft>
              <a:buClr>
                <a:schemeClr val="hlink"/>
              </a:buClr>
              <a:buFont typeface="Arial"/>
              <a:buNone/>
            </a:pPr>
            <a:r>
              <a:rPr lang="en" sz="1100" b="0" i="0" u="sng" strike="noStrike" cap="none">
                <a:solidFill>
                  <a:schemeClr val="hlink"/>
                </a:solidFill>
                <a:latin typeface="Arial"/>
                <a:ea typeface="Arial"/>
                <a:cs typeface="Arial"/>
                <a:sym typeface="Arial"/>
                <a:hlinkClick r:id="rId4"/>
              </a:rPr>
              <a:t>https://responsibledata.io/forums/data-in-the-project-lifecycle/</a:t>
            </a:r>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As we set out on this journey, we can build on existing policies and standards for repsonsible data like Oxfam’s recent work - http://policy-practice.oxfam.org.uk/publications/oxfam-responsible-program-data-policy-575950</a:t>
            </a:r>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Graphic Source: </a:t>
            </a:r>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hlink"/>
              </a:buClr>
              <a:buFont typeface="Arial"/>
              <a:buNone/>
            </a:pPr>
            <a:r>
              <a:rPr lang="en" sz="1100" b="0" i="0" u="sng" strike="noStrike" cap="none">
                <a:solidFill>
                  <a:schemeClr val="hlink"/>
                </a:solidFill>
                <a:latin typeface="Arial"/>
                <a:ea typeface="Arial"/>
                <a:cs typeface="Arial"/>
                <a:sym typeface="Arial"/>
                <a:hlinkClick r:id="rId5"/>
              </a:rPr>
              <a:t>https://wiki.responsibledata.io/Data_in_the_project_lifecycle</a:t>
            </a:r>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Report on Humanitarian and Disaster Repsonse Responsible Data = https://responsibledata.io/forums/responsible-humanitarian-and-disaster-response-project-lifecycle/</a:t>
            </a:r>
            <a:endParaRPr/>
          </a:p>
        </p:txBody>
      </p:sp>
    </p:spTree>
    <p:extLst>
      <p:ext uri="{BB962C8B-B14F-4D97-AF65-F5344CB8AC3E}">
        <p14:creationId xmlns:p14="http://schemas.microsoft.com/office/powerpoint/2010/main" val="2475125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Shape 285"/>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6" name="Shape 28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When we consider data literacy, it must be a holistic plan. Instead a pipeline, we need to consider how to support the existing growing ecosystem while widening the circle as fast as we can for true networked, sustainable action.This is really a service design model for programs. </a:t>
            </a:r>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“People before Data” is a quote from Jennifer Chan, Humanitarian advisor</a:t>
            </a:r>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Graphic source: Map icon (Mister Pixel, Noun Project)</a:t>
            </a:r>
            <a:endParaRPr/>
          </a:p>
        </p:txBody>
      </p:sp>
    </p:spTree>
    <p:extLst>
      <p:ext uri="{BB962C8B-B14F-4D97-AF65-F5344CB8AC3E}">
        <p14:creationId xmlns:p14="http://schemas.microsoft.com/office/powerpoint/2010/main" val="26422585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Shape 315"/>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6" name="Shape 316"/>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What are some of the activities and tactics that we are using to try and build data literacy. Consider these a menu. So far the key groups that have been first to the ‘data literacy’ have been health, legal, pmer, comms and IM. </a:t>
            </a: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8913539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jp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18-06-27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userDrawn="1"/>
        </p:nvSpPr>
        <p:spPr>
          <a:xfrm>
            <a:off x="595382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Tree>
    <p:extLst>
      <p:ext uri="{BB962C8B-B14F-4D97-AF65-F5344CB8AC3E}">
        <p14:creationId xmlns:p14="http://schemas.microsoft.com/office/powerpoint/2010/main" val="3725921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5361" y="1946734"/>
            <a:ext cx="5531741"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35245" y="1946734"/>
            <a:ext cx="5533597"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D3492C-64B5-A745-A21C-4402B7E07F82}" type="datetimeFigureOut">
              <a:rPr lang="en-US" smtClean="0"/>
              <a:t>18-06-27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283072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432" y="302865"/>
            <a:ext cx="9619774" cy="126047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34432" y="1692889"/>
            <a:ext cx="4722671"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4" name="Content Placeholder 3"/>
          <p:cNvSpPr>
            <a:spLocks noGrp="1"/>
          </p:cNvSpPr>
          <p:nvPr>
            <p:ph sz="half" idx="2"/>
          </p:nvPr>
        </p:nvSpPr>
        <p:spPr>
          <a:xfrm>
            <a:off x="534432" y="2398404"/>
            <a:ext cx="4722671"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29680" y="1692889"/>
            <a:ext cx="4724526"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6" name="Content Placeholder 5"/>
          <p:cNvSpPr>
            <a:spLocks noGrp="1"/>
          </p:cNvSpPr>
          <p:nvPr>
            <p:ph sz="quarter" idx="4"/>
          </p:nvPr>
        </p:nvSpPr>
        <p:spPr>
          <a:xfrm>
            <a:off x="5429680" y="2398404"/>
            <a:ext cx="4724526"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D3492C-64B5-A745-A21C-4402B7E07F82}" type="datetimeFigureOut">
              <a:rPr lang="en-US" smtClean="0"/>
              <a:t>18-06-27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7570277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D3492C-64B5-A745-A21C-4402B7E07F82}" type="datetimeFigureOut">
              <a:rPr lang="en-US" smtClean="0"/>
              <a:t>18-06-27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76E56B-CF64-6641-ADB9-1347EBDA20F4}" type="slidenum">
              <a:rPr lang="en-US" smtClean="0"/>
              <a:t>‹#›</a:t>
            </a:fld>
            <a:endParaRPr lang="en-US" dirty="0"/>
          </a:p>
        </p:txBody>
      </p:sp>
    </p:spTree>
    <p:extLst>
      <p:ext uri="{BB962C8B-B14F-4D97-AF65-F5344CB8AC3E}">
        <p14:creationId xmlns:p14="http://schemas.microsoft.com/office/powerpoint/2010/main" val="3394824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D3492C-64B5-A745-A21C-4402B7E07F82}" type="datetimeFigureOut">
              <a:rPr lang="en-US" smtClean="0"/>
              <a:t>18-06-27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871856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8" y="5293995"/>
            <a:ext cx="6413183" cy="624986"/>
          </a:xfrm>
        </p:spPr>
        <p:txBody>
          <a:bodyPr anchor="b"/>
          <a:lstStyle>
            <a:lvl1pPr algn="l">
              <a:defRPr sz="2300" b="1"/>
            </a:lvl1pPr>
          </a:lstStyle>
          <a:p>
            <a:r>
              <a:rPr lang="en-US"/>
              <a:t>Click to edit Master title style</a:t>
            </a:r>
          </a:p>
        </p:txBody>
      </p:sp>
      <p:sp>
        <p:nvSpPr>
          <p:cNvPr id="3" name="Picture Placeholder 2"/>
          <p:cNvSpPr>
            <a:spLocks noGrp="1"/>
          </p:cNvSpPr>
          <p:nvPr>
            <p:ph type="pic" idx="1"/>
          </p:nvPr>
        </p:nvSpPr>
        <p:spPr>
          <a:xfrm>
            <a:off x="2095048" y="675755"/>
            <a:ext cx="6413183" cy="4537710"/>
          </a:xfrm>
        </p:spPr>
        <p:txBody>
          <a:bodyPr/>
          <a:lstStyle>
            <a:lvl1pPr marL="0" indent="0">
              <a:buNone/>
              <a:defRPr sz="3600"/>
            </a:lvl1pPr>
            <a:lvl2pPr marL="521437" indent="0">
              <a:buNone/>
              <a:defRPr sz="3200"/>
            </a:lvl2pPr>
            <a:lvl3pPr marL="1042873" indent="0">
              <a:buNone/>
              <a:defRPr sz="2700"/>
            </a:lvl3pPr>
            <a:lvl4pPr marL="1564310" indent="0">
              <a:buNone/>
              <a:defRPr sz="2300"/>
            </a:lvl4pPr>
            <a:lvl5pPr marL="2085746" indent="0">
              <a:buNone/>
              <a:defRPr sz="2300"/>
            </a:lvl5pPr>
            <a:lvl6pPr marL="2607183" indent="0">
              <a:buNone/>
              <a:defRPr sz="2300"/>
            </a:lvl6pPr>
            <a:lvl7pPr marL="3128620" indent="0">
              <a:buNone/>
              <a:defRPr sz="2300"/>
            </a:lvl7pPr>
            <a:lvl8pPr marL="3650056" indent="0">
              <a:buNone/>
              <a:defRPr sz="2300"/>
            </a:lvl8pPr>
            <a:lvl9pPr marL="4171493" indent="0">
              <a:buNone/>
              <a:defRPr sz="2300"/>
            </a:lvl9pPr>
          </a:lstStyle>
          <a:p>
            <a:r>
              <a:rPr lang="en-US"/>
              <a:t>Click icon to add picture</a:t>
            </a:r>
          </a:p>
        </p:txBody>
      </p:sp>
      <p:sp>
        <p:nvSpPr>
          <p:cNvPr id="4" name="Text Placeholder 3"/>
          <p:cNvSpPr>
            <a:spLocks noGrp="1"/>
          </p:cNvSpPr>
          <p:nvPr>
            <p:ph type="body" sz="half" idx="2"/>
          </p:nvPr>
        </p:nvSpPr>
        <p:spPr>
          <a:xfrm>
            <a:off x="2095048" y="5918981"/>
            <a:ext cx="6413183" cy="887584"/>
          </a:xfrm>
        </p:spPr>
        <p:txBody>
          <a:bodyPr/>
          <a:lstStyle>
            <a:lvl1pPr marL="0" indent="0">
              <a:buNone/>
              <a:defRPr sz="1600"/>
            </a:lvl1pPr>
            <a:lvl2pPr marL="521437" indent="0">
              <a:buNone/>
              <a:defRPr sz="1400"/>
            </a:lvl2pPr>
            <a:lvl3pPr marL="1042873" indent="0">
              <a:buNone/>
              <a:defRPr sz="1100"/>
            </a:lvl3pPr>
            <a:lvl4pPr marL="1564310" indent="0">
              <a:buNone/>
              <a:defRPr sz="1000"/>
            </a:lvl4pPr>
            <a:lvl5pPr marL="2085746" indent="0">
              <a:buNone/>
              <a:defRPr sz="1000"/>
            </a:lvl5pPr>
            <a:lvl6pPr marL="2607183" indent="0">
              <a:buNone/>
              <a:defRPr sz="1000"/>
            </a:lvl6pPr>
            <a:lvl7pPr marL="3128620" indent="0">
              <a:buNone/>
              <a:defRPr sz="1000"/>
            </a:lvl7pPr>
            <a:lvl8pPr marL="3650056" indent="0">
              <a:buNone/>
              <a:defRPr sz="1000"/>
            </a:lvl8pPr>
            <a:lvl9pPr marL="417149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18-06-27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402192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18-06-27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4872535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59363" y="334377"/>
            <a:ext cx="2809479" cy="711643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361" y="334377"/>
            <a:ext cx="8255859" cy="711643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18-06-27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2563023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ver without photo">
  <p:cSld name="Cover without photo">
    <p:spTree>
      <p:nvGrpSpPr>
        <p:cNvPr id="1" name="Shape 9"/>
        <p:cNvGrpSpPr/>
        <p:nvPr/>
      </p:nvGrpSpPr>
      <p:grpSpPr>
        <a:xfrm>
          <a:off x="0" y="0"/>
          <a:ext cx="0" cy="0"/>
          <a:chOff x="0" y="0"/>
          <a:chExt cx="0" cy="0"/>
        </a:xfrm>
      </p:grpSpPr>
      <p:pic>
        <p:nvPicPr>
          <p:cNvPr id="10" name="Shape 10"/>
          <p:cNvPicPr preferRelativeResize="0"/>
          <p:nvPr/>
        </p:nvPicPr>
        <p:blipFill rotWithShape="1">
          <a:blip r:embed="rId2">
            <a:alphaModFix/>
          </a:blip>
          <a:srcRect/>
          <a:stretch/>
        </p:blipFill>
        <p:spPr>
          <a:xfrm>
            <a:off x="0" y="1014890"/>
            <a:ext cx="10688638" cy="6578156"/>
          </a:xfrm>
          <a:prstGeom prst="rect">
            <a:avLst/>
          </a:prstGeom>
          <a:noFill/>
          <a:ln>
            <a:noFill/>
          </a:ln>
        </p:spPr>
      </p:pic>
      <p:sp>
        <p:nvSpPr>
          <p:cNvPr id="11" name="Shape 11"/>
          <p:cNvSpPr/>
          <p:nvPr/>
        </p:nvSpPr>
        <p:spPr>
          <a:xfrm>
            <a:off x="178144" y="208029"/>
            <a:ext cx="10300658" cy="1032313"/>
          </a:xfrm>
          <a:prstGeom prst="rect">
            <a:avLst/>
          </a:prstGeom>
          <a:solidFill>
            <a:schemeClr val="lt1"/>
          </a:solidFill>
          <a:ln>
            <a:noFill/>
          </a:ln>
        </p:spPr>
        <p:txBody>
          <a:bodyPr spcFirstLastPara="1" wrap="square" lIns="106869" tIns="53420" rIns="106869" bIns="53420" anchor="ctr" anchorCtr="0">
            <a:noAutofit/>
          </a:bodyPr>
          <a:lstStyle/>
          <a:p>
            <a:pPr marL="0" marR="0" lvl="0" indent="0" algn="ctr" rtl="0">
              <a:lnSpc>
                <a:spcPct val="100000"/>
              </a:lnSpc>
              <a:spcBef>
                <a:spcPts val="0"/>
              </a:spcBef>
              <a:spcAft>
                <a:spcPts val="0"/>
              </a:spcAft>
              <a:buClr>
                <a:srgbClr val="000000"/>
              </a:buClr>
              <a:buFont typeface="Arial"/>
              <a:buNone/>
            </a:pPr>
            <a:endParaRPr sz="2104" b="0" i="0" u="none" strike="noStrike" cap="none">
              <a:solidFill>
                <a:schemeClr val="lt1"/>
              </a:solidFill>
              <a:latin typeface="Arial"/>
              <a:ea typeface="Arial"/>
              <a:cs typeface="Arial"/>
              <a:sym typeface="Arial"/>
            </a:endParaRPr>
          </a:p>
        </p:txBody>
      </p:sp>
      <p:pic>
        <p:nvPicPr>
          <p:cNvPr id="12" name="Shape 12"/>
          <p:cNvPicPr preferRelativeResize="0"/>
          <p:nvPr/>
        </p:nvPicPr>
        <p:blipFill rotWithShape="1">
          <a:blip r:embed="rId3">
            <a:alphaModFix/>
          </a:blip>
          <a:srcRect/>
          <a:stretch/>
        </p:blipFill>
        <p:spPr>
          <a:xfrm>
            <a:off x="462352" y="287434"/>
            <a:ext cx="9882222" cy="973653"/>
          </a:xfrm>
          <a:prstGeom prst="rect">
            <a:avLst/>
          </a:prstGeom>
          <a:noFill/>
          <a:ln>
            <a:noFill/>
          </a:ln>
        </p:spPr>
      </p:pic>
      <p:sp>
        <p:nvSpPr>
          <p:cNvPr id="13" name="Shape 13"/>
          <p:cNvSpPr txBox="1"/>
          <p:nvPr/>
        </p:nvSpPr>
        <p:spPr>
          <a:xfrm>
            <a:off x="6943583" y="1993442"/>
            <a:ext cx="2609328" cy="1629163"/>
          </a:xfrm>
          <a:prstGeom prst="rect">
            <a:avLst/>
          </a:prstGeom>
          <a:noFill/>
          <a:ln>
            <a:noFill/>
          </a:ln>
        </p:spPr>
        <p:txBody>
          <a:bodyPr spcFirstLastPara="1" wrap="square" lIns="106869" tIns="53420" rIns="106869" bIns="53420" anchor="t" anchorCtr="0">
            <a:noAutofit/>
          </a:bodyPr>
          <a:lstStyle/>
          <a:p>
            <a:pPr marL="0" marR="0" lvl="0" indent="0" algn="l" rtl="0">
              <a:lnSpc>
                <a:spcPct val="100000"/>
              </a:lnSpc>
              <a:spcBef>
                <a:spcPts val="0"/>
              </a:spcBef>
              <a:spcAft>
                <a:spcPts val="0"/>
              </a:spcAft>
              <a:buClr>
                <a:schemeClr val="lt1"/>
              </a:buClr>
              <a:buFont typeface="Arial"/>
              <a:buNone/>
            </a:pPr>
            <a:r>
              <a:rPr lang="en" sz="2104" b="1" i="0" u="none" strike="noStrike" cap="none">
                <a:solidFill>
                  <a:schemeClr val="lt1"/>
                </a:solidFill>
                <a:latin typeface="Arial"/>
                <a:ea typeface="Arial"/>
                <a:cs typeface="Arial"/>
                <a:sym typeface="Arial"/>
              </a:rPr>
              <a:t>INTERNATIONAL</a:t>
            </a:r>
            <a:endParaRPr sz="2455"/>
          </a:p>
          <a:p>
            <a:pPr marL="0" marR="0" lvl="0" indent="0" algn="l" rtl="0">
              <a:lnSpc>
                <a:spcPct val="100000"/>
              </a:lnSpc>
              <a:spcBef>
                <a:spcPts val="0"/>
              </a:spcBef>
              <a:spcAft>
                <a:spcPts val="0"/>
              </a:spcAft>
              <a:buClr>
                <a:schemeClr val="lt1"/>
              </a:buClr>
              <a:buFont typeface="Arial"/>
              <a:buNone/>
            </a:pPr>
            <a:r>
              <a:rPr lang="en" sz="2104" b="1" i="0" u="none" strike="noStrike" cap="none">
                <a:solidFill>
                  <a:schemeClr val="lt1"/>
                </a:solidFill>
                <a:latin typeface="Arial"/>
                <a:ea typeface="Arial"/>
                <a:cs typeface="Arial"/>
                <a:sym typeface="Arial"/>
              </a:rPr>
              <a:t>FEDERATION OF</a:t>
            </a:r>
            <a:endParaRPr sz="2455"/>
          </a:p>
          <a:p>
            <a:pPr marL="0" marR="0" lvl="0" indent="0" algn="l" rtl="0">
              <a:lnSpc>
                <a:spcPct val="100000"/>
              </a:lnSpc>
              <a:spcBef>
                <a:spcPts val="0"/>
              </a:spcBef>
              <a:spcAft>
                <a:spcPts val="0"/>
              </a:spcAft>
              <a:buClr>
                <a:schemeClr val="lt1"/>
              </a:buClr>
              <a:buFont typeface="Arial"/>
              <a:buNone/>
            </a:pPr>
            <a:r>
              <a:rPr lang="en" sz="2104" b="1" i="0" u="none" strike="noStrike" cap="none">
                <a:solidFill>
                  <a:schemeClr val="lt1"/>
                </a:solidFill>
                <a:latin typeface="Arial"/>
                <a:ea typeface="Arial"/>
                <a:cs typeface="Arial"/>
                <a:sym typeface="Arial"/>
              </a:rPr>
              <a:t>RED CROSS AND</a:t>
            </a:r>
            <a:endParaRPr sz="2455"/>
          </a:p>
          <a:p>
            <a:pPr marL="0" marR="0" lvl="0" indent="0" algn="l" rtl="0">
              <a:lnSpc>
                <a:spcPct val="100000"/>
              </a:lnSpc>
              <a:spcBef>
                <a:spcPts val="0"/>
              </a:spcBef>
              <a:spcAft>
                <a:spcPts val="0"/>
              </a:spcAft>
              <a:buClr>
                <a:schemeClr val="lt1"/>
              </a:buClr>
              <a:buFont typeface="Arial"/>
              <a:buNone/>
            </a:pPr>
            <a:r>
              <a:rPr lang="en" sz="2104" b="1" i="0" u="none" strike="noStrike" cap="none">
                <a:solidFill>
                  <a:schemeClr val="lt1"/>
                </a:solidFill>
                <a:latin typeface="Arial"/>
                <a:ea typeface="Arial"/>
                <a:cs typeface="Arial"/>
                <a:sym typeface="Arial"/>
              </a:rPr>
              <a:t>RED CRESCENT</a:t>
            </a:r>
            <a:endParaRPr sz="2455"/>
          </a:p>
          <a:p>
            <a:pPr marL="0" marR="0" lvl="0" indent="0" algn="l" rtl="0">
              <a:lnSpc>
                <a:spcPct val="100000"/>
              </a:lnSpc>
              <a:spcBef>
                <a:spcPts val="0"/>
              </a:spcBef>
              <a:spcAft>
                <a:spcPts val="0"/>
              </a:spcAft>
              <a:buClr>
                <a:schemeClr val="lt1"/>
              </a:buClr>
              <a:buFont typeface="Arial"/>
              <a:buNone/>
            </a:pPr>
            <a:r>
              <a:rPr lang="en" sz="2104" b="1" i="0" u="none" strike="noStrike" cap="none">
                <a:solidFill>
                  <a:schemeClr val="lt1"/>
                </a:solidFill>
                <a:latin typeface="Arial"/>
                <a:ea typeface="Arial"/>
                <a:cs typeface="Arial"/>
                <a:sym typeface="Arial"/>
              </a:rPr>
              <a:t>SOCIETIES</a:t>
            </a:r>
            <a:endParaRPr sz="2455"/>
          </a:p>
        </p:txBody>
      </p:sp>
      <p:sp>
        <p:nvSpPr>
          <p:cNvPr id="14" name="Shape 14"/>
          <p:cNvSpPr txBox="1"/>
          <p:nvPr/>
        </p:nvSpPr>
        <p:spPr>
          <a:xfrm>
            <a:off x="6943583" y="5192209"/>
            <a:ext cx="2609328" cy="1527340"/>
          </a:xfrm>
          <a:prstGeom prst="rect">
            <a:avLst/>
          </a:prstGeom>
          <a:noFill/>
          <a:ln>
            <a:noFill/>
          </a:ln>
        </p:spPr>
        <p:txBody>
          <a:bodyPr spcFirstLastPara="1" wrap="square" lIns="106869" tIns="53420" rIns="106869" bIns="53420" anchor="t" anchorCtr="0">
            <a:noAutofit/>
          </a:bodyPr>
          <a:lstStyle/>
          <a:p>
            <a:pPr marL="0" marR="0" lvl="0" indent="0" algn="l" rtl="0">
              <a:lnSpc>
                <a:spcPct val="100000"/>
              </a:lnSpc>
              <a:spcBef>
                <a:spcPts val="0"/>
              </a:spcBef>
              <a:spcAft>
                <a:spcPts val="0"/>
              </a:spcAft>
              <a:buClr>
                <a:schemeClr val="lt1"/>
              </a:buClr>
              <a:buFont typeface="Arial"/>
              <a:buNone/>
            </a:pPr>
            <a:r>
              <a:rPr lang="en" sz="1636" b="1" i="0" u="none" strike="noStrike" cap="none">
                <a:solidFill>
                  <a:schemeClr val="lt1"/>
                </a:solidFill>
                <a:latin typeface="Arial"/>
                <a:ea typeface="Arial"/>
                <a:cs typeface="Arial"/>
                <a:sym typeface="Arial"/>
              </a:rPr>
              <a:t>190 National</a:t>
            </a:r>
            <a:endParaRPr sz="2455"/>
          </a:p>
          <a:p>
            <a:pPr marL="0" marR="0" lvl="0" indent="0" algn="l" rtl="0">
              <a:lnSpc>
                <a:spcPct val="100000"/>
              </a:lnSpc>
              <a:spcBef>
                <a:spcPts val="0"/>
              </a:spcBef>
              <a:spcAft>
                <a:spcPts val="0"/>
              </a:spcAft>
              <a:buClr>
                <a:schemeClr val="lt1"/>
              </a:buClr>
              <a:buFont typeface="Arial"/>
              <a:buNone/>
            </a:pPr>
            <a:r>
              <a:rPr lang="en" sz="1636" b="1" i="0" u="none" strike="noStrike" cap="none">
                <a:solidFill>
                  <a:schemeClr val="lt1"/>
                </a:solidFill>
                <a:latin typeface="Arial"/>
                <a:ea typeface="Arial"/>
                <a:cs typeface="Arial"/>
                <a:sym typeface="Arial"/>
              </a:rPr>
              <a:t>Red Cross and</a:t>
            </a:r>
            <a:endParaRPr sz="2455"/>
          </a:p>
          <a:p>
            <a:pPr marL="0" marR="0" lvl="0" indent="0" algn="l" rtl="0">
              <a:lnSpc>
                <a:spcPct val="100000"/>
              </a:lnSpc>
              <a:spcBef>
                <a:spcPts val="0"/>
              </a:spcBef>
              <a:spcAft>
                <a:spcPts val="0"/>
              </a:spcAft>
              <a:buClr>
                <a:schemeClr val="lt1"/>
              </a:buClr>
              <a:buFont typeface="Arial"/>
              <a:buNone/>
            </a:pPr>
            <a:r>
              <a:rPr lang="en" sz="1636" b="1" i="0" u="none" strike="noStrike" cap="none">
                <a:solidFill>
                  <a:schemeClr val="lt1"/>
                </a:solidFill>
                <a:latin typeface="Arial"/>
                <a:ea typeface="Arial"/>
                <a:cs typeface="Arial"/>
                <a:sym typeface="Arial"/>
              </a:rPr>
              <a:t>Red Crescent Societies</a:t>
            </a:r>
            <a:endParaRPr sz="2455"/>
          </a:p>
          <a:p>
            <a:pPr marL="0" marR="0" lvl="0" indent="0" algn="l" rtl="0">
              <a:lnSpc>
                <a:spcPct val="100000"/>
              </a:lnSpc>
              <a:spcBef>
                <a:spcPts val="0"/>
              </a:spcBef>
              <a:spcAft>
                <a:spcPts val="0"/>
              </a:spcAft>
              <a:buClr>
                <a:srgbClr val="000000"/>
              </a:buClr>
              <a:buFont typeface="Arial"/>
              <a:buNone/>
            </a:pPr>
            <a:endParaRPr sz="1636" b="1"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lt1"/>
              </a:buClr>
              <a:buFont typeface="Arial"/>
              <a:buNone/>
            </a:pPr>
            <a:r>
              <a:rPr lang="en" sz="1636" b="1" i="0" u="none" strike="noStrike" cap="none">
                <a:solidFill>
                  <a:schemeClr val="lt1"/>
                </a:solidFill>
                <a:latin typeface="Arial"/>
                <a:ea typeface="Arial"/>
                <a:cs typeface="Arial"/>
                <a:sym typeface="Arial"/>
              </a:rPr>
              <a:t>Leaving</a:t>
            </a:r>
            <a:endParaRPr sz="2455"/>
          </a:p>
          <a:p>
            <a:pPr marL="0" marR="0" lvl="0" indent="0" algn="l" rtl="0">
              <a:lnSpc>
                <a:spcPct val="100000"/>
              </a:lnSpc>
              <a:spcBef>
                <a:spcPts val="0"/>
              </a:spcBef>
              <a:spcAft>
                <a:spcPts val="0"/>
              </a:spcAft>
              <a:buClr>
                <a:schemeClr val="lt1"/>
              </a:buClr>
              <a:buFont typeface="Arial"/>
              <a:buNone/>
            </a:pPr>
            <a:r>
              <a:rPr lang="en" sz="1636" b="1" i="0" u="none" strike="noStrike" cap="none">
                <a:solidFill>
                  <a:schemeClr val="lt1"/>
                </a:solidFill>
                <a:latin typeface="Arial"/>
                <a:ea typeface="Arial"/>
                <a:cs typeface="Arial"/>
                <a:sym typeface="Arial"/>
              </a:rPr>
              <a:t>no one behind.</a:t>
            </a:r>
            <a:endParaRPr sz="2455"/>
          </a:p>
        </p:txBody>
      </p:sp>
      <p:sp>
        <p:nvSpPr>
          <p:cNvPr id="15" name="Shape 15"/>
          <p:cNvSpPr/>
          <p:nvPr/>
        </p:nvSpPr>
        <p:spPr>
          <a:xfrm>
            <a:off x="125665" y="6957777"/>
            <a:ext cx="1431949" cy="305468"/>
          </a:xfrm>
          <a:prstGeom prst="rect">
            <a:avLst/>
          </a:prstGeom>
          <a:noFill/>
          <a:ln>
            <a:noFill/>
          </a:ln>
        </p:spPr>
        <p:txBody>
          <a:bodyPr spcFirstLastPara="1" wrap="square" lIns="106869" tIns="53420" rIns="106869" bIns="53420" anchor="t" anchorCtr="0">
            <a:noAutofit/>
          </a:bodyPr>
          <a:lstStyle/>
          <a:p>
            <a:pPr marL="0" marR="0" lvl="0" indent="0" algn="l" rtl="0">
              <a:lnSpc>
                <a:spcPct val="100000"/>
              </a:lnSpc>
              <a:spcBef>
                <a:spcPts val="0"/>
              </a:spcBef>
              <a:spcAft>
                <a:spcPts val="0"/>
              </a:spcAft>
              <a:buClr>
                <a:srgbClr val="7F7F7F"/>
              </a:buClr>
              <a:buFont typeface="Arial"/>
              <a:buNone/>
            </a:pPr>
            <a:endParaRPr sz="1636" b="0" i="0" u="none" strike="noStrike" cap="none">
              <a:solidFill>
                <a:srgbClr val="000000"/>
              </a:solidFill>
              <a:latin typeface="Arial"/>
              <a:ea typeface="Arial"/>
              <a:cs typeface="Arial"/>
              <a:sym typeface="Arial"/>
            </a:endParaRPr>
          </a:p>
        </p:txBody>
      </p:sp>
      <p:sp>
        <p:nvSpPr>
          <p:cNvPr id="16" name="Shape 16"/>
          <p:cNvSpPr txBox="1"/>
          <p:nvPr/>
        </p:nvSpPr>
        <p:spPr>
          <a:xfrm>
            <a:off x="326865" y="6989491"/>
            <a:ext cx="215860" cy="407290"/>
          </a:xfrm>
          <a:prstGeom prst="rect">
            <a:avLst/>
          </a:prstGeom>
          <a:noFill/>
          <a:ln>
            <a:noFill/>
          </a:ln>
        </p:spPr>
        <p:txBody>
          <a:bodyPr spcFirstLastPara="1" wrap="square" lIns="106869" tIns="53420" rIns="106869" bIns="53420" anchor="t" anchorCtr="0">
            <a:noAutofit/>
          </a:bodyPr>
          <a:lstStyle/>
          <a:p>
            <a:pPr marL="0" marR="0" lvl="0" indent="0" algn="l" rtl="0">
              <a:lnSpc>
                <a:spcPct val="100000"/>
              </a:lnSpc>
              <a:spcBef>
                <a:spcPts val="0"/>
              </a:spcBef>
              <a:spcAft>
                <a:spcPts val="0"/>
              </a:spcAft>
              <a:buClr>
                <a:srgbClr val="000000"/>
              </a:buClr>
              <a:buFont typeface="Arial"/>
              <a:buNone/>
            </a:pPr>
            <a:endParaRPr sz="2104" b="0" i="0" u="none" strike="noStrike" cap="none">
              <a:solidFill>
                <a:schemeClr val="dk1"/>
              </a:solidFill>
              <a:latin typeface="Arial"/>
              <a:ea typeface="Arial"/>
              <a:cs typeface="Arial"/>
              <a:sym typeface="Arial"/>
            </a:endParaRPr>
          </a:p>
        </p:txBody>
      </p:sp>
      <p:sp>
        <p:nvSpPr>
          <p:cNvPr id="17" name="Shape 17"/>
          <p:cNvSpPr txBox="1"/>
          <p:nvPr/>
        </p:nvSpPr>
        <p:spPr>
          <a:xfrm>
            <a:off x="542732" y="4724741"/>
            <a:ext cx="5974485" cy="1366121"/>
          </a:xfrm>
          <a:prstGeom prst="rect">
            <a:avLst/>
          </a:prstGeom>
          <a:noFill/>
          <a:ln>
            <a:noFill/>
          </a:ln>
        </p:spPr>
        <p:txBody>
          <a:bodyPr spcFirstLastPara="1" wrap="square" lIns="106869" tIns="106869" rIns="106869" bIns="106869" anchor="t" anchorCtr="0">
            <a:noAutofit/>
          </a:bodyPr>
          <a:lstStyle/>
          <a:p>
            <a:pPr marL="0" marR="0" lvl="0" indent="0" algn="ctr" rtl="0">
              <a:lnSpc>
                <a:spcPct val="100000"/>
              </a:lnSpc>
              <a:spcBef>
                <a:spcPts val="0"/>
              </a:spcBef>
              <a:spcAft>
                <a:spcPts val="0"/>
              </a:spcAft>
              <a:buClr>
                <a:schemeClr val="dk1"/>
              </a:buClr>
              <a:buFont typeface="Arial"/>
              <a:buNone/>
            </a:pPr>
            <a:r>
              <a:rPr lang="en" sz="4208">
                <a:solidFill>
                  <a:srgbClr val="FFFFFF"/>
                </a:solidFill>
              </a:rPr>
              <a:t>Sharing Data @ IFRC</a:t>
            </a:r>
            <a:endParaRPr sz="2455"/>
          </a:p>
          <a:p>
            <a:pPr marL="0" marR="0" lvl="0" indent="0" algn="l" rtl="0">
              <a:lnSpc>
                <a:spcPct val="115000"/>
              </a:lnSpc>
              <a:spcBef>
                <a:spcPts val="0"/>
              </a:spcBef>
              <a:spcAft>
                <a:spcPts val="0"/>
              </a:spcAft>
              <a:buClr>
                <a:schemeClr val="dk1"/>
              </a:buClr>
              <a:buFont typeface="Arial"/>
              <a:buNone/>
            </a:pPr>
            <a:endParaRPr sz="2688" b="1" i="0" u="none" strike="noStrike" cap="none">
              <a:solidFill>
                <a:srgbClr val="FFFFFF"/>
              </a:solidFill>
              <a:latin typeface="Arial"/>
              <a:ea typeface="Arial"/>
              <a:cs typeface="Arial"/>
              <a:sym typeface="Arial"/>
            </a:endParaRPr>
          </a:p>
          <a:p>
            <a:pPr marL="0" marR="0" lvl="0" indent="0" algn="l" rtl="0">
              <a:lnSpc>
                <a:spcPct val="100000"/>
              </a:lnSpc>
              <a:spcBef>
                <a:spcPts val="701"/>
              </a:spcBef>
              <a:spcAft>
                <a:spcPts val="0"/>
              </a:spcAft>
              <a:buClr>
                <a:srgbClr val="000000"/>
              </a:buClr>
              <a:buFont typeface="Arial"/>
              <a:buNone/>
            </a:pPr>
            <a:endParaRPr sz="2104" b="0" i="0" u="none" strike="noStrike" cap="none">
              <a:solidFill>
                <a:srgbClr val="FFFFFF"/>
              </a:solidFill>
              <a:latin typeface="Arial"/>
              <a:ea typeface="Arial"/>
              <a:cs typeface="Arial"/>
              <a:sym typeface="Arial"/>
            </a:endParaRPr>
          </a:p>
        </p:txBody>
      </p:sp>
    </p:spTree>
    <p:extLst>
      <p:ext uri="{BB962C8B-B14F-4D97-AF65-F5344CB8AC3E}">
        <p14:creationId xmlns:p14="http://schemas.microsoft.com/office/powerpoint/2010/main" val="16624340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hart Layout">
  <p:cSld name="Chart Layout">
    <p:spTree>
      <p:nvGrpSpPr>
        <p:cNvPr id="1" name="Shape 60"/>
        <p:cNvGrpSpPr/>
        <p:nvPr/>
      </p:nvGrpSpPr>
      <p:grpSpPr>
        <a:xfrm>
          <a:off x="0" y="0"/>
          <a:ext cx="0" cy="0"/>
          <a:chOff x="0" y="0"/>
          <a:chExt cx="0" cy="0"/>
        </a:xfrm>
      </p:grpSpPr>
      <p:sp>
        <p:nvSpPr>
          <p:cNvPr id="61" name="Shape 61"/>
          <p:cNvSpPr>
            <a:spLocks noGrp="1"/>
          </p:cNvSpPr>
          <p:nvPr>
            <p:ph type="chart" idx="2"/>
          </p:nvPr>
        </p:nvSpPr>
        <p:spPr>
          <a:xfrm>
            <a:off x="462351" y="2431475"/>
            <a:ext cx="3991407" cy="4367441"/>
          </a:xfrm>
          <a:prstGeom prst="rect">
            <a:avLst/>
          </a:prstGeom>
          <a:noFill/>
          <a:ln>
            <a:noFill/>
          </a:ln>
        </p:spPr>
        <p:txBody>
          <a:bodyPr spcFirstLastPara="1" wrap="square" lIns="91425" tIns="91425" rIns="91425" bIns="91425" anchor="t" anchorCtr="0"/>
          <a:lstStyle>
            <a:lvl1pPr marL="319168" marR="0" lvl="0" indent="-200408" algn="l" rtl="0">
              <a:lnSpc>
                <a:spcPct val="115000"/>
              </a:lnSpc>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526999" marR="0" lvl="1" indent="-96493"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732973" marR="0" lvl="2" indent="-94636"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732973" marR="0" lvl="3" indent="-94636"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732973" marR="0" lvl="4" indent="-94636"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2939316" marR="0" lvl="5" indent="-118760" algn="l" rtl="0">
              <a:lnSpc>
                <a:spcPct val="115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473737" marR="0" lvl="6" indent="-118760" algn="l" rtl="0">
              <a:lnSpc>
                <a:spcPct val="115000"/>
              </a:lnSpc>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008158" marR="0" lvl="7" indent="-118760" algn="l" rtl="0">
              <a:lnSpc>
                <a:spcPct val="115000"/>
              </a:lnSpc>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542579" marR="0" lvl="8" indent="-118760" algn="l" rtl="0">
              <a:lnSpc>
                <a:spcPct val="115000"/>
              </a:lnSpc>
              <a:spcBef>
                <a:spcPts val="1870"/>
              </a:spcBef>
              <a:spcAft>
                <a:spcPts val="187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body" idx="1"/>
          </p:nvPr>
        </p:nvSpPr>
        <p:spPr>
          <a:xfrm>
            <a:off x="4628668" y="2431475"/>
            <a:ext cx="5522462" cy="4367441"/>
          </a:xfrm>
          <a:prstGeom prst="rect">
            <a:avLst/>
          </a:prstGeom>
          <a:noFill/>
          <a:ln>
            <a:noFill/>
          </a:ln>
        </p:spPr>
        <p:txBody>
          <a:bodyPr spcFirstLastPara="1" wrap="square" lIns="91425" tIns="91425" rIns="91425" bIns="91425" anchor="t" anchorCtr="0"/>
          <a:lstStyle>
            <a:lvl1pPr marL="534421" marR="0" lvl="0" indent="-397847" algn="l" rtl="0">
              <a:lnSpc>
                <a:spcPct val="115000"/>
              </a:lnSpc>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lnSpc>
                <a:spcPct val="115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lnSpc>
                <a:spcPct val="115000"/>
              </a:lnSpc>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lnSpc>
                <a:spcPct val="115000"/>
              </a:lnSpc>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lnSpc>
                <a:spcPct val="115000"/>
              </a:lnSpc>
              <a:spcBef>
                <a:spcPts val="1870"/>
              </a:spcBef>
              <a:spcAft>
                <a:spcPts val="187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cxnSp>
        <p:nvCxnSpPr>
          <p:cNvPr id="63" name="Shape 63"/>
          <p:cNvCxnSpPr/>
          <p:nvPr/>
        </p:nvCxnSpPr>
        <p:spPr>
          <a:xfrm>
            <a:off x="462351" y="2272657"/>
            <a:ext cx="9679740" cy="0"/>
          </a:xfrm>
          <a:prstGeom prst="straightConnector1">
            <a:avLst/>
          </a:prstGeom>
          <a:noFill/>
          <a:ln w="9525" cap="flat" cmpd="sng">
            <a:solidFill>
              <a:srgbClr val="7F7F7F"/>
            </a:solidFill>
            <a:prstDash val="dash"/>
            <a:round/>
            <a:headEnd type="none" w="sm" len="sm"/>
            <a:tailEnd type="none" w="sm" len="sm"/>
          </a:ln>
        </p:spPr>
      </p:cxnSp>
      <p:cxnSp>
        <p:nvCxnSpPr>
          <p:cNvPr id="64" name="Shape 64"/>
          <p:cNvCxnSpPr/>
          <p:nvPr/>
        </p:nvCxnSpPr>
        <p:spPr>
          <a:xfrm>
            <a:off x="462351" y="1002116"/>
            <a:ext cx="9679740" cy="0"/>
          </a:xfrm>
          <a:prstGeom prst="straightConnector1">
            <a:avLst/>
          </a:prstGeom>
          <a:noFill/>
          <a:ln w="9525" cap="flat" cmpd="sng">
            <a:solidFill>
              <a:srgbClr val="7F7F7F"/>
            </a:solidFill>
            <a:prstDash val="dash"/>
            <a:round/>
            <a:headEnd type="none" w="sm" len="sm"/>
            <a:tailEnd type="none" w="sm" len="sm"/>
          </a:ln>
        </p:spPr>
      </p:cxnSp>
      <p:sp>
        <p:nvSpPr>
          <p:cNvPr id="65" name="Shape 65"/>
          <p:cNvSpPr txBox="1">
            <a:spLocks noGrp="1"/>
          </p:cNvSpPr>
          <p:nvPr>
            <p:ph type="title"/>
          </p:nvPr>
        </p:nvSpPr>
        <p:spPr>
          <a:xfrm>
            <a:off x="462351" y="1002116"/>
            <a:ext cx="9679740" cy="1260696"/>
          </a:xfrm>
          <a:prstGeom prst="rect">
            <a:avLst/>
          </a:prstGeom>
          <a:noFill/>
          <a:ln>
            <a:noFill/>
          </a:ln>
        </p:spPr>
        <p:txBody>
          <a:bodyPr spcFirstLastPara="1" wrap="square" lIns="91425" tIns="91425" rIns="91425" bIns="91425" anchor="ctr" anchorCtr="0"/>
          <a:lstStyle>
            <a:lvl1pPr marL="0" marR="0" lvl="0" indent="0" algn="l" rtl="0">
              <a:lnSpc>
                <a:spcPct val="100000"/>
              </a:lnSpc>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5pPr>
            <a:lvl6pPr marL="534421" marR="0" lvl="5"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6pPr>
            <a:lvl7pPr marL="1068842" marR="0" lvl="6"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7pPr>
            <a:lvl8pPr marL="1603263" marR="0" lvl="7"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8pPr>
            <a:lvl9pPr marL="2137684" marR="0" lvl="8"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11900463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364354" y="3162546"/>
            <a:ext cx="9959931" cy="1237758"/>
          </a:xfrm>
          <a:prstGeom prst="rect">
            <a:avLst/>
          </a:prstGeom>
          <a:noFill/>
          <a:ln>
            <a:noFill/>
          </a:ln>
        </p:spPr>
        <p:txBody>
          <a:bodyPr spcFirstLastPara="1" wrap="square" lIns="91425" tIns="91425" rIns="91425" bIns="91425" anchor="ctr" anchorCtr="0"/>
          <a:lstStyle>
            <a:lvl1pPr marL="0" marR="0" lvl="0" indent="0" algn="ctr" rtl="0">
              <a:lnSpc>
                <a:spcPct val="100000"/>
              </a:lnSpc>
              <a:spcBef>
                <a:spcPts val="0"/>
              </a:spcBef>
              <a:spcAft>
                <a:spcPts val="0"/>
              </a:spcAft>
              <a:buClr>
                <a:schemeClr val="dk1"/>
              </a:buClr>
              <a:buSzPts val="1400"/>
              <a:buFont typeface="Arial"/>
              <a:buNone/>
              <a:defRPr sz="4208" b="0" i="0" u="none" strike="noStrike" cap="none">
                <a:solidFill>
                  <a:schemeClr val="dk1"/>
                </a:solidFill>
                <a:latin typeface="Arial"/>
                <a:ea typeface="Arial"/>
                <a:cs typeface="Arial"/>
                <a:sym typeface="Arial"/>
              </a:defRPr>
            </a:lvl1pPr>
            <a:lvl2pPr lvl="1" indent="0" algn="ctr">
              <a:spcBef>
                <a:spcPts val="0"/>
              </a:spcBef>
              <a:spcAft>
                <a:spcPts val="0"/>
              </a:spcAft>
              <a:buClr>
                <a:schemeClr val="dk1"/>
              </a:buClr>
              <a:buSzPts val="1400"/>
              <a:buFont typeface="Arial"/>
              <a:buNone/>
              <a:defRPr sz="4208">
                <a:solidFill>
                  <a:schemeClr val="dk1"/>
                </a:solidFill>
              </a:defRPr>
            </a:lvl2pPr>
            <a:lvl3pPr lvl="2" indent="0" algn="ctr">
              <a:spcBef>
                <a:spcPts val="0"/>
              </a:spcBef>
              <a:spcAft>
                <a:spcPts val="0"/>
              </a:spcAft>
              <a:buClr>
                <a:schemeClr val="dk1"/>
              </a:buClr>
              <a:buSzPts val="1400"/>
              <a:buFont typeface="Arial"/>
              <a:buNone/>
              <a:defRPr sz="4208">
                <a:solidFill>
                  <a:schemeClr val="dk1"/>
                </a:solidFill>
              </a:defRPr>
            </a:lvl3pPr>
            <a:lvl4pPr lvl="3" indent="0" algn="ctr">
              <a:spcBef>
                <a:spcPts val="0"/>
              </a:spcBef>
              <a:spcAft>
                <a:spcPts val="0"/>
              </a:spcAft>
              <a:buClr>
                <a:schemeClr val="dk1"/>
              </a:buClr>
              <a:buSzPts val="1400"/>
              <a:buFont typeface="Arial"/>
              <a:buNone/>
              <a:defRPr sz="4208">
                <a:solidFill>
                  <a:schemeClr val="dk1"/>
                </a:solidFill>
              </a:defRPr>
            </a:lvl4pPr>
            <a:lvl5pPr lvl="4" indent="0" algn="ctr">
              <a:spcBef>
                <a:spcPts val="0"/>
              </a:spcBef>
              <a:spcAft>
                <a:spcPts val="0"/>
              </a:spcAft>
              <a:buClr>
                <a:schemeClr val="dk1"/>
              </a:buClr>
              <a:buSzPts val="1400"/>
              <a:buFont typeface="Arial"/>
              <a:buNone/>
              <a:defRPr sz="4208">
                <a:solidFill>
                  <a:schemeClr val="dk1"/>
                </a:solidFill>
              </a:defRPr>
            </a:lvl5pPr>
            <a:lvl6pPr lvl="5" indent="0" algn="ctr">
              <a:spcBef>
                <a:spcPts val="0"/>
              </a:spcBef>
              <a:spcAft>
                <a:spcPts val="0"/>
              </a:spcAft>
              <a:buClr>
                <a:schemeClr val="dk1"/>
              </a:buClr>
              <a:buSzPts val="1400"/>
              <a:buFont typeface="Arial"/>
              <a:buNone/>
              <a:defRPr sz="4208">
                <a:solidFill>
                  <a:schemeClr val="dk1"/>
                </a:solidFill>
              </a:defRPr>
            </a:lvl6pPr>
            <a:lvl7pPr lvl="6" indent="0" algn="ctr">
              <a:spcBef>
                <a:spcPts val="0"/>
              </a:spcBef>
              <a:spcAft>
                <a:spcPts val="0"/>
              </a:spcAft>
              <a:buClr>
                <a:schemeClr val="dk1"/>
              </a:buClr>
              <a:buSzPts val="1400"/>
              <a:buFont typeface="Arial"/>
              <a:buNone/>
              <a:defRPr sz="4208">
                <a:solidFill>
                  <a:schemeClr val="dk1"/>
                </a:solidFill>
              </a:defRPr>
            </a:lvl7pPr>
            <a:lvl8pPr lvl="7" indent="0" algn="ctr">
              <a:spcBef>
                <a:spcPts val="0"/>
              </a:spcBef>
              <a:spcAft>
                <a:spcPts val="0"/>
              </a:spcAft>
              <a:buClr>
                <a:schemeClr val="dk1"/>
              </a:buClr>
              <a:buSzPts val="1400"/>
              <a:buFont typeface="Arial"/>
              <a:buNone/>
              <a:defRPr sz="4208">
                <a:solidFill>
                  <a:schemeClr val="dk1"/>
                </a:solidFill>
              </a:defRPr>
            </a:lvl8pPr>
            <a:lvl9pPr lvl="8" indent="0" algn="ctr">
              <a:spcBef>
                <a:spcPts val="0"/>
              </a:spcBef>
              <a:spcAft>
                <a:spcPts val="0"/>
              </a:spcAft>
              <a:buClr>
                <a:schemeClr val="dk1"/>
              </a:buClr>
              <a:buSzPts val="1400"/>
              <a:buFont typeface="Arial"/>
              <a:buNone/>
              <a:defRPr sz="4208">
                <a:solidFill>
                  <a:schemeClr val="dk1"/>
                </a:solidFill>
              </a:defRPr>
            </a:lvl9pPr>
          </a:lstStyle>
          <a:p>
            <a:endParaRPr/>
          </a:p>
        </p:txBody>
      </p:sp>
      <p:sp>
        <p:nvSpPr>
          <p:cNvPr id="70" name="Shape 70"/>
          <p:cNvSpPr txBox="1">
            <a:spLocks noGrp="1"/>
          </p:cNvSpPr>
          <p:nvPr>
            <p:ph type="sldNum" idx="12"/>
          </p:nvPr>
        </p:nvSpPr>
        <p:spPr>
          <a:xfrm>
            <a:off x="9903656" y="6856655"/>
            <a:ext cx="641388" cy="578738"/>
          </a:xfrm>
          <a:prstGeom prst="rect">
            <a:avLst/>
          </a:prstGeom>
          <a:noFill/>
          <a:ln>
            <a:noFill/>
          </a:ln>
        </p:spPr>
        <p:txBody>
          <a:bodyPr spcFirstLastPara="1" wrap="square" lIns="91425" tIns="91425" rIns="91425" bIns="91425" anchor="ctr" anchorCtr="0">
            <a:noAutofit/>
          </a:bodyPr>
          <a:lstStyle>
            <a:lvl1pPr marL="0" marR="0" lvl="0"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16850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18-06-27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3" name="Oval 12"/>
          <p:cNvSpPr/>
          <p:nvPr userDrawn="1"/>
        </p:nvSpPr>
        <p:spPr>
          <a:xfrm>
            <a:off x="5733876" y="2148163"/>
            <a:ext cx="2605621" cy="2605621"/>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0000"/>
              </a:solidFill>
            </a:endParaRPr>
          </a:p>
        </p:txBody>
      </p:sp>
      <p:sp>
        <p:nvSpPr>
          <p:cNvPr id="15" name="TextBox 14"/>
          <p:cNvSpPr txBox="1"/>
          <p:nvPr userDrawn="1"/>
        </p:nvSpPr>
        <p:spPr>
          <a:xfrm flipH="1">
            <a:off x="5733876" y="2991061"/>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2907400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71"/>
        <p:cNvGrpSpPr/>
        <p:nvPr/>
      </p:nvGrpSpPr>
      <p:grpSpPr>
        <a:xfrm>
          <a:off x="0" y="0"/>
          <a:ext cx="0" cy="0"/>
          <a:chOff x="0" y="0"/>
          <a:chExt cx="0" cy="0"/>
        </a:xfrm>
      </p:grpSpPr>
      <p:sp>
        <p:nvSpPr>
          <p:cNvPr id="72" name="Shape 72"/>
          <p:cNvSpPr txBox="1">
            <a:spLocks noGrp="1"/>
          </p:cNvSpPr>
          <p:nvPr>
            <p:ph type="title"/>
          </p:nvPr>
        </p:nvSpPr>
        <p:spPr>
          <a:xfrm>
            <a:off x="364354" y="654352"/>
            <a:ext cx="9959931" cy="842081"/>
          </a:xfrm>
          <a:prstGeom prst="rect">
            <a:avLst/>
          </a:prstGeom>
          <a:noFill/>
          <a:ln>
            <a:noFill/>
          </a:ln>
        </p:spPr>
        <p:txBody>
          <a:bodyPr spcFirstLastPara="1" wrap="square" lIns="91425" tIns="91425" rIns="91425" bIns="91425" anchor="t" anchorCtr="0"/>
          <a:lstStyle>
            <a:lvl1pPr marL="0" marR="0" lvl="0" indent="0" algn="l" rtl="0">
              <a:lnSpc>
                <a:spcPct val="100000"/>
              </a:lnSpc>
              <a:spcBef>
                <a:spcPts val="0"/>
              </a:spcBef>
              <a:spcAft>
                <a:spcPts val="0"/>
              </a:spcAft>
              <a:buClr>
                <a:schemeClr val="dk1"/>
              </a:buClr>
              <a:buSzPts val="1400"/>
              <a:buFont typeface="Arial"/>
              <a:buNone/>
              <a:defRPr sz="3273" b="0" i="0" u="none" strike="noStrike" cap="none">
                <a:solidFill>
                  <a:schemeClr val="dk1"/>
                </a:solidFill>
                <a:latin typeface="Arial"/>
                <a:ea typeface="Arial"/>
                <a:cs typeface="Arial"/>
                <a:sym typeface="Arial"/>
              </a:defRPr>
            </a:lvl1pPr>
            <a:lvl2pPr lvl="1" indent="0">
              <a:spcBef>
                <a:spcPts val="0"/>
              </a:spcBef>
              <a:spcAft>
                <a:spcPts val="0"/>
              </a:spcAft>
              <a:buClr>
                <a:schemeClr val="dk1"/>
              </a:buClr>
              <a:buSzPts val="1400"/>
              <a:buFont typeface="Arial"/>
              <a:buNone/>
              <a:defRPr sz="3273">
                <a:solidFill>
                  <a:schemeClr val="dk1"/>
                </a:solidFill>
              </a:defRPr>
            </a:lvl2pPr>
            <a:lvl3pPr lvl="2" indent="0">
              <a:spcBef>
                <a:spcPts val="0"/>
              </a:spcBef>
              <a:spcAft>
                <a:spcPts val="0"/>
              </a:spcAft>
              <a:buClr>
                <a:schemeClr val="dk1"/>
              </a:buClr>
              <a:buSzPts val="1400"/>
              <a:buFont typeface="Arial"/>
              <a:buNone/>
              <a:defRPr sz="3273">
                <a:solidFill>
                  <a:schemeClr val="dk1"/>
                </a:solidFill>
              </a:defRPr>
            </a:lvl3pPr>
            <a:lvl4pPr lvl="3" indent="0">
              <a:spcBef>
                <a:spcPts val="0"/>
              </a:spcBef>
              <a:spcAft>
                <a:spcPts val="0"/>
              </a:spcAft>
              <a:buClr>
                <a:schemeClr val="dk1"/>
              </a:buClr>
              <a:buSzPts val="1400"/>
              <a:buFont typeface="Arial"/>
              <a:buNone/>
              <a:defRPr sz="3273">
                <a:solidFill>
                  <a:schemeClr val="dk1"/>
                </a:solidFill>
              </a:defRPr>
            </a:lvl4pPr>
            <a:lvl5pPr lvl="4" indent="0">
              <a:spcBef>
                <a:spcPts val="0"/>
              </a:spcBef>
              <a:spcAft>
                <a:spcPts val="0"/>
              </a:spcAft>
              <a:buClr>
                <a:schemeClr val="dk1"/>
              </a:buClr>
              <a:buSzPts val="1400"/>
              <a:buFont typeface="Arial"/>
              <a:buNone/>
              <a:defRPr sz="3273">
                <a:solidFill>
                  <a:schemeClr val="dk1"/>
                </a:solidFill>
              </a:defRPr>
            </a:lvl5pPr>
            <a:lvl6pPr lvl="5" indent="0">
              <a:spcBef>
                <a:spcPts val="0"/>
              </a:spcBef>
              <a:spcAft>
                <a:spcPts val="0"/>
              </a:spcAft>
              <a:buClr>
                <a:schemeClr val="dk1"/>
              </a:buClr>
              <a:buSzPts val="1400"/>
              <a:buFont typeface="Arial"/>
              <a:buNone/>
              <a:defRPr sz="3273">
                <a:solidFill>
                  <a:schemeClr val="dk1"/>
                </a:solidFill>
              </a:defRPr>
            </a:lvl6pPr>
            <a:lvl7pPr lvl="6" indent="0">
              <a:spcBef>
                <a:spcPts val="0"/>
              </a:spcBef>
              <a:spcAft>
                <a:spcPts val="0"/>
              </a:spcAft>
              <a:buClr>
                <a:schemeClr val="dk1"/>
              </a:buClr>
              <a:buSzPts val="1400"/>
              <a:buFont typeface="Arial"/>
              <a:buNone/>
              <a:defRPr sz="3273">
                <a:solidFill>
                  <a:schemeClr val="dk1"/>
                </a:solidFill>
              </a:defRPr>
            </a:lvl7pPr>
            <a:lvl8pPr lvl="7" indent="0">
              <a:spcBef>
                <a:spcPts val="0"/>
              </a:spcBef>
              <a:spcAft>
                <a:spcPts val="0"/>
              </a:spcAft>
              <a:buClr>
                <a:schemeClr val="dk1"/>
              </a:buClr>
              <a:buSzPts val="1400"/>
              <a:buFont typeface="Arial"/>
              <a:buNone/>
              <a:defRPr sz="3273">
                <a:solidFill>
                  <a:schemeClr val="dk1"/>
                </a:solidFill>
              </a:defRPr>
            </a:lvl8pPr>
            <a:lvl9pPr lvl="8" indent="0">
              <a:spcBef>
                <a:spcPts val="0"/>
              </a:spcBef>
              <a:spcAft>
                <a:spcPts val="0"/>
              </a:spcAft>
              <a:buClr>
                <a:schemeClr val="dk1"/>
              </a:buClr>
              <a:buSzPts val="1400"/>
              <a:buFont typeface="Arial"/>
              <a:buNone/>
              <a:defRPr sz="3273">
                <a:solidFill>
                  <a:schemeClr val="dk1"/>
                </a:solidFill>
              </a:defRPr>
            </a:lvl9pPr>
          </a:lstStyle>
          <a:p>
            <a:endParaRPr/>
          </a:p>
        </p:txBody>
      </p:sp>
      <p:sp>
        <p:nvSpPr>
          <p:cNvPr id="73" name="Shape 73"/>
          <p:cNvSpPr txBox="1">
            <a:spLocks noGrp="1"/>
          </p:cNvSpPr>
          <p:nvPr>
            <p:ph type="body" idx="1"/>
          </p:nvPr>
        </p:nvSpPr>
        <p:spPr>
          <a:xfrm>
            <a:off x="364354" y="1694565"/>
            <a:ext cx="9959931" cy="5023373"/>
          </a:xfrm>
          <a:prstGeom prst="rect">
            <a:avLst/>
          </a:prstGeom>
          <a:noFill/>
          <a:ln>
            <a:noFill/>
          </a:ln>
        </p:spPr>
        <p:txBody>
          <a:bodyPr spcFirstLastPara="1" wrap="square" lIns="91425" tIns="91425" rIns="91425" bIns="91425" anchor="t" anchorCtr="0"/>
          <a:lstStyle>
            <a:lvl1pPr marL="534421" marR="0" lvl="0" indent="-267211" algn="l" rtl="0">
              <a:lnSpc>
                <a:spcPct val="115000"/>
              </a:lnSpc>
              <a:spcBef>
                <a:spcPts val="0"/>
              </a:spcBef>
              <a:spcAft>
                <a:spcPts val="0"/>
              </a:spcAft>
              <a:buClr>
                <a:schemeClr val="dk2"/>
              </a:buClr>
              <a:buSzPts val="1400"/>
              <a:buFont typeface="Arial"/>
              <a:buNone/>
              <a:defRPr sz="2104" b="0" i="0" u="none" strike="noStrike" cap="none">
                <a:solidFill>
                  <a:schemeClr val="dk2"/>
                </a:solidFill>
                <a:latin typeface="Arial"/>
                <a:ea typeface="Arial"/>
                <a:cs typeface="Arial"/>
                <a:sym typeface="Arial"/>
              </a:defRPr>
            </a:lvl1pPr>
            <a:lvl2pPr marL="1068842" marR="0" lvl="1" indent="-267211" algn="l" rtl="0">
              <a:lnSpc>
                <a:spcPct val="115000"/>
              </a:lnSpc>
              <a:spcBef>
                <a:spcPts val="1870"/>
              </a:spcBef>
              <a:spcAft>
                <a:spcPts val="0"/>
              </a:spcAft>
              <a:buClr>
                <a:schemeClr val="dk2"/>
              </a:buClr>
              <a:buSzPts val="1400"/>
              <a:buFont typeface="Arial"/>
              <a:buNone/>
              <a:defRPr sz="1636" b="0" i="0" u="none" strike="noStrike" cap="none">
                <a:solidFill>
                  <a:schemeClr val="dk2"/>
                </a:solidFill>
                <a:latin typeface="Arial"/>
                <a:ea typeface="Arial"/>
                <a:cs typeface="Arial"/>
                <a:sym typeface="Arial"/>
              </a:defRPr>
            </a:lvl2pPr>
            <a:lvl3pPr marL="1603263" marR="0" lvl="2" indent="-267211" algn="l" rtl="0">
              <a:lnSpc>
                <a:spcPct val="115000"/>
              </a:lnSpc>
              <a:spcBef>
                <a:spcPts val="1870"/>
              </a:spcBef>
              <a:spcAft>
                <a:spcPts val="0"/>
              </a:spcAft>
              <a:buClr>
                <a:schemeClr val="dk2"/>
              </a:buClr>
              <a:buSzPts val="1400"/>
              <a:buFont typeface="Arial"/>
              <a:buNone/>
              <a:defRPr sz="1636" b="0" i="0" u="none" strike="noStrike" cap="none">
                <a:solidFill>
                  <a:schemeClr val="dk2"/>
                </a:solidFill>
                <a:latin typeface="Arial"/>
                <a:ea typeface="Arial"/>
                <a:cs typeface="Arial"/>
                <a:sym typeface="Arial"/>
              </a:defRPr>
            </a:lvl3pPr>
            <a:lvl4pPr marL="2137684" marR="0" lvl="3" indent="-267211" algn="l" rtl="0">
              <a:lnSpc>
                <a:spcPct val="115000"/>
              </a:lnSpc>
              <a:spcBef>
                <a:spcPts val="1870"/>
              </a:spcBef>
              <a:spcAft>
                <a:spcPts val="0"/>
              </a:spcAft>
              <a:buClr>
                <a:schemeClr val="dk2"/>
              </a:buClr>
              <a:buSzPts val="1400"/>
              <a:buFont typeface="Arial"/>
              <a:buNone/>
              <a:defRPr sz="1636" b="0" i="0" u="none" strike="noStrike" cap="none">
                <a:solidFill>
                  <a:schemeClr val="dk2"/>
                </a:solidFill>
                <a:latin typeface="Arial"/>
                <a:ea typeface="Arial"/>
                <a:cs typeface="Arial"/>
                <a:sym typeface="Arial"/>
              </a:defRPr>
            </a:lvl4pPr>
            <a:lvl5pPr marL="2672105" marR="0" lvl="4" indent="-267211" algn="l" rtl="0">
              <a:lnSpc>
                <a:spcPct val="115000"/>
              </a:lnSpc>
              <a:spcBef>
                <a:spcPts val="1870"/>
              </a:spcBef>
              <a:spcAft>
                <a:spcPts val="0"/>
              </a:spcAft>
              <a:buClr>
                <a:schemeClr val="dk2"/>
              </a:buClr>
              <a:buSzPts val="1400"/>
              <a:buFont typeface="Arial"/>
              <a:buNone/>
              <a:defRPr sz="1636" b="0" i="0" u="none" strike="noStrike" cap="none">
                <a:solidFill>
                  <a:schemeClr val="dk2"/>
                </a:solidFill>
                <a:latin typeface="Arial"/>
                <a:ea typeface="Arial"/>
                <a:cs typeface="Arial"/>
                <a:sym typeface="Arial"/>
              </a:defRPr>
            </a:lvl5pPr>
            <a:lvl6pPr marL="3206526" marR="0" lvl="5" indent="-267211" algn="l" rtl="0">
              <a:lnSpc>
                <a:spcPct val="115000"/>
              </a:lnSpc>
              <a:spcBef>
                <a:spcPts val="1870"/>
              </a:spcBef>
              <a:spcAft>
                <a:spcPts val="0"/>
              </a:spcAft>
              <a:buClr>
                <a:schemeClr val="dk2"/>
              </a:buClr>
              <a:buSzPts val="1400"/>
              <a:buFont typeface="Arial"/>
              <a:buNone/>
              <a:defRPr sz="1636" b="0" i="0" u="none" strike="noStrike" cap="none">
                <a:solidFill>
                  <a:schemeClr val="dk2"/>
                </a:solidFill>
                <a:latin typeface="Arial"/>
                <a:ea typeface="Arial"/>
                <a:cs typeface="Arial"/>
                <a:sym typeface="Arial"/>
              </a:defRPr>
            </a:lvl6pPr>
            <a:lvl7pPr marL="3740948" marR="0" lvl="6" indent="-267211" algn="l" rtl="0">
              <a:lnSpc>
                <a:spcPct val="115000"/>
              </a:lnSpc>
              <a:spcBef>
                <a:spcPts val="1870"/>
              </a:spcBef>
              <a:spcAft>
                <a:spcPts val="0"/>
              </a:spcAft>
              <a:buClr>
                <a:schemeClr val="dk2"/>
              </a:buClr>
              <a:buSzPts val="1400"/>
              <a:buFont typeface="Arial"/>
              <a:buNone/>
              <a:defRPr sz="1636" b="0" i="0" u="none" strike="noStrike" cap="none">
                <a:solidFill>
                  <a:schemeClr val="dk2"/>
                </a:solidFill>
                <a:latin typeface="Arial"/>
                <a:ea typeface="Arial"/>
                <a:cs typeface="Arial"/>
                <a:sym typeface="Arial"/>
              </a:defRPr>
            </a:lvl7pPr>
            <a:lvl8pPr marL="4275369" marR="0" lvl="7" indent="-267211" algn="l" rtl="0">
              <a:lnSpc>
                <a:spcPct val="115000"/>
              </a:lnSpc>
              <a:spcBef>
                <a:spcPts val="1870"/>
              </a:spcBef>
              <a:spcAft>
                <a:spcPts val="0"/>
              </a:spcAft>
              <a:buClr>
                <a:schemeClr val="dk2"/>
              </a:buClr>
              <a:buSzPts val="1400"/>
              <a:buFont typeface="Arial"/>
              <a:buNone/>
              <a:defRPr sz="1636" b="0" i="0" u="none" strike="noStrike" cap="none">
                <a:solidFill>
                  <a:schemeClr val="dk2"/>
                </a:solidFill>
                <a:latin typeface="Arial"/>
                <a:ea typeface="Arial"/>
                <a:cs typeface="Arial"/>
                <a:sym typeface="Arial"/>
              </a:defRPr>
            </a:lvl8pPr>
            <a:lvl9pPr marL="4809790" marR="0" lvl="8" indent="-267211" algn="l" rtl="0">
              <a:lnSpc>
                <a:spcPct val="115000"/>
              </a:lnSpc>
              <a:spcBef>
                <a:spcPts val="1870"/>
              </a:spcBef>
              <a:spcAft>
                <a:spcPts val="1870"/>
              </a:spcAft>
              <a:buClr>
                <a:schemeClr val="dk2"/>
              </a:buClr>
              <a:buSzPts val="1400"/>
              <a:buFont typeface="Arial"/>
              <a:buNone/>
              <a:defRPr sz="1636"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sldNum" idx="12"/>
          </p:nvPr>
        </p:nvSpPr>
        <p:spPr>
          <a:xfrm>
            <a:off x="9903656" y="6856655"/>
            <a:ext cx="641388" cy="578738"/>
          </a:xfrm>
          <a:prstGeom prst="rect">
            <a:avLst/>
          </a:prstGeom>
          <a:noFill/>
          <a:ln>
            <a:noFill/>
          </a:ln>
        </p:spPr>
        <p:txBody>
          <a:bodyPr spcFirstLastPara="1" wrap="square" lIns="91425" tIns="91425" rIns="91425" bIns="91425" anchor="ctr" anchorCtr="0">
            <a:noAutofit/>
          </a:bodyPr>
          <a:lstStyle>
            <a:lvl1pPr marL="0" marR="0" lvl="0"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Font typeface="Arial"/>
              <a:buNone/>
              <a:defRPr sz="1636" b="0" i="0" u="none" strike="noStrike" cap="none">
                <a:solidFill>
                  <a:srgbClr val="000000"/>
                </a:solidFill>
                <a:latin typeface="Arial"/>
                <a:ea typeface="Arial"/>
                <a:cs typeface="Arial"/>
                <a:sym typeface="Aria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146426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hart Layout">
  <p:cSld name="1_Chart Layout">
    <p:spTree>
      <p:nvGrpSpPr>
        <p:cNvPr id="1" name="Shape 226"/>
        <p:cNvGrpSpPr/>
        <p:nvPr/>
      </p:nvGrpSpPr>
      <p:grpSpPr>
        <a:xfrm>
          <a:off x="0" y="0"/>
          <a:ext cx="0" cy="0"/>
          <a:chOff x="0" y="0"/>
          <a:chExt cx="0" cy="0"/>
        </a:xfrm>
      </p:grpSpPr>
      <p:sp>
        <p:nvSpPr>
          <p:cNvPr id="227" name="Shape 227"/>
          <p:cNvSpPr>
            <a:spLocks noGrp="1"/>
          </p:cNvSpPr>
          <p:nvPr>
            <p:ph type="chart" idx="2"/>
          </p:nvPr>
        </p:nvSpPr>
        <p:spPr>
          <a:xfrm>
            <a:off x="462351" y="2431475"/>
            <a:ext cx="3991407" cy="4367441"/>
          </a:xfrm>
          <a:prstGeom prst="rect">
            <a:avLst/>
          </a:prstGeom>
          <a:noFill/>
          <a:ln>
            <a:noFill/>
          </a:ln>
        </p:spPr>
        <p:txBody>
          <a:bodyPr spcFirstLastPara="1" wrap="square" lIns="91425" tIns="91425" rIns="91425" bIns="91425" anchor="t" anchorCtr="0"/>
          <a:lstStyle>
            <a:lvl1pPr marL="319168" marR="0" lvl="0" indent="-319168" algn="l" rtl="0">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526999" marR="0" lvl="1" indent="-215253"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732973" marR="0" lvl="2"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732973" marR="0" lvl="3"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732973" marR="0" lvl="4"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2939316" marR="0" lvl="5"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473737" marR="0" lvl="6"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008158" marR="0" lvl="7"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542579" marR="0" lvl="8"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
        <p:nvSpPr>
          <p:cNvPr id="228" name="Shape 228"/>
          <p:cNvSpPr txBox="1">
            <a:spLocks noGrp="1"/>
          </p:cNvSpPr>
          <p:nvPr>
            <p:ph type="body" idx="1"/>
          </p:nvPr>
        </p:nvSpPr>
        <p:spPr>
          <a:xfrm>
            <a:off x="4628669" y="2431475"/>
            <a:ext cx="5522463" cy="4367441"/>
          </a:xfrm>
          <a:prstGeom prst="rect">
            <a:avLst/>
          </a:prstGeom>
          <a:noFill/>
          <a:ln>
            <a:noFill/>
          </a:ln>
        </p:spPr>
        <p:txBody>
          <a:bodyPr spcFirstLastPara="1" wrap="square" lIns="91425" tIns="91425" rIns="91425" bIns="91425" anchor="t" anchorCtr="0"/>
          <a:lstStyle>
            <a:lvl1pPr marL="534421" marR="0" lvl="0" indent="-397847" algn="l" rtl="0">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spcBef>
                <a:spcPts val="1870"/>
              </a:spcBef>
              <a:spcAft>
                <a:spcPts val="187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7204989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Mobile data collection</a:t>
            </a:r>
          </a:p>
        </p:txBody>
      </p:sp>
      <p:sp>
        <p:nvSpPr>
          <p:cNvPr id="5" name="Date Placeholder 4"/>
          <p:cNvSpPr>
            <a:spLocks noGrp="1"/>
          </p:cNvSpPr>
          <p:nvPr>
            <p:ph type="dt" sz="half" idx="10"/>
          </p:nvPr>
        </p:nvSpPr>
        <p:spPr/>
        <p:txBody>
          <a:bodyPr/>
          <a:lstStyle/>
          <a:p>
            <a:fld id="{C1D3492C-64B5-A745-A21C-4402B7E07F82}" type="datetimeFigureOut">
              <a:rPr lang="en-US" smtClean="0"/>
              <a:t>18-06-27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2" name="Rounded Rectangle 11"/>
          <p:cNvSpPr/>
          <p:nvPr/>
        </p:nvSpPr>
        <p:spPr>
          <a:xfrm>
            <a:off x="3348204" y="3252634"/>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TextBox 14"/>
          <p:cNvSpPr txBox="1"/>
          <p:nvPr userDrawn="1"/>
        </p:nvSpPr>
        <p:spPr>
          <a:xfrm flipH="1">
            <a:off x="3348204" y="3338999"/>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
        <p:nvSpPr>
          <p:cNvPr id="14" name="Rounded Rectangle 13"/>
          <p:cNvSpPr/>
          <p:nvPr userDrawn="1"/>
        </p:nvSpPr>
        <p:spPr>
          <a:xfrm>
            <a:off x="3348205" y="4344773"/>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ounded Rectangle 16"/>
          <p:cNvSpPr/>
          <p:nvPr userDrawn="1"/>
        </p:nvSpPr>
        <p:spPr>
          <a:xfrm>
            <a:off x="3348205" y="5463779"/>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ounded Rectangle 17"/>
          <p:cNvSpPr/>
          <p:nvPr userDrawn="1"/>
        </p:nvSpPr>
        <p:spPr>
          <a:xfrm>
            <a:off x="3348204" y="2139911"/>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TextBox 18"/>
          <p:cNvSpPr txBox="1"/>
          <p:nvPr userDrawn="1"/>
        </p:nvSpPr>
        <p:spPr>
          <a:xfrm flipH="1">
            <a:off x="3348204" y="2322480"/>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20" name="TextBox 19"/>
          <p:cNvSpPr txBox="1"/>
          <p:nvPr userDrawn="1"/>
        </p:nvSpPr>
        <p:spPr>
          <a:xfrm flipH="1">
            <a:off x="3348205" y="4559161"/>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Method of Data Collection</a:t>
            </a:r>
            <a:endParaRPr lang="en-US" sz="2400" dirty="0">
              <a:solidFill>
                <a:schemeClr val="bg1"/>
              </a:solidFill>
              <a:latin typeface="Arial"/>
              <a:cs typeface="Arial"/>
            </a:endParaRPr>
          </a:p>
        </p:txBody>
      </p:sp>
      <p:sp>
        <p:nvSpPr>
          <p:cNvPr id="21" name="TextBox 20"/>
          <p:cNvSpPr txBox="1"/>
          <p:nvPr userDrawn="1"/>
        </p:nvSpPr>
        <p:spPr>
          <a:xfrm flipH="1">
            <a:off x="3348205" y="5626924"/>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Tool of Data Collection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737572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7740" y="2056848"/>
            <a:ext cx="8598115" cy="4124934"/>
          </a:xfrm>
        </p:spPr>
        <p:txBody>
          <a:bodyPr/>
          <a:lstStyle>
            <a:lvl1pPr algn="l">
              <a:defRPr sz="2000" b="0" i="0" baseline="0">
                <a:latin typeface="Arial"/>
                <a:cs typeface="Arial"/>
              </a:defRPr>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18-06-27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1000325"/>
            <a:ext cx="8317132" cy="584776"/>
          </a:xfrm>
          <a:prstGeom prst="rect">
            <a:avLst/>
          </a:prstGeom>
          <a:noFill/>
        </p:spPr>
        <p:txBody>
          <a:bodyPr wrap="square" rtlCol="0">
            <a:spAutoFit/>
          </a:bodyPr>
          <a:lstStyle/>
          <a:p>
            <a:pPr algn="ctr"/>
            <a:r>
              <a:rPr lang="en-US" sz="3200" b="1" dirty="0">
                <a:solidFill>
                  <a:srgbClr val="FF0000"/>
                </a:solidFill>
              </a:rPr>
              <a:t>Text</a:t>
            </a:r>
          </a:p>
        </p:txBody>
      </p:sp>
    </p:spTree>
    <p:extLst>
      <p:ext uri="{BB962C8B-B14F-4D97-AF65-F5344CB8AC3E}">
        <p14:creationId xmlns:p14="http://schemas.microsoft.com/office/powerpoint/2010/main" val="811361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6294045" y="4788077"/>
            <a:ext cx="3371810" cy="1663462"/>
          </a:xfrm>
        </p:spPr>
        <p:txBody>
          <a:bodyPr>
            <a:normAutofit/>
          </a:bodyPr>
          <a:lstStyle>
            <a:lvl1pPr algn="l">
              <a:defRPr lang="en-GB" sz="2400" b="0" i="0" u="none" strike="noStrike" baseline="0" smtClean="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18-06-27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2191765"/>
            <a:ext cx="4922843" cy="769441"/>
          </a:xfrm>
          <a:prstGeom prst="rect">
            <a:avLst/>
          </a:prstGeom>
          <a:noFill/>
        </p:spPr>
        <p:txBody>
          <a:bodyPr wrap="square" rtlCol="0">
            <a:spAutoFit/>
          </a:bodyPr>
          <a:lstStyle/>
          <a:p>
            <a:pPr algn="l"/>
            <a:r>
              <a:rPr lang="en-US" sz="4400" b="1" dirty="0">
                <a:solidFill>
                  <a:srgbClr val="FF0000"/>
                </a:solidFill>
                <a:latin typeface="Arial"/>
                <a:cs typeface="Arial"/>
              </a:rPr>
              <a:t>THANK YOU</a:t>
            </a:r>
          </a:p>
        </p:txBody>
      </p:sp>
    </p:spTree>
    <p:extLst>
      <p:ext uri="{BB962C8B-B14F-4D97-AF65-F5344CB8AC3E}">
        <p14:creationId xmlns:p14="http://schemas.microsoft.com/office/powerpoint/2010/main" val="1644999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1D3492C-64B5-A745-A21C-4402B7E07F82}" type="datetimeFigureOut">
              <a:rPr lang="en-US" smtClean="0"/>
              <a:t>18-06-27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441513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3" name="Subtitle 2"/>
          <p:cNvSpPr>
            <a:spLocks noGrp="1"/>
          </p:cNvSpPr>
          <p:nvPr>
            <p:ph type="subTitle" idx="1" hasCustomPrompt="1"/>
          </p:nvPr>
        </p:nvSpPr>
        <p:spPr>
          <a:xfrm>
            <a:off x="2373396" y="3034694"/>
            <a:ext cx="2605621" cy="1157679"/>
          </a:xfrm>
        </p:spPr>
        <p:txBody>
          <a:bodyPr/>
          <a:lstStyle>
            <a:lvl1pPr marL="0" indent="0" algn="ctr">
              <a:buNone/>
              <a:defRPr b="0" cap="none" spc="0">
                <a:ln>
                  <a:noFill/>
                </a:ln>
                <a:solidFill>
                  <a:schemeClr val="bg1"/>
                </a:solidFill>
                <a:effectLst/>
              </a:defRPr>
            </a:lvl1pPr>
            <a:lvl2pPr marL="521437" indent="0" algn="ctr">
              <a:buNone/>
              <a:defRPr>
                <a:solidFill>
                  <a:schemeClr val="tx1">
                    <a:tint val="75000"/>
                  </a:schemeClr>
                </a:solidFill>
              </a:defRPr>
            </a:lvl2pPr>
            <a:lvl3pPr marL="1042873" indent="0" algn="ctr">
              <a:buNone/>
              <a:defRPr>
                <a:solidFill>
                  <a:schemeClr val="tx1">
                    <a:tint val="75000"/>
                  </a:schemeClr>
                </a:solidFill>
              </a:defRPr>
            </a:lvl3pPr>
            <a:lvl4pPr marL="1564310" indent="0" algn="ctr">
              <a:buNone/>
              <a:defRPr>
                <a:solidFill>
                  <a:schemeClr val="tx1">
                    <a:tint val="75000"/>
                  </a:schemeClr>
                </a:solidFill>
              </a:defRPr>
            </a:lvl4pPr>
            <a:lvl5pPr marL="2085746" indent="0" algn="ctr">
              <a:buNone/>
              <a:defRPr>
                <a:solidFill>
                  <a:schemeClr val="tx1">
                    <a:tint val="75000"/>
                  </a:schemeClr>
                </a:solidFill>
              </a:defRPr>
            </a:lvl5pPr>
            <a:lvl6pPr marL="2607183" indent="0" algn="ctr">
              <a:buNone/>
              <a:defRPr>
                <a:solidFill>
                  <a:schemeClr val="tx1">
                    <a:tint val="75000"/>
                  </a:schemeClr>
                </a:solidFill>
              </a:defRPr>
            </a:lvl6pPr>
            <a:lvl7pPr marL="3128620" indent="0" algn="ctr">
              <a:buNone/>
              <a:defRPr>
                <a:solidFill>
                  <a:schemeClr val="tx1">
                    <a:tint val="75000"/>
                  </a:schemeClr>
                </a:solidFill>
              </a:defRPr>
            </a:lvl7pPr>
            <a:lvl8pPr marL="3650056" indent="0" algn="ctr">
              <a:buNone/>
              <a:defRPr>
                <a:solidFill>
                  <a:schemeClr val="tx1">
                    <a:tint val="75000"/>
                  </a:schemeClr>
                </a:solidFill>
              </a:defRPr>
            </a:lvl8pPr>
            <a:lvl9pPr marL="4171493" indent="0" algn="ctr">
              <a:buNone/>
              <a:defRPr>
                <a:solidFill>
                  <a:schemeClr val="tx1">
                    <a:tint val="75000"/>
                  </a:schemeClr>
                </a:solidFill>
              </a:defRPr>
            </a:lvl9pPr>
          </a:lstStyle>
          <a:p>
            <a:r>
              <a:rPr lang="en-GB" dirty="0"/>
              <a:t>Data</a:t>
            </a:r>
            <a:endParaRPr lang="en-US" dirty="0"/>
          </a:p>
        </p:txBody>
      </p:sp>
      <p:sp>
        <p:nvSpPr>
          <p:cNvPr id="4" name="Date Placeholder 3"/>
          <p:cNvSpPr>
            <a:spLocks noGrp="1"/>
          </p:cNvSpPr>
          <p:nvPr>
            <p:ph type="dt" sz="half" idx="10"/>
          </p:nvPr>
        </p:nvSpPr>
        <p:spPr/>
        <p:txBody>
          <a:bodyPr/>
          <a:lstStyle/>
          <a:p>
            <a:fld id="{C1D3492C-64B5-A745-A21C-4402B7E07F82}" type="datetimeFigureOut">
              <a:rPr lang="en-US" smtClean="0"/>
              <a:t>18-06-27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362472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4" name="Date Placeholder 3"/>
          <p:cNvSpPr>
            <a:spLocks noGrp="1"/>
          </p:cNvSpPr>
          <p:nvPr>
            <p:ph type="dt" sz="half" idx="10"/>
          </p:nvPr>
        </p:nvSpPr>
        <p:spPr/>
        <p:txBody>
          <a:bodyPr/>
          <a:lstStyle/>
          <a:p>
            <a:fld id="{C1D3492C-64B5-A745-A21C-4402B7E07F82}" type="datetimeFigureOut">
              <a:rPr lang="en-US" smtClean="0"/>
              <a:t>18-06-27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2640223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4859832"/>
            <a:ext cx="9085342" cy="1502066"/>
          </a:xfrm>
        </p:spPr>
        <p:txBody>
          <a:bodyPr anchor="t"/>
          <a:lstStyle>
            <a:lvl1pPr algn="l">
              <a:defRPr sz="4600" b="1" cap="all"/>
            </a:lvl1pPr>
          </a:lstStyle>
          <a:p>
            <a:r>
              <a:rPr lang="en-US"/>
              <a:t>Click to edit Master title style</a:t>
            </a:r>
          </a:p>
        </p:txBody>
      </p:sp>
      <p:sp>
        <p:nvSpPr>
          <p:cNvPr id="3" name="Text Placeholder 2"/>
          <p:cNvSpPr>
            <a:spLocks noGrp="1"/>
          </p:cNvSpPr>
          <p:nvPr>
            <p:ph type="body" idx="1"/>
          </p:nvPr>
        </p:nvSpPr>
        <p:spPr>
          <a:xfrm>
            <a:off x="844329" y="3205459"/>
            <a:ext cx="9085342" cy="1654373"/>
          </a:xfrm>
        </p:spPr>
        <p:txBody>
          <a:bodyPr anchor="b"/>
          <a:lstStyle>
            <a:lvl1pPr marL="0" indent="0">
              <a:buNone/>
              <a:defRPr sz="2300">
                <a:solidFill>
                  <a:schemeClr val="tx1">
                    <a:tint val="75000"/>
                  </a:schemeClr>
                </a:solidFill>
              </a:defRPr>
            </a:lvl1pPr>
            <a:lvl2pPr marL="521437" indent="0">
              <a:buNone/>
              <a:defRPr sz="2100">
                <a:solidFill>
                  <a:schemeClr val="tx1">
                    <a:tint val="75000"/>
                  </a:schemeClr>
                </a:solidFill>
              </a:defRPr>
            </a:lvl2pPr>
            <a:lvl3pPr marL="1042873" indent="0">
              <a:buNone/>
              <a:defRPr sz="1800">
                <a:solidFill>
                  <a:schemeClr val="tx1">
                    <a:tint val="75000"/>
                  </a:schemeClr>
                </a:solidFill>
              </a:defRPr>
            </a:lvl3pPr>
            <a:lvl4pPr marL="1564310" indent="0">
              <a:buNone/>
              <a:defRPr sz="1600">
                <a:solidFill>
                  <a:schemeClr val="tx1">
                    <a:tint val="75000"/>
                  </a:schemeClr>
                </a:solidFill>
              </a:defRPr>
            </a:lvl4pPr>
            <a:lvl5pPr marL="2085746" indent="0">
              <a:buNone/>
              <a:defRPr sz="1600">
                <a:solidFill>
                  <a:schemeClr val="tx1">
                    <a:tint val="75000"/>
                  </a:schemeClr>
                </a:solidFill>
              </a:defRPr>
            </a:lvl5pPr>
            <a:lvl6pPr marL="2607183" indent="0">
              <a:buNone/>
              <a:defRPr sz="1600">
                <a:solidFill>
                  <a:schemeClr val="tx1">
                    <a:tint val="75000"/>
                  </a:schemeClr>
                </a:solidFill>
              </a:defRPr>
            </a:lvl6pPr>
            <a:lvl7pPr marL="3128620" indent="0">
              <a:buNone/>
              <a:defRPr sz="1600">
                <a:solidFill>
                  <a:schemeClr val="tx1">
                    <a:tint val="75000"/>
                  </a:schemeClr>
                </a:solidFill>
              </a:defRPr>
            </a:lvl7pPr>
            <a:lvl8pPr marL="3650056" indent="0">
              <a:buNone/>
              <a:defRPr sz="1600">
                <a:solidFill>
                  <a:schemeClr val="tx1">
                    <a:tint val="75000"/>
                  </a:schemeClr>
                </a:solidFill>
              </a:defRPr>
            </a:lvl8pPr>
            <a:lvl9pPr marL="4171493"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1D3492C-64B5-A745-A21C-4402B7E07F82}" type="datetimeFigureOut">
              <a:rPr lang="en-US" smtClean="0"/>
              <a:t>18-06-27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686143207"/>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theme" Target="../theme/theme1.xml"/><Relationship Id="rId23" Type="http://schemas.openxmlformats.org/officeDocument/2006/relationships/image" Target="../media/image1.jp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7740" y="1843294"/>
            <a:ext cx="8631833" cy="1820818"/>
          </a:xfrm>
          <a:prstGeom prst="rect">
            <a:avLst/>
          </a:prstGeom>
        </p:spPr>
        <p:txBody>
          <a:bodyPr vert="horz" lIns="104287" tIns="52144" rIns="104287" bIns="52144"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067740" y="3990060"/>
            <a:ext cx="8631833" cy="2765737"/>
          </a:xfrm>
          <a:prstGeom prst="rect">
            <a:avLst/>
          </a:prstGeom>
        </p:spPr>
        <p:txBody>
          <a:bodyPr vert="horz" lIns="104287" tIns="52144" rIns="104287" bIns="52144" rtlCol="0">
            <a:normAutofit/>
          </a:bodyPr>
          <a:lstStyle/>
          <a:p>
            <a:pPr lvl="0"/>
            <a:r>
              <a:rPr lang="en-GB" dirty="0"/>
              <a:t>Click to edit Master text styles</a:t>
            </a:r>
          </a:p>
        </p:txBody>
      </p:sp>
      <p:sp>
        <p:nvSpPr>
          <p:cNvPr id="4" name="Date Placeholder 3"/>
          <p:cNvSpPr>
            <a:spLocks noGrp="1"/>
          </p:cNvSpPr>
          <p:nvPr>
            <p:ph type="dt" sz="half" idx="2"/>
          </p:nvPr>
        </p:nvSpPr>
        <p:spPr>
          <a:xfrm>
            <a:off x="1067740" y="7009642"/>
            <a:ext cx="2584212" cy="402652"/>
          </a:xfrm>
          <a:prstGeom prst="rect">
            <a:avLst/>
          </a:prstGeom>
        </p:spPr>
        <p:txBody>
          <a:bodyPr vert="horz" lIns="104287" tIns="52144" rIns="104287" bIns="52144" rtlCol="0" anchor="ctr"/>
          <a:lstStyle>
            <a:lvl1pPr algn="l">
              <a:defRPr sz="1400">
                <a:solidFill>
                  <a:schemeClr val="tx1">
                    <a:tint val="75000"/>
                  </a:schemeClr>
                </a:solidFill>
              </a:defRPr>
            </a:lvl1pPr>
          </a:lstStyle>
          <a:p>
            <a:fld id="{C1D3492C-64B5-A745-A21C-4402B7E07F82}" type="datetimeFigureOut">
              <a:rPr lang="en-US" smtClean="0"/>
              <a:t>18-06-27</a:t>
            </a:fld>
            <a:endParaRPr lang="en-US" dirty="0"/>
          </a:p>
        </p:txBody>
      </p:sp>
      <p:sp>
        <p:nvSpPr>
          <p:cNvPr id="5" name="Footer Placeholder 4"/>
          <p:cNvSpPr>
            <a:spLocks noGrp="1"/>
          </p:cNvSpPr>
          <p:nvPr>
            <p:ph type="ftr" sz="quarter" idx="3"/>
          </p:nvPr>
        </p:nvSpPr>
        <p:spPr>
          <a:xfrm>
            <a:off x="3651952" y="7009642"/>
            <a:ext cx="3384735" cy="402652"/>
          </a:xfrm>
          <a:prstGeom prst="rect">
            <a:avLst/>
          </a:prstGeom>
        </p:spPr>
        <p:txBody>
          <a:bodyPr vert="horz" lIns="104287" tIns="52144" rIns="104287" bIns="52144"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0190" y="7009642"/>
            <a:ext cx="2494016" cy="402652"/>
          </a:xfrm>
          <a:prstGeom prst="rect">
            <a:avLst/>
          </a:prstGeom>
        </p:spPr>
        <p:txBody>
          <a:bodyPr vert="horz" lIns="104287" tIns="52144" rIns="104287" bIns="52144" rtlCol="0" anchor="ctr"/>
          <a:lstStyle>
            <a:lvl1pPr algn="r">
              <a:defRPr sz="1400">
                <a:solidFill>
                  <a:schemeClr val="tx1">
                    <a:tint val="75000"/>
                  </a:schemeClr>
                </a:solidFill>
              </a:defRPr>
            </a:lvl1pPr>
          </a:lstStyle>
          <a:p>
            <a:fld id="{3B76E56B-CF64-6641-ADB9-1347EBDA20F4}" type="slidenum">
              <a:rPr lang="en-US" smtClean="0"/>
              <a:t>‹#›</a:t>
            </a:fld>
            <a:endParaRPr lang="en-US"/>
          </a:p>
        </p:txBody>
      </p:sp>
      <p:pic>
        <p:nvPicPr>
          <p:cNvPr id="7" name="Picture 6" descr="300dpiifrc_logo_fourlanguages-transparent copy.jpg"/>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a:off x="1067740" y="6778467"/>
            <a:ext cx="3652794" cy="430897"/>
          </a:xfrm>
          <a:prstGeom prst="rect">
            <a:avLst/>
          </a:prstGeom>
        </p:spPr>
      </p:pic>
      <p:sp>
        <p:nvSpPr>
          <p:cNvPr id="8" name="Rectangle 7"/>
          <p:cNvSpPr/>
          <p:nvPr userDrawn="1"/>
        </p:nvSpPr>
        <p:spPr>
          <a:xfrm>
            <a:off x="7316677" y="6855753"/>
            <a:ext cx="2519440" cy="276999"/>
          </a:xfrm>
          <a:prstGeom prst="rect">
            <a:avLst/>
          </a:prstGeom>
        </p:spPr>
        <p:txBody>
          <a:bodyPr wrap="none">
            <a:spAutoFit/>
          </a:bodyPr>
          <a:lstStyle/>
          <a:p>
            <a:r>
              <a:rPr lang="en-GB" sz="1800" b="0" i="0" u="none" strike="noStrike" kern="1200" baseline="30000" dirty="0">
                <a:solidFill>
                  <a:schemeClr val="tx1">
                    <a:lumMod val="65000"/>
                    <a:lumOff val="35000"/>
                  </a:schemeClr>
                </a:solidFill>
                <a:latin typeface="Arial"/>
                <a:ea typeface="+mn-ea"/>
                <a:cs typeface="Arial"/>
              </a:rPr>
              <a:t>DATA PLAYBOOK: SLIDEDECK 3</a:t>
            </a:r>
          </a:p>
        </p:txBody>
      </p:sp>
    </p:spTree>
    <p:extLst>
      <p:ext uri="{BB962C8B-B14F-4D97-AF65-F5344CB8AC3E}">
        <p14:creationId xmlns:p14="http://schemas.microsoft.com/office/powerpoint/2010/main" val="196701279"/>
      </p:ext>
    </p:extLst>
  </p:cSld>
  <p:clrMap bg1="lt1" tx1="dk1" bg2="lt2" tx2="dk2" accent1="accent1" accent2="accent2" accent3="accent3" accent4="accent4" accent5="accent5" accent6="accent6" hlink="hlink" folHlink="folHlink"/>
  <p:sldLayoutIdLst>
    <p:sldLayoutId id="2147483656" r:id="rId1"/>
    <p:sldLayoutId id="2147483661" r:id="rId2"/>
    <p:sldLayoutId id="2147483662" r:id="rId3"/>
    <p:sldLayoutId id="2147483663" r:id="rId4"/>
    <p:sldLayoutId id="2147483664" r:id="rId5"/>
    <p:sldLayoutId id="2147483650" r:id="rId6"/>
    <p:sldLayoutId id="2147483649" r:id="rId7"/>
    <p:sldLayoutId id="2147483660" r:id="rId8"/>
    <p:sldLayoutId id="2147483651" r:id="rId9"/>
    <p:sldLayoutId id="2147483652" r:id="rId10"/>
    <p:sldLayoutId id="2147483653" r:id="rId11"/>
    <p:sldLayoutId id="2147483654" r:id="rId12"/>
    <p:sldLayoutId id="2147483655" r:id="rId13"/>
    <p:sldLayoutId id="2147483657" r:id="rId14"/>
    <p:sldLayoutId id="2147483658" r:id="rId15"/>
    <p:sldLayoutId id="2147483659" r:id="rId16"/>
    <p:sldLayoutId id="2147483665" r:id="rId17"/>
    <p:sldLayoutId id="2147483666" r:id="rId18"/>
    <p:sldLayoutId id="2147483667" r:id="rId19"/>
    <p:sldLayoutId id="2147483668" r:id="rId20"/>
    <p:sldLayoutId id="2147483670" r:id="rId21"/>
  </p:sldLayoutIdLst>
  <p:txStyles>
    <p:titleStyle>
      <a:lvl1pPr algn="l" defTabSz="521437" rtl="0" eaLnBrk="1" latinLnBrk="0" hangingPunct="1">
        <a:spcBef>
          <a:spcPct val="0"/>
        </a:spcBef>
        <a:buNone/>
        <a:defRPr sz="6000" b="1" kern="1200">
          <a:solidFill>
            <a:srgbClr val="FF0000"/>
          </a:solidFill>
          <a:latin typeface="Arial"/>
          <a:ea typeface="+mj-ea"/>
          <a:cs typeface="Arial"/>
        </a:defRPr>
      </a:lvl1pPr>
    </p:titleStyle>
    <p:bodyStyle>
      <a:lvl1pPr marL="0" indent="0" algn="l" defTabSz="521437" rtl="0" eaLnBrk="1" latinLnBrk="0" hangingPunct="1">
        <a:spcBef>
          <a:spcPct val="20000"/>
        </a:spcBef>
        <a:buFont typeface="Arial"/>
        <a:buNone/>
        <a:defRPr sz="2400" kern="1200">
          <a:solidFill>
            <a:schemeClr val="tx1"/>
          </a:solidFill>
          <a:latin typeface="Arial"/>
          <a:ea typeface="+mn-ea"/>
          <a:cs typeface="Arial"/>
        </a:defRPr>
      </a:lvl1pPr>
      <a:lvl2pPr marL="847334" indent="-325898" algn="l" defTabSz="521437" rtl="0" eaLnBrk="1" latinLnBrk="0" hangingPunct="1">
        <a:spcBef>
          <a:spcPct val="20000"/>
        </a:spcBef>
        <a:buFont typeface="Arial"/>
        <a:buChar char="–"/>
        <a:defRPr sz="3200" kern="1200">
          <a:solidFill>
            <a:schemeClr val="tx1"/>
          </a:solidFill>
          <a:latin typeface="+mn-lt"/>
          <a:ea typeface="+mn-ea"/>
          <a:cs typeface="+mn-cs"/>
        </a:defRPr>
      </a:lvl2pPr>
      <a:lvl3pPr marL="1303592" indent="-260718" algn="l" defTabSz="521437" rtl="0" eaLnBrk="1" latinLnBrk="0" hangingPunct="1">
        <a:spcBef>
          <a:spcPct val="20000"/>
        </a:spcBef>
        <a:buFont typeface="Arial"/>
        <a:buChar char="•"/>
        <a:defRPr sz="2700" kern="1200">
          <a:solidFill>
            <a:schemeClr val="tx1"/>
          </a:solidFill>
          <a:latin typeface="+mn-lt"/>
          <a:ea typeface="+mn-ea"/>
          <a:cs typeface="+mn-cs"/>
        </a:defRPr>
      </a:lvl3pPr>
      <a:lvl4pPr marL="1825028" indent="-260718" algn="l" defTabSz="521437" rtl="0" eaLnBrk="1" latinLnBrk="0" hangingPunct="1">
        <a:spcBef>
          <a:spcPct val="20000"/>
        </a:spcBef>
        <a:buFont typeface="Arial"/>
        <a:buChar char="–"/>
        <a:defRPr sz="2300" kern="1200">
          <a:solidFill>
            <a:schemeClr val="tx1"/>
          </a:solidFill>
          <a:latin typeface="+mn-lt"/>
          <a:ea typeface="+mn-ea"/>
          <a:cs typeface="+mn-cs"/>
        </a:defRPr>
      </a:lvl4pPr>
      <a:lvl5pPr marL="2346465" indent="-260718" algn="l" defTabSz="521437" rtl="0" eaLnBrk="1" latinLnBrk="0" hangingPunct="1">
        <a:spcBef>
          <a:spcPct val="20000"/>
        </a:spcBef>
        <a:buFont typeface="Arial"/>
        <a:buChar char="»"/>
        <a:defRPr sz="2300" kern="1200">
          <a:solidFill>
            <a:schemeClr val="tx1"/>
          </a:solidFill>
          <a:latin typeface="+mn-lt"/>
          <a:ea typeface="+mn-ea"/>
          <a:cs typeface="+mn-cs"/>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hyperlink" Target="https://twitter.com/guipizzini?lang=en" TargetMode="External"/><Relationship Id="rId4" Type="http://schemas.openxmlformats.org/officeDocument/2006/relationships/image" Target="../media/image12.png"/><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20.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5.xml"/><Relationship Id="rId3" Type="http://schemas.openxmlformats.org/officeDocument/2006/relationships/image" Target="../media/image16.jpg"/></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4" Type="http://schemas.openxmlformats.org/officeDocument/2006/relationships/image" Target="../media/image18.jpg"/><Relationship Id="rId1" Type="http://schemas.openxmlformats.org/officeDocument/2006/relationships/slideLayout" Target="../slideLayouts/slideLayout20.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4" Type="http://schemas.openxmlformats.org/officeDocument/2006/relationships/image" Target="../media/image20.jpg"/><Relationship Id="rId1" Type="http://schemas.openxmlformats.org/officeDocument/2006/relationships/slideLayout" Target="../slideLayouts/slideLayout20.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4" Type="http://schemas.openxmlformats.org/officeDocument/2006/relationships/image" Target="../media/image22.png"/><Relationship Id="rId5" Type="http://schemas.openxmlformats.org/officeDocument/2006/relationships/image" Target="../media/image23.png"/><Relationship Id="rId1" Type="http://schemas.openxmlformats.org/officeDocument/2006/relationships/slideLayout" Target="../slideLayouts/slideLayout20.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5.jp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4" Type="http://schemas.openxmlformats.org/officeDocument/2006/relationships/image" Target="../media/image25.jpg"/><Relationship Id="rId1" Type="http://schemas.openxmlformats.org/officeDocument/2006/relationships/slideLayout" Target="../slideLayouts/slideLayout20.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20.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hyperlink" Target="http://ifrcgo.org/appeals/mdrmg012/" TargetMode="External"/><Relationship Id="rId1" Type="http://schemas.openxmlformats.org/officeDocument/2006/relationships/slideLayout" Target="../slideLayouts/slideLayout20.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2.xml"/><Relationship Id="rId3" Type="http://schemas.openxmlformats.org/officeDocument/2006/relationships/image" Target="../media/image29.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 Id="rId3" Type="http://schemas.openxmlformats.org/officeDocument/2006/relationships/image" Target="../media/image3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xml"/><Relationship Id="rId3" Type="http://schemas.openxmlformats.org/officeDocument/2006/relationships/image" Target="../media/image1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Shape 249"/>
          <p:cNvSpPr txBox="1"/>
          <p:nvPr/>
        </p:nvSpPr>
        <p:spPr>
          <a:xfrm>
            <a:off x="1067739" y="3121965"/>
            <a:ext cx="7484589" cy="542147"/>
          </a:xfrm>
          <a:prstGeom prst="rect">
            <a:avLst/>
          </a:prstGeom>
          <a:noFill/>
          <a:ln>
            <a:noFill/>
          </a:ln>
        </p:spPr>
        <p:txBody>
          <a:bodyPr spcFirstLastPara="1" wrap="square" lIns="106869" tIns="106869" rIns="106869" bIns="106869" anchor="t" anchorCtr="0">
            <a:noAutofit/>
          </a:bodyPr>
          <a:lstStyle/>
          <a:p>
            <a:pPr>
              <a:buClr>
                <a:schemeClr val="dk1"/>
              </a:buClr>
            </a:pPr>
            <a:r>
              <a:rPr lang="en" sz="2000" dirty="0">
                <a:solidFill>
                  <a:schemeClr val="dk1"/>
                </a:solidFill>
                <a:latin typeface="Arial" panose="020B0604020202020204" pitchFamily="34" charset="0"/>
                <a:ea typeface="Arial"/>
                <a:cs typeface="Arial" panose="020B0604020202020204" pitchFamily="34" charset="0"/>
                <a:sym typeface="Arial"/>
              </a:rPr>
              <a:t>Heather Leson, Data </a:t>
            </a:r>
            <a:r>
              <a:rPr lang="en" sz="2000" dirty="0" smtClean="0">
                <a:solidFill>
                  <a:schemeClr val="dk1"/>
                </a:solidFill>
                <a:latin typeface="Arial" panose="020B0604020202020204" pitchFamily="34" charset="0"/>
                <a:ea typeface="Arial"/>
                <a:cs typeface="Arial" panose="020B0604020202020204" pitchFamily="34" charset="0"/>
                <a:sym typeface="Arial"/>
              </a:rPr>
              <a:t>Literacy</a:t>
            </a:r>
            <a:r>
              <a:rPr lang="en-CA" sz="2000" dirty="0" smtClean="0">
                <a:solidFill>
                  <a:schemeClr val="dk1"/>
                </a:solidFill>
                <a:latin typeface="Arial" panose="020B0604020202020204" pitchFamily="34" charset="0"/>
                <a:ea typeface="Arial"/>
                <a:cs typeface="Arial" panose="020B0604020202020204" pitchFamily="34" charset="0"/>
                <a:sym typeface="Arial"/>
              </a:rPr>
              <a:t> Lead</a:t>
            </a:r>
            <a:endParaRPr lang="en" sz="2000" dirty="0">
              <a:solidFill>
                <a:schemeClr val="dk1"/>
              </a:solidFill>
              <a:latin typeface="Arial" panose="020B0604020202020204" pitchFamily="34" charset="0"/>
              <a:ea typeface="Arial"/>
              <a:cs typeface="Arial" panose="020B0604020202020204" pitchFamily="34" charset="0"/>
              <a:sym typeface="Arial"/>
            </a:endParaRPr>
          </a:p>
          <a:p>
            <a:pPr>
              <a:buClr>
                <a:schemeClr val="dk1"/>
              </a:buClr>
            </a:pPr>
            <a:r>
              <a:rPr lang="en" sz="2000" dirty="0">
                <a:solidFill>
                  <a:schemeClr val="dk1"/>
                </a:solidFill>
                <a:latin typeface="Arial" panose="020B0604020202020204" pitchFamily="34" charset="0"/>
                <a:ea typeface="Arial"/>
                <a:cs typeface="Arial" panose="020B0604020202020204" pitchFamily="34" charset="0"/>
                <a:sym typeface="Arial"/>
              </a:rPr>
              <a:t>Guido </a:t>
            </a:r>
            <a:r>
              <a:rPr lang="en" sz="2000" dirty="0" err="1">
                <a:solidFill>
                  <a:schemeClr val="dk1"/>
                </a:solidFill>
                <a:latin typeface="Arial" panose="020B0604020202020204" pitchFamily="34" charset="0"/>
                <a:ea typeface="Arial"/>
                <a:cs typeface="Arial" panose="020B0604020202020204" pitchFamily="34" charset="0"/>
                <a:sym typeface="Arial"/>
              </a:rPr>
              <a:t>Pizzini</a:t>
            </a:r>
            <a:r>
              <a:rPr lang="en" sz="2000" dirty="0">
                <a:solidFill>
                  <a:schemeClr val="dk1"/>
                </a:solidFill>
                <a:latin typeface="Arial" panose="020B0604020202020204" pitchFamily="34" charset="0"/>
                <a:ea typeface="Arial"/>
                <a:cs typeface="Arial" panose="020B0604020202020204" pitchFamily="34" charset="0"/>
                <a:sym typeface="Arial"/>
              </a:rPr>
              <a:t>, I</a:t>
            </a:r>
            <a:r>
              <a:rPr lang="en" sz="2000" dirty="0">
                <a:solidFill>
                  <a:schemeClr val="dk1"/>
                </a:solidFill>
                <a:latin typeface="Arial" panose="020B0604020202020204" pitchFamily="34" charset="0"/>
                <a:cs typeface="Arial" panose="020B0604020202020204" pitchFamily="34" charset="0"/>
              </a:rPr>
              <a:t>nformation Management &amp; Data Analysis</a:t>
            </a:r>
            <a:endParaRPr sz="2000"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xmlns="" id="{BF03E544-8A3A-484C-A0AC-48134B1FEFB0}"/>
              </a:ext>
            </a:extLst>
          </p:cNvPr>
          <p:cNvSpPr>
            <a:spLocks noGrp="1"/>
          </p:cNvSpPr>
          <p:nvPr>
            <p:ph type="title"/>
          </p:nvPr>
        </p:nvSpPr>
        <p:spPr>
          <a:xfrm>
            <a:off x="1067740" y="1843294"/>
            <a:ext cx="8631833" cy="1373242"/>
          </a:xfrm>
        </p:spPr>
        <p:txBody>
          <a:bodyPr/>
          <a:lstStyle/>
          <a:p>
            <a:r>
              <a:rPr lang="en-US" dirty="0"/>
              <a:t>Data Sharing at IFRC</a:t>
            </a:r>
          </a:p>
        </p:txBody>
      </p:sp>
    </p:spTree>
    <p:extLst>
      <p:ext uri="{BB962C8B-B14F-4D97-AF65-F5344CB8AC3E}">
        <p14:creationId xmlns:p14="http://schemas.microsoft.com/office/powerpoint/2010/main" val="13527355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Shape 318"/>
          <p:cNvSpPr txBox="1">
            <a:spLocks noGrp="1"/>
          </p:cNvSpPr>
          <p:nvPr>
            <p:ph type="title"/>
          </p:nvPr>
        </p:nvSpPr>
        <p:spPr>
          <a:xfrm>
            <a:off x="364354" y="3289425"/>
            <a:ext cx="9959931" cy="984000"/>
          </a:xfrm>
          <a:prstGeom prst="rect">
            <a:avLst/>
          </a:prstGeom>
          <a:noFill/>
          <a:ln>
            <a:noFill/>
          </a:ln>
        </p:spPr>
        <p:txBody>
          <a:bodyPr spcFirstLastPara="1" vert="horz" wrap="square" lIns="106869" tIns="106869" rIns="106869" bIns="106869" rtlCol="0" anchor="ctr" anchorCtr="0">
            <a:noAutofit/>
          </a:bodyPr>
          <a:lstStyle/>
          <a:p>
            <a:r>
              <a:rPr lang="en" sz="6000" b="1" dirty="0">
                <a:solidFill>
                  <a:srgbClr val="FF0000"/>
                </a:solidFill>
              </a:rPr>
              <a:t>Building Data Literacy</a:t>
            </a:r>
            <a:endParaRPr sz="6000" b="1" dirty="0">
              <a:solidFill>
                <a:srgbClr val="FF0000"/>
              </a:solidFill>
            </a:endParaRPr>
          </a:p>
        </p:txBody>
      </p:sp>
    </p:spTree>
    <p:extLst>
      <p:ext uri="{BB962C8B-B14F-4D97-AF65-F5344CB8AC3E}">
        <p14:creationId xmlns:p14="http://schemas.microsoft.com/office/powerpoint/2010/main" val="20695418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Shape 354"/>
          <p:cNvSpPr txBox="1"/>
          <p:nvPr/>
        </p:nvSpPr>
        <p:spPr>
          <a:xfrm>
            <a:off x="1041400" y="698500"/>
            <a:ext cx="8432800" cy="812801"/>
          </a:xfrm>
          <a:prstGeom prst="rect">
            <a:avLst/>
          </a:prstGeom>
          <a:noFill/>
          <a:ln>
            <a:noFill/>
          </a:ln>
        </p:spPr>
        <p:txBody>
          <a:bodyPr spcFirstLastPara="1" wrap="square" lIns="106869" tIns="106869" rIns="106869" bIns="106869" anchor="ctr" anchorCtr="0">
            <a:noAutofit/>
          </a:bodyPr>
          <a:lstStyle/>
          <a:p>
            <a:pPr algn="ctr"/>
            <a:r>
              <a:rPr lang="en" sz="4000" b="1" dirty="0">
                <a:solidFill>
                  <a:srgbClr val="FF0000"/>
                </a:solidFill>
                <a:latin typeface="Arial"/>
                <a:ea typeface="Arvo"/>
                <a:cs typeface="Arial"/>
                <a:sym typeface="Arvo"/>
              </a:rPr>
              <a:t>Data Literacy Menu</a:t>
            </a:r>
            <a:endParaRPr sz="4000" b="1" dirty="0">
              <a:solidFill>
                <a:srgbClr val="FF0000"/>
              </a:solidFill>
              <a:latin typeface="Arial"/>
              <a:cs typeface="Arial"/>
            </a:endParaRPr>
          </a:p>
        </p:txBody>
      </p:sp>
      <p:graphicFrame>
        <p:nvGraphicFramePr>
          <p:cNvPr id="2" name="Table 1">
            <a:extLst>
              <a:ext uri="{FF2B5EF4-FFF2-40B4-BE49-F238E27FC236}">
                <a16:creationId xmlns:a16="http://schemas.microsoft.com/office/drawing/2014/main" xmlns="" id="{5C4EEA22-B423-FA4D-8FD1-FAED4E9731C7}"/>
              </a:ext>
            </a:extLst>
          </p:cNvPr>
          <p:cNvGraphicFramePr>
            <a:graphicFrameLocks noGrp="1"/>
          </p:cNvGraphicFramePr>
          <p:nvPr>
            <p:extLst>
              <p:ext uri="{D42A27DB-BD31-4B8C-83A1-F6EECF244321}">
                <p14:modId xmlns:p14="http://schemas.microsoft.com/office/powerpoint/2010/main" val="751635993"/>
              </p:ext>
            </p:extLst>
          </p:nvPr>
        </p:nvGraphicFramePr>
        <p:xfrm>
          <a:off x="1502228" y="1600518"/>
          <a:ext cx="7511144" cy="5502729"/>
        </p:xfrm>
        <a:graphic>
          <a:graphicData uri="http://schemas.openxmlformats.org/drawingml/2006/table">
            <a:tbl>
              <a:tblPr>
                <a:tableStyleId>{5C22544A-7EE6-4342-B048-85BDC9FD1C3A}</a:tableStyleId>
              </a:tblPr>
              <a:tblGrid>
                <a:gridCol w="3755572">
                  <a:extLst>
                    <a:ext uri="{9D8B030D-6E8A-4147-A177-3AD203B41FA5}">
                      <a16:colId xmlns:a16="http://schemas.microsoft.com/office/drawing/2014/main" xmlns="" val="3690559226"/>
                    </a:ext>
                  </a:extLst>
                </a:gridCol>
                <a:gridCol w="3755572">
                  <a:extLst>
                    <a:ext uri="{9D8B030D-6E8A-4147-A177-3AD203B41FA5}">
                      <a16:colId xmlns:a16="http://schemas.microsoft.com/office/drawing/2014/main" xmlns="" val="3178694861"/>
                    </a:ext>
                  </a:extLst>
                </a:gridCol>
              </a:tblGrid>
              <a:tr h="2605996">
                <a:tc>
                  <a:txBody>
                    <a:bodyPr/>
                    <a:lstStyle/>
                    <a:p>
                      <a:pPr marL="882900" indent="-342900" algn="l">
                        <a:buAutoNum type="arabicPeriod"/>
                      </a:pPr>
                      <a:r>
                        <a:rPr lang="en-US" sz="2400" dirty="0">
                          <a:latin typeface="Arial" panose="020B0604020202020204" pitchFamily="34" charset="0"/>
                          <a:cs typeface="Arial" panose="020B0604020202020204" pitchFamily="34" charset="0"/>
                        </a:rPr>
                        <a:t>Connect</a:t>
                      </a:r>
                    </a:p>
                    <a:p>
                      <a:pPr marL="882900" indent="-342900" algn="l">
                        <a:buAutoNum type="arabicPeriod"/>
                      </a:pPr>
                      <a:endParaRPr lang="en-US" sz="1600" dirty="0">
                        <a:latin typeface="Arial" panose="020B0604020202020204" pitchFamily="34" charset="0"/>
                        <a:cs typeface="Arial" panose="020B0604020202020204" pitchFamily="34" charset="0"/>
                      </a:endParaRPr>
                    </a:p>
                    <a:p>
                      <a:pPr marL="825750" indent="-285750" algn="l">
                        <a:buFont typeface="Arial" panose="020B0604020202020204" pitchFamily="34" charset="0"/>
                        <a:buChar char="•"/>
                      </a:pPr>
                      <a:r>
                        <a:rPr lang="en-US" sz="1600" dirty="0">
                          <a:latin typeface="Arial" panose="020B0604020202020204" pitchFamily="34" charset="0"/>
                          <a:cs typeface="Arial" panose="020B0604020202020204" pitchFamily="34" charset="0"/>
                        </a:rPr>
                        <a:t>Informal Data Working Group</a:t>
                      </a:r>
                    </a:p>
                    <a:p>
                      <a:pPr marL="825750" indent="-285750" algn="l">
                        <a:buFont typeface="Arial" panose="020B0604020202020204" pitchFamily="34" charset="0"/>
                        <a:buChar char="•"/>
                      </a:pPr>
                      <a:r>
                        <a:rPr lang="en-US" sz="1600" dirty="0">
                          <a:latin typeface="Arial" panose="020B0604020202020204" pitchFamily="34" charset="0"/>
                          <a:cs typeface="Arial" panose="020B0604020202020204" pitchFamily="34" charset="0"/>
                        </a:rPr>
                        <a:t>Data Stories</a:t>
                      </a:r>
                    </a:p>
                    <a:p>
                      <a:pPr marL="825750" indent="-285750" algn="l">
                        <a:buFont typeface="Arial" panose="020B0604020202020204" pitchFamily="34" charset="0"/>
                        <a:buChar char="•"/>
                      </a:pPr>
                      <a:r>
                        <a:rPr lang="en-US" sz="1600" dirty="0">
                          <a:latin typeface="Arial" panose="020B0604020202020204" pitchFamily="34" charset="0"/>
                          <a:cs typeface="Arial" panose="020B0604020202020204" pitchFamily="34" charset="0"/>
                        </a:rPr>
                        <a:t>Ecosystem Map</a:t>
                      </a:r>
                    </a:p>
                    <a:p>
                      <a:pPr marL="825750" indent="-285750" algn="l">
                        <a:buFont typeface="Arial" panose="020B0604020202020204" pitchFamily="34" charset="0"/>
                        <a:buChar char="•"/>
                      </a:pPr>
                      <a:r>
                        <a:rPr lang="en-US" sz="1600" dirty="0">
                          <a:latin typeface="Arial" panose="020B0604020202020204" pitchFamily="34" charset="0"/>
                          <a:cs typeface="Arial" panose="020B0604020202020204" pitchFamily="34" charset="0"/>
                        </a:rPr>
                        <a:t>Data Simulations</a:t>
                      </a:r>
                    </a:p>
                    <a:p>
                      <a:pPr marL="540000" indent="0">
                        <a:buNone/>
                      </a:pPr>
                      <a:endParaRPr lang="en-US" sz="1600" dirty="0">
                        <a:latin typeface="Arial" panose="020B0604020202020204" pitchFamily="34" charset="0"/>
                        <a:cs typeface="Arial" panose="020B0604020202020204" pitchFamily="34" charset="0"/>
                      </a:endParaRPr>
                    </a:p>
                  </a:txBody>
                  <a:tcPr>
                    <a:lnL w="3175" cap="flat" cmpd="sng" algn="ctr">
                      <a:noFill/>
                      <a:prstDash val="dash"/>
                      <a:round/>
                      <a:headEnd type="none" w="med" len="med"/>
                      <a:tailEnd type="none" w="med" len="med"/>
                    </a:lnL>
                    <a:lnR w="12700" cap="flat" cmpd="sng" algn="ctr">
                      <a:solidFill>
                        <a:schemeClr val="tx1"/>
                      </a:solidFill>
                      <a:prstDash val="sysDash"/>
                      <a:round/>
                      <a:headEnd type="none" w="med" len="med"/>
                      <a:tailEnd type="none" w="med" len="med"/>
                    </a:lnR>
                    <a:lnT w="3175" cap="flat" cmpd="sng" algn="ctr">
                      <a:noFill/>
                      <a:prstDash val="dash"/>
                      <a:round/>
                      <a:headEnd type="none" w="med" len="med"/>
                      <a:tailEnd type="none" w="med" len="med"/>
                    </a:lnT>
                    <a:lnB w="12700"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noFill/>
                  </a:tcPr>
                </a:tc>
                <a:tc>
                  <a:txBody>
                    <a:bodyPr/>
                    <a:lstStyle/>
                    <a:p>
                      <a:pPr marL="540000"/>
                      <a:r>
                        <a:rPr lang="en-US" sz="2400" dirty="0">
                          <a:latin typeface="Arial" panose="020B0604020202020204" pitchFamily="34" charset="0"/>
                          <a:cs typeface="Arial" panose="020B0604020202020204" pitchFamily="34" charset="0"/>
                        </a:rPr>
                        <a:t>2. Learn</a:t>
                      </a:r>
                    </a:p>
                    <a:p>
                      <a:pPr marL="540000"/>
                      <a:endParaRPr lang="en-US" dirty="0">
                        <a:latin typeface="Arial" panose="020B0604020202020204" pitchFamily="34" charset="0"/>
                        <a:cs typeface="Arial" panose="020B0604020202020204" pitchFamily="34" charset="0"/>
                      </a:endParaRP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Build on existing curriculum</a:t>
                      </a: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Connect with other Data Literacy </a:t>
                      </a:r>
                      <a:r>
                        <a:rPr lang="en-US" sz="1600" dirty="0" smtClean="0">
                          <a:latin typeface="Arial" panose="020B0604020202020204" pitchFamily="34" charset="0"/>
                          <a:cs typeface="Arial" panose="020B0604020202020204" pitchFamily="34" charset="0"/>
                        </a:rPr>
                        <a:t>Organizations</a:t>
                      </a:r>
                      <a:endParaRPr lang="en-US" sz="1600" dirty="0">
                        <a:latin typeface="Arial" panose="020B0604020202020204" pitchFamily="34" charset="0"/>
                        <a:cs typeface="Arial" panose="020B0604020202020204" pitchFamily="34" charset="0"/>
                      </a:endParaRP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Sessions</a:t>
                      </a: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Excel around the world</a:t>
                      </a:r>
                    </a:p>
                  </a:txBody>
                  <a:tcPr>
                    <a:lnL w="12700" cap="flat" cmpd="sng" algn="ctr">
                      <a:solidFill>
                        <a:schemeClr val="tx1"/>
                      </a:solidFill>
                      <a:prstDash val="sysDash"/>
                      <a:round/>
                      <a:headEnd type="none" w="med" len="med"/>
                      <a:tailEnd type="none" w="med" len="med"/>
                    </a:lnL>
                    <a:lnR w="12700" cmpd="sng">
                      <a:noFill/>
                    </a:lnR>
                    <a:lnT w="12700" cmpd="sng">
                      <a:noFill/>
                    </a:lnT>
                    <a:lnB w="12700"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007095945"/>
                  </a:ext>
                </a:extLst>
              </a:tr>
              <a:tr h="2896733">
                <a:tc>
                  <a:txBody>
                    <a:bodyPr/>
                    <a:lstStyle/>
                    <a:p>
                      <a:pPr marL="540000"/>
                      <a:r>
                        <a:rPr lang="en-US" sz="2400" dirty="0">
                          <a:latin typeface="Arial" panose="020B0604020202020204" pitchFamily="34" charset="0"/>
                          <a:cs typeface="Arial" panose="020B0604020202020204" pitchFamily="34" charset="0"/>
                        </a:rPr>
                        <a:t>3. Create</a:t>
                      </a:r>
                    </a:p>
                    <a:p>
                      <a:pPr marL="540000"/>
                      <a:endParaRPr lang="en-US" dirty="0">
                        <a:latin typeface="Arial" panose="020B0604020202020204" pitchFamily="34" charset="0"/>
                        <a:cs typeface="Arial" panose="020B0604020202020204" pitchFamily="34" charset="0"/>
                      </a:endParaRP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IFRC Data Playbook:</a:t>
                      </a: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Templates, checklists, best practices, scenarios and recipes.</a:t>
                      </a:r>
                    </a:p>
                  </a:txBody>
                  <a:tcPr>
                    <a:lnL w="12700" cmpd="sng">
                      <a:noFill/>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540000"/>
                      <a:r>
                        <a:rPr lang="en-US" sz="2400" dirty="0">
                          <a:latin typeface="Arial" panose="020B0604020202020204" pitchFamily="34" charset="0"/>
                          <a:cs typeface="Arial" panose="020B0604020202020204" pitchFamily="34" charset="0"/>
                        </a:rPr>
                        <a:t>4. Measure &amp; Impact</a:t>
                      </a:r>
                    </a:p>
                    <a:p>
                      <a:pPr marL="540000"/>
                      <a:endParaRPr lang="en-US" sz="1600" dirty="0">
                        <a:latin typeface="Arial" panose="020B0604020202020204" pitchFamily="34" charset="0"/>
                        <a:cs typeface="Arial" panose="020B0604020202020204" pitchFamily="34" charset="0"/>
                      </a:endParaRP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Responsible Data Policy (in draft)</a:t>
                      </a: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Revise IT Policies</a:t>
                      </a: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Data Readiness Metrics/KPIs</a:t>
                      </a:r>
                      <a:r>
                        <a:rPr lang="en-US" sz="1600" dirty="0" smtClean="0">
                          <a:latin typeface="Arial" panose="020B0604020202020204" pitchFamily="34" charset="0"/>
                          <a:cs typeface="Arial" panose="020B0604020202020204" pitchFamily="34" charset="0"/>
                        </a:rPr>
                        <a:t>/Competencies</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ysDash"/>
                      <a:round/>
                      <a:headEnd type="none" w="med" len="med"/>
                      <a:tailEnd type="none" w="med" len="med"/>
                    </a:lnL>
                    <a:lnR w="12700" cmpd="sng">
                      <a:noFill/>
                    </a:lnR>
                    <a:lnT w="12700" cap="flat" cmpd="sng" algn="ctr">
                      <a:solidFill>
                        <a:schemeClr val="tx1"/>
                      </a:solidFill>
                      <a:prstDash val="sysDash"/>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329911506"/>
                  </a:ext>
                </a:extLst>
              </a:tr>
            </a:tbl>
          </a:graphicData>
        </a:graphic>
      </p:graphicFrame>
    </p:spTree>
    <p:extLst>
      <p:ext uri="{BB962C8B-B14F-4D97-AF65-F5344CB8AC3E}">
        <p14:creationId xmlns:p14="http://schemas.microsoft.com/office/powerpoint/2010/main" val="19085236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Shape 323"/>
          <p:cNvSpPr txBox="1">
            <a:spLocks noGrp="1"/>
          </p:cNvSpPr>
          <p:nvPr>
            <p:ph type="title" idx="4294967295"/>
          </p:nvPr>
        </p:nvSpPr>
        <p:spPr>
          <a:xfrm>
            <a:off x="714094" y="1281169"/>
            <a:ext cx="9680575" cy="1003300"/>
          </a:xfrm>
          <a:prstGeom prst="rect">
            <a:avLst/>
          </a:prstGeom>
          <a:noFill/>
          <a:ln>
            <a:noFill/>
          </a:ln>
        </p:spPr>
        <p:txBody>
          <a:bodyPr spcFirstLastPara="1" vert="horz" wrap="square" lIns="106869" tIns="106869" rIns="106869" bIns="106869" rtlCol="0" anchor="ctr" anchorCtr="0">
            <a:noAutofit/>
          </a:bodyPr>
          <a:lstStyle/>
          <a:p>
            <a:pPr>
              <a:lnSpc>
                <a:spcPct val="115000"/>
              </a:lnSpc>
            </a:pPr>
            <a:r>
              <a:rPr lang="en" sz="2805" i="0" dirty="0"/>
              <a:t>Data-literate is not the same as data-skilled</a:t>
            </a:r>
            <a:endParaRPr dirty="0"/>
          </a:p>
        </p:txBody>
      </p:sp>
      <p:sp>
        <p:nvSpPr>
          <p:cNvPr id="324" name="Shape 324"/>
          <p:cNvSpPr txBox="1">
            <a:spLocks noGrp="1"/>
          </p:cNvSpPr>
          <p:nvPr>
            <p:ph type="body" idx="4294967295"/>
          </p:nvPr>
        </p:nvSpPr>
        <p:spPr>
          <a:xfrm>
            <a:off x="5167313" y="2708275"/>
            <a:ext cx="5521325" cy="3635375"/>
          </a:xfrm>
          <a:prstGeom prst="rect">
            <a:avLst/>
          </a:prstGeom>
          <a:noFill/>
          <a:ln>
            <a:noFill/>
          </a:ln>
        </p:spPr>
        <p:txBody>
          <a:bodyPr spcFirstLastPara="1" vert="horz" wrap="square" lIns="106869" tIns="106869" rIns="106869" bIns="106869" rtlCol="0" anchor="t" anchorCtr="0">
            <a:noAutofit/>
          </a:bodyPr>
          <a:lstStyle/>
          <a:p>
            <a:pPr marL="0" indent="0">
              <a:spcBef>
                <a:spcPts val="0"/>
              </a:spcBef>
              <a:buClr>
                <a:schemeClr val="dk1"/>
              </a:buClr>
              <a:buNone/>
            </a:pPr>
            <a:r>
              <a:rPr lang="en" sz="1520" b="1" dirty="0"/>
              <a:t> </a:t>
            </a:r>
            <a:endParaRPr dirty="0"/>
          </a:p>
          <a:p>
            <a:pPr marL="0" indent="0">
              <a:spcBef>
                <a:spcPts val="2104"/>
              </a:spcBef>
              <a:buClr>
                <a:schemeClr val="dk1"/>
              </a:buClr>
              <a:buNone/>
            </a:pPr>
            <a:r>
              <a:rPr lang="en" sz="2104" b="1" dirty="0"/>
              <a:t>“</a:t>
            </a:r>
            <a:r>
              <a:rPr lang="en" sz="2104" i="1" dirty="0"/>
              <a:t>A data-literate organisation is one that shares a culture of data and a strong vision of the future. Most people invested in this vision will have no analytic interaction with data and may never need to.</a:t>
            </a:r>
            <a:r>
              <a:rPr lang="en" sz="2104" dirty="0"/>
              <a:t>”*</a:t>
            </a:r>
            <a:endParaRPr dirty="0"/>
          </a:p>
          <a:p>
            <a:pPr marL="0" indent="0">
              <a:spcBef>
                <a:spcPts val="468"/>
              </a:spcBef>
              <a:buClr>
                <a:schemeClr val="dk1"/>
              </a:buClr>
              <a:buNone/>
            </a:pPr>
            <a:endParaRPr sz="2104" dirty="0"/>
          </a:p>
          <a:p>
            <a:pPr marL="0" indent="0">
              <a:spcBef>
                <a:spcPts val="0"/>
              </a:spcBef>
              <a:buNone/>
            </a:pPr>
            <a:endParaRPr dirty="0"/>
          </a:p>
          <a:p>
            <a:pPr marL="0" indent="0">
              <a:spcBef>
                <a:spcPts val="0"/>
              </a:spcBef>
              <a:buNone/>
            </a:pPr>
            <a:r>
              <a:rPr lang="en" sz="1052" dirty="0"/>
              <a:t>*Source: Open Data Institute</a:t>
            </a:r>
            <a:endParaRPr dirty="0"/>
          </a:p>
        </p:txBody>
      </p:sp>
      <p:pic>
        <p:nvPicPr>
          <p:cNvPr id="325" name="Shape 325" descr="Education by Tuktuk Design (Noun Project).png"/>
          <p:cNvPicPr preferRelativeResize="0"/>
          <p:nvPr/>
        </p:nvPicPr>
        <p:blipFill rotWithShape="1">
          <a:blip r:embed="rId3">
            <a:alphaModFix/>
          </a:blip>
          <a:srcRect/>
          <a:stretch/>
        </p:blipFill>
        <p:spPr>
          <a:xfrm>
            <a:off x="714094" y="3156284"/>
            <a:ext cx="3290783" cy="3350720"/>
          </a:xfrm>
          <a:prstGeom prst="rect">
            <a:avLst/>
          </a:prstGeom>
          <a:noFill/>
          <a:ln>
            <a:noFill/>
          </a:ln>
        </p:spPr>
      </p:pic>
    </p:spTree>
    <p:extLst>
      <p:ext uri="{BB962C8B-B14F-4D97-AF65-F5344CB8AC3E}">
        <p14:creationId xmlns:p14="http://schemas.microsoft.com/office/powerpoint/2010/main" val="1109081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Shape 340"/>
          <p:cNvSpPr txBox="1">
            <a:spLocks noGrp="1"/>
          </p:cNvSpPr>
          <p:nvPr>
            <p:ph type="ctrTitle"/>
          </p:nvPr>
        </p:nvSpPr>
        <p:spPr>
          <a:xfrm>
            <a:off x="2772366" y="1511931"/>
            <a:ext cx="7401040" cy="1802480"/>
          </a:xfrm>
          <a:prstGeom prst="rect">
            <a:avLst/>
          </a:prstGeom>
        </p:spPr>
        <p:txBody>
          <a:bodyPr spcFirstLastPara="1" vert="horz" wrap="square" lIns="106869" tIns="106869" rIns="106869" bIns="106869" rtlCol="0" anchor="t" anchorCtr="0">
            <a:noAutofit/>
          </a:bodyPr>
          <a:lstStyle/>
          <a:p>
            <a:pPr>
              <a:spcBef>
                <a:spcPts val="0"/>
              </a:spcBef>
            </a:pPr>
            <a:r>
              <a:rPr lang="en" sz="3507" dirty="0">
                <a:ea typeface="Roboto"/>
                <a:sym typeface="Roboto"/>
              </a:rPr>
              <a:t>Madagascar, </a:t>
            </a:r>
            <a:r>
              <a:rPr lang="en" sz="2805" dirty="0">
                <a:ea typeface="Roboto"/>
                <a:sym typeface="Roboto"/>
              </a:rPr>
              <a:t>Cyclone Enawo Response</a:t>
            </a:r>
            <a:endParaRPr sz="2805" dirty="0">
              <a:ea typeface="Roboto"/>
              <a:sym typeface="Roboto"/>
            </a:endParaRPr>
          </a:p>
        </p:txBody>
      </p:sp>
      <p:sp>
        <p:nvSpPr>
          <p:cNvPr id="341" name="Shape 341"/>
          <p:cNvSpPr txBox="1">
            <a:spLocks noGrp="1"/>
          </p:cNvSpPr>
          <p:nvPr>
            <p:ph type="subTitle" idx="1"/>
          </p:nvPr>
        </p:nvSpPr>
        <p:spPr>
          <a:xfrm>
            <a:off x="2794049" y="5275338"/>
            <a:ext cx="7401040" cy="914917"/>
          </a:xfrm>
          <a:prstGeom prst="rect">
            <a:avLst/>
          </a:prstGeom>
        </p:spPr>
        <p:txBody>
          <a:bodyPr spcFirstLastPara="1" vert="horz" wrap="square" lIns="106869" tIns="106869" rIns="106869" bIns="106869" rtlCol="0" anchor="b" anchorCtr="0">
            <a:noAutofit/>
          </a:bodyPr>
          <a:lstStyle/>
          <a:p>
            <a:pPr>
              <a:spcBef>
                <a:spcPts val="0"/>
              </a:spcBef>
            </a:pPr>
            <a:r>
              <a:rPr lang="en">
                <a:solidFill>
                  <a:srgbClr val="FFFFFF"/>
                </a:solidFill>
                <a:latin typeface="Roboto"/>
                <a:ea typeface="Roboto"/>
                <a:cs typeface="Roboto"/>
                <a:sym typeface="Roboto"/>
              </a:rPr>
              <a:t>Information Management in Emergencies, IFRC</a:t>
            </a:r>
            <a:endParaRPr>
              <a:solidFill>
                <a:srgbClr val="FFFFFF"/>
              </a:solidFill>
              <a:latin typeface="Roboto"/>
              <a:ea typeface="Roboto"/>
              <a:cs typeface="Roboto"/>
              <a:sym typeface="Roboto"/>
            </a:endParaRPr>
          </a:p>
          <a:p>
            <a:pPr>
              <a:spcBef>
                <a:spcPts val="0"/>
              </a:spcBef>
              <a:buClr>
                <a:schemeClr val="dk2"/>
              </a:buClr>
              <a:buSzPts val="1100"/>
            </a:pPr>
            <a:r>
              <a:rPr lang="en" sz="1403">
                <a:solidFill>
                  <a:srgbClr val="FFFFFF"/>
                </a:solidFill>
                <a:latin typeface="Roboto"/>
                <a:ea typeface="Roboto"/>
                <a:cs typeface="Roboto"/>
                <a:sym typeface="Roboto"/>
              </a:rPr>
              <a:t>Guido Pizzini, Senior Information Management and Data Analysis Officer</a:t>
            </a:r>
            <a:endParaRPr sz="1403">
              <a:solidFill>
                <a:srgbClr val="FFFFFF"/>
              </a:solidFill>
              <a:latin typeface="Roboto"/>
              <a:ea typeface="Roboto"/>
              <a:cs typeface="Roboto"/>
              <a:sym typeface="Roboto"/>
            </a:endParaRPr>
          </a:p>
          <a:p>
            <a:pPr>
              <a:spcBef>
                <a:spcPts val="0"/>
              </a:spcBef>
              <a:buClr>
                <a:schemeClr val="dk2"/>
              </a:buClr>
              <a:buSzPts val="1100"/>
            </a:pPr>
            <a:r>
              <a:rPr lang="en" sz="1403" u="sng">
                <a:solidFill>
                  <a:srgbClr val="FFFFFF"/>
                </a:solidFill>
                <a:latin typeface="Roboto"/>
                <a:ea typeface="Roboto"/>
                <a:cs typeface="Roboto"/>
                <a:sym typeface="Roboto"/>
                <a:hlinkClick r:id="rId3"/>
              </a:rPr>
              <a:t>@guipizzini</a:t>
            </a:r>
            <a:endParaRPr sz="1403">
              <a:solidFill>
                <a:srgbClr val="FFFFFF"/>
              </a:solidFill>
              <a:latin typeface="Roboto"/>
              <a:ea typeface="Roboto"/>
              <a:cs typeface="Roboto"/>
              <a:sym typeface="Roboto"/>
            </a:endParaRPr>
          </a:p>
        </p:txBody>
      </p:sp>
      <p:pic>
        <p:nvPicPr>
          <p:cNvPr id="342" name="Shape 342"/>
          <p:cNvPicPr preferRelativeResize="0"/>
          <p:nvPr/>
        </p:nvPicPr>
        <p:blipFill>
          <a:blip r:embed="rId4">
            <a:alphaModFix/>
          </a:blip>
          <a:stretch>
            <a:fillRect/>
          </a:stretch>
        </p:blipFill>
        <p:spPr>
          <a:xfrm>
            <a:off x="2900334" y="2663055"/>
            <a:ext cx="2437752" cy="2437752"/>
          </a:xfrm>
          <a:prstGeom prst="rect">
            <a:avLst/>
          </a:prstGeom>
          <a:noFill/>
          <a:ln>
            <a:noFill/>
          </a:ln>
        </p:spPr>
      </p:pic>
    </p:spTree>
    <p:extLst>
      <p:ext uri="{BB962C8B-B14F-4D97-AF65-F5344CB8AC3E}">
        <p14:creationId xmlns:p14="http://schemas.microsoft.com/office/powerpoint/2010/main" val="40738338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Shape 347"/>
          <p:cNvSpPr txBox="1">
            <a:spLocks noGrp="1"/>
          </p:cNvSpPr>
          <p:nvPr>
            <p:ph type="title"/>
          </p:nvPr>
        </p:nvSpPr>
        <p:spPr>
          <a:xfrm>
            <a:off x="2805709" y="1448487"/>
            <a:ext cx="7389468" cy="742734"/>
          </a:xfrm>
          <a:prstGeom prst="rect">
            <a:avLst/>
          </a:prstGeom>
        </p:spPr>
        <p:txBody>
          <a:bodyPr spcFirstLastPara="1" vert="horz" wrap="square" lIns="106869" tIns="106869" rIns="106869" bIns="106869" rtlCol="0" anchor="t" anchorCtr="0">
            <a:noAutofit/>
          </a:bodyPr>
          <a:lstStyle/>
          <a:p>
            <a:r>
              <a:rPr lang="en" b="1" dirty="0">
                <a:solidFill>
                  <a:srgbClr val="FF0000"/>
                </a:solidFill>
                <a:ea typeface="Roboto"/>
                <a:sym typeface="Roboto"/>
              </a:rPr>
              <a:t>SIMS + Go</a:t>
            </a:r>
            <a:endParaRPr b="1" dirty="0">
              <a:solidFill>
                <a:srgbClr val="FF0000"/>
              </a:solidFill>
              <a:ea typeface="Roboto"/>
              <a:sym typeface="Roboto"/>
            </a:endParaRPr>
          </a:p>
        </p:txBody>
      </p:sp>
      <p:pic>
        <p:nvPicPr>
          <p:cNvPr id="348" name="Shape 348"/>
          <p:cNvPicPr preferRelativeResize="0"/>
          <p:nvPr/>
        </p:nvPicPr>
        <p:blipFill>
          <a:blip r:embed="rId3">
            <a:alphaModFix/>
          </a:blip>
          <a:stretch>
            <a:fillRect/>
          </a:stretch>
        </p:blipFill>
        <p:spPr>
          <a:xfrm>
            <a:off x="1833019" y="1964216"/>
            <a:ext cx="7274064" cy="4288956"/>
          </a:xfrm>
          <a:prstGeom prst="rect">
            <a:avLst/>
          </a:prstGeom>
          <a:noFill/>
          <a:ln>
            <a:noFill/>
          </a:ln>
        </p:spPr>
      </p:pic>
      <p:cxnSp>
        <p:nvCxnSpPr>
          <p:cNvPr id="349" name="Shape 349"/>
          <p:cNvCxnSpPr/>
          <p:nvPr/>
        </p:nvCxnSpPr>
        <p:spPr>
          <a:xfrm>
            <a:off x="1037975" y="3125366"/>
            <a:ext cx="0" cy="1380616"/>
          </a:xfrm>
          <a:prstGeom prst="straightConnector1">
            <a:avLst/>
          </a:prstGeom>
          <a:noFill/>
          <a:ln w="9525" cap="flat" cmpd="sng">
            <a:solidFill>
              <a:schemeClr val="dk2"/>
            </a:solidFill>
            <a:prstDash val="solid"/>
            <a:round/>
            <a:headEnd type="stealth" w="med" len="med"/>
            <a:tailEnd type="triangle" w="med" len="med"/>
          </a:ln>
        </p:spPr>
      </p:cxnSp>
      <p:sp>
        <p:nvSpPr>
          <p:cNvPr id="350" name="Shape 350"/>
          <p:cNvSpPr txBox="1"/>
          <p:nvPr/>
        </p:nvSpPr>
        <p:spPr>
          <a:xfrm>
            <a:off x="166455" y="3644486"/>
            <a:ext cx="771490" cy="273879"/>
          </a:xfrm>
          <a:prstGeom prst="rect">
            <a:avLst/>
          </a:prstGeom>
          <a:noFill/>
          <a:ln>
            <a:noFill/>
          </a:ln>
        </p:spPr>
        <p:txBody>
          <a:bodyPr spcFirstLastPara="1" wrap="square" lIns="106869" tIns="106869" rIns="106869" bIns="106869" anchor="ctr" anchorCtr="0">
            <a:noAutofit/>
          </a:bodyPr>
          <a:lstStyle/>
          <a:p>
            <a:r>
              <a:rPr lang="en" sz="1169">
                <a:latin typeface="Roboto"/>
                <a:ea typeface="Roboto"/>
                <a:cs typeface="Roboto"/>
                <a:sym typeface="Roboto"/>
              </a:rPr>
              <a:t>Outputs/</a:t>
            </a:r>
            <a:endParaRPr sz="1169">
              <a:latin typeface="Roboto"/>
              <a:ea typeface="Roboto"/>
              <a:cs typeface="Roboto"/>
              <a:sym typeface="Roboto"/>
            </a:endParaRPr>
          </a:p>
          <a:p>
            <a:r>
              <a:rPr lang="en" sz="1169">
                <a:latin typeface="Roboto"/>
                <a:ea typeface="Roboto"/>
                <a:cs typeface="Roboto"/>
                <a:sym typeface="Roboto"/>
              </a:rPr>
              <a:t>Effort</a:t>
            </a:r>
            <a:endParaRPr sz="1169">
              <a:latin typeface="Roboto"/>
              <a:ea typeface="Roboto"/>
              <a:cs typeface="Roboto"/>
              <a:sym typeface="Roboto"/>
            </a:endParaRPr>
          </a:p>
        </p:txBody>
      </p:sp>
      <p:cxnSp>
        <p:nvCxnSpPr>
          <p:cNvPr id="351" name="Shape 351"/>
          <p:cNvCxnSpPr/>
          <p:nvPr/>
        </p:nvCxnSpPr>
        <p:spPr>
          <a:xfrm>
            <a:off x="4426042" y="5916113"/>
            <a:ext cx="1547187" cy="0"/>
          </a:xfrm>
          <a:prstGeom prst="straightConnector1">
            <a:avLst/>
          </a:prstGeom>
          <a:noFill/>
          <a:ln w="9525" cap="flat" cmpd="sng">
            <a:solidFill>
              <a:srgbClr val="666666"/>
            </a:solidFill>
            <a:prstDash val="solid"/>
            <a:round/>
            <a:headEnd type="none" w="med" len="med"/>
            <a:tailEnd type="triangle" w="med" len="med"/>
          </a:ln>
        </p:spPr>
      </p:cxnSp>
      <p:sp>
        <p:nvSpPr>
          <p:cNvPr id="352" name="Shape 352"/>
          <p:cNvSpPr txBox="1"/>
          <p:nvPr/>
        </p:nvSpPr>
        <p:spPr>
          <a:xfrm>
            <a:off x="4941011" y="5913600"/>
            <a:ext cx="695393" cy="273879"/>
          </a:xfrm>
          <a:prstGeom prst="rect">
            <a:avLst/>
          </a:prstGeom>
          <a:noFill/>
          <a:ln>
            <a:noFill/>
          </a:ln>
        </p:spPr>
        <p:txBody>
          <a:bodyPr spcFirstLastPara="1" wrap="square" lIns="106869" tIns="106869" rIns="106869" bIns="106869" anchor="ctr" anchorCtr="0">
            <a:noAutofit/>
          </a:bodyPr>
          <a:lstStyle/>
          <a:p>
            <a:r>
              <a:rPr lang="en" sz="1169">
                <a:latin typeface="Roboto"/>
                <a:ea typeface="Roboto"/>
                <a:cs typeface="Roboto"/>
                <a:sym typeface="Roboto"/>
              </a:rPr>
              <a:t>Time</a:t>
            </a:r>
            <a:endParaRPr sz="1169">
              <a:latin typeface="Roboto"/>
              <a:ea typeface="Roboto"/>
              <a:cs typeface="Roboto"/>
              <a:sym typeface="Roboto"/>
            </a:endParaRPr>
          </a:p>
        </p:txBody>
      </p:sp>
    </p:spTree>
    <p:extLst>
      <p:ext uri="{BB962C8B-B14F-4D97-AF65-F5344CB8AC3E}">
        <p14:creationId xmlns:p14="http://schemas.microsoft.com/office/powerpoint/2010/main" val="2098635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Shape 358"/>
          <p:cNvSpPr/>
          <p:nvPr/>
        </p:nvSpPr>
        <p:spPr>
          <a:xfrm>
            <a:off x="0" y="506006"/>
            <a:ext cx="10688638" cy="5905051"/>
          </a:xfrm>
          <a:prstGeom prst="rect">
            <a:avLst/>
          </a:prstGeom>
          <a:solidFill>
            <a:srgbClr val="FFFFFF"/>
          </a:solidFill>
          <a:ln>
            <a:noFill/>
          </a:ln>
        </p:spPr>
        <p:txBody>
          <a:bodyPr spcFirstLastPara="1" wrap="square" lIns="106869" tIns="106869" rIns="106869" bIns="106869" anchor="ctr" anchorCtr="0">
            <a:noAutofit/>
          </a:bodyPr>
          <a:lstStyle/>
          <a:p>
            <a:endParaRPr sz="2455"/>
          </a:p>
        </p:txBody>
      </p:sp>
      <p:pic>
        <p:nvPicPr>
          <p:cNvPr id="359" name="Shape 359" descr="IMG_0713.JPG"/>
          <p:cNvPicPr preferRelativeResize="0"/>
          <p:nvPr/>
        </p:nvPicPr>
        <p:blipFill rotWithShape="1">
          <a:blip r:embed="rId3">
            <a:alphaModFix/>
          </a:blip>
          <a:srcRect l="16047" r="22655"/>
          <a:stretch/>
        </p:blipFill>
        <p:spPr>
          <a:xfrm>
            <a:off x="423356" y="285124"/>
            <a:ext cx="5099400" cy="6239569"/>
          </a:xfrm>
          <a:prstGeom prst="rect">
            <a:avLst/>
          </a:prstGeom>
          <a:noFill/>
          <a:ln>
            <a:noFill/>
          </a:ln>
        </p:spPr>
      </p:pic>
      <p:sp>
        <p:nvSpPr>
          <p:cNvPr id="360" name="Shape 360" descr="Image result for business problem icon"/>
          <p:cNvSpPr/>
          <p:nvPr/>
        </p:nvSpPr>
        <p:spPr>
          <a:xfrm>
            <a:off x="-206285" y="279037"/>
            <a:ext cx="356288" cy="267216"/>
          </a:xfrm>
          <a:prstGeom prst="rect">
            <a:avLst/>
          </a:prstGeom>
          <a:noFill/>
          <a:ln>
            <a:noFill/>
          </a:ln>
        </p:spPr>
        <p:txBody>
          <a:bodyPr spcFirstLastPara="1" wrap="square" lIns="106869" tIns="53420" rIns="106869" bIns="53420" anchor="t" anchorCtr="0">
            <a:noAutofit/>
          </a:bodyPr>
          <a:lstStyle/>
          <a:p>
            <a:endParaRPr sz="2104">
              <a:solidFill>
                <a:schemeClr val="dk1"/>
              </a:solidFill>
              <a:latin typeface="Calibri"/>
              <a:ea typeface="Calibri"/>
              <a:cs typeface="Calibri"/>
              <a:sym typeface="Calibri"/>
            </a:endParaRPr>
          </a:p>
        </p:txBody>
      </p:sp>
      <p:pic>
        <p:nvPicPr>
          <p:cNvPr id="361" name="Shape 361" descr="2016_03_24_MDG_RainfallCyclone.png"/>
          <p:cNvPicPr preferRelativeResize="0"/>
          <p:nvPr/>
        </p:nvPicPr>
        <p:blipFill>
          <a:blip r:embed="rId4">
            <a:alphaModFix/>
          </a:blip>
          <a:stretch>
            <a:fillRect/>
          </a:stretch>
        </p:blipFill>
        <p:spPr>
          <a:xfrm>
            <a:off x="6266567" y="398729"/>
            <a:ext cx="4252898" cy="6012357"/>
          </a:xfrm>
          <a:prstGeom prst="rect">
            <a:avLst/>
          </a:prstGeom>
          <a:noFill/>
          <a:ln>
            <a:noFill/>
          </a:ln>
        </p:spPr>
      </p:pic>
    </p:spTree>
    <p:extLst>
      <p:ext uri="{BB962C8B-B14F-4D97-AF65-F5344CB8AC3E}">
        <p14:creationId xmlns:p14="http://schemas.microsoft.com/office/powerpoint/2010/main" val="11970162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Shape 367" descr="Image result for business problem icon"/>
          <p:cNvSpPr/>
          <p:nvPr/>
        </p:nvSpPr>
        <p:spPr>
          <a:xfrm>
            <a:off x="-37113" y="655555"/>
            <a:ext cx="356288" cy="267216"/>
          </a:xfrm>
          <a:prstGeom prst="rect">
            <a:avLst/>
          </a:prstGeom>
          <a:noFill/>
          <a:ln>
            <a:noFill/>
          </a:ln>
        </p:spPr>
        <p:txBody>
          <a:bodyPr spcFirstLastPara="1" wrap="square" lIns="106869" tIns="53420" rIns="106869" bIns="53420" anchor="t" anchorCtr="0">
            <a:noAutofit/>
          </a:bodyPr>
          <a:lstStyle/>
          <a:p>
            <a:endParaRPr sz="2104">
              <a:solidFill>
                <a:schemeClr val="dk1"/>
              </a:solidFill>
              <a:latin typeface="Calibri"/>
              <a:ea typeface="Calibri"/>
              <a:cs typeface="Calibri"/>
              <a:sym typeface="Calibri"/>
            </a:endParaRPr>
          </a:p>
        </p:txBody>
      </p:sp>
      <p:pic>
        <p:nvPicPr>
          <p:cNvPr id="368" name="Shape 368" descr="Map_attack_-_however_they_do_not_want_to_hang_them_on_walls.jpg"/>
          <p:cNvPicPr preferRelativeResize="0"/>
          <p:nvPr/>
        </p:nvPicPr>
        <p:blipFill>
          <a:blip r:embed="rId3">
            <a:alphaModFix/>
          </a:blip>
          <a:stretch>
            <a:fillRect/>
          </a:stretch>
        </p:blipFill>
        <p:spPr>
          <a:xfrm>
            <a:off x="1082716" y="354218"/>
            <a:ext cx="8221242" cy="6165925"/>
          </a:xfrm>
          <a:prstGeom prst="rect">
            <a:avLst/>
          </a:prstGeom>
          <a:noFill/>
          <a:ln>
            <a:noFill/>
          </a:ln>
        </p:spPr>
      </p:pic>
      <p:sp>
        <p:nvSpPr>
          <p:cNvPr id="369" name="Shape 369"/>
          <p:cNvSpPr/>
          <p:nvPr/>
        </p:nvSpPr>
        <p:spPr>
          <a:xfrm>
            <a:off x="352256" y="1117507"/>
            <a:ext cx="730460" cy="808661"/>
          </a:xfrm>
          <a:prstGeom prst="rect">
            <a:avLst/>
          </a:prstGeom>
          <a:solidFill>
            <a:srgbClr val="FFFFFF"/>
          </a:solidFill>
          <a:ln>
            <a:noFill/>
          </a:ln>
        </p:spPr>
        <p:txBody>
          <a:bodyPr spcFirstLastPara="1" wrap="square" lIns="106869" tIns="106869" rIns="106869" bIns="106869" anchor="ctr" anchorCtr="0">
            <a:noAutofit/>
          </a:bodyPr>
          <a:lstStyle/>
          <a:p>
            <a:endParaRPr sz="2455"/>
          </a:p>
        </p:txBody>
      </p:sp>
    </p:spTree>
    <p:extLst>
      <p:ext uri="{BB962C8B-B14F-4D97-AF65-F5344CB8AC3E}">
        <p14:creationId xmlns:p14="http://schemas.microsoft.com/office/powerpoint/2010/main" val="23618446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Shape 375"/>
          <p:cNvSpPr/>
          <p:nvPr/>
        </p:nvSpPr>
        <p:spPr>
          <a:xfrm>
            <a:off x="130131" y="843482"/>
            <a:ext cx="10437202" cy="5882257"/>
          </a:xfrm>
          <a:prstGeom prst="rect">
            <a:avLst/>
          </a:prstGeom>
          <a:solidFill>
            <a:srgbClr val="FFFFFF"/>
          </a:solidFill>
          <a:ln>
            <a:noFill/>
          </a:ln>
        </p:spPr>
        <p:txBody>
          <a:bodyPr spcFirstLastPara="1" wrap="square" lIns="106869" tIns="106869" rIns="106869" bIns="106869" anchor="ctr" anchorCtr="0">
            <a:noAutofit/>
          </a:bodyPr>
          <a:lstStyle/>
          <a:p>
            <a:endParaRPr sz="2455"/>
          </a:p>
        </p:txBody>
      </p:sp>
      <p:sp>
        <p:nvSpPr>
          <p:cNvPr id="376" name="Shape 376" descr="Image result for business problem icon"/>
          <p:cNvSpPr/>
          <p:nvPr/>
        </p:nvSpPr>
        <p:spPr>
          <a:xfrm>
            <a:off x="-37113" y="655555"/>
            <a:ext cx="356288" cy="267216"/>
          </a:xfrm>
          <a:prstGeom prst="rect">
            <a:avLst/>
          </a:prstGeom>
          <a:noFill/>
          <a:ln>
            <a:noFill/>
          </a:ln>
        </p:spPr>
        <p:txBody>
          <a:bodyPr spcFirstLastPara="1" wrap="square" lIns="106869" tIns="53420" rIns="106869" bIns="53420" anchor="t" anchorCtr="0">
            <a:noAutofit/>
          </a:bodyPr>
          <a:lstStyle/>
          <a:p>
            <a:endParaRPr sz="2104">
              <a:solidFill>
                <a:schemeClr val="dk1"/>
              </a:solidFill>
              <a:latin typeface="Calibri"/>
              <a:ea typeface="Calibri"/>
              <a:cs typeface="Calibri"/>
              <a:sym typeface="Calibri"/>
            </a:endParaRPr>
          </a:p>
        </p:txBody>
      </p:sp>
      <p:pic>
        <p:nvPicPr>
          <p:cNvPr id="377" name="Shape 377" descr="Image_uploaded_from_iOS.jpg"/>
          <p:cNvPicPr preferRelativeResize="0"/>
          <p:nvPr/>
        </p:nvPicPr>
        <p:blipFill>
          <a:blip r:embed="rId3">
            <a:alphaModFix/>
          </a:blip>
          <a:stretch>
            <a:fillRect/>
          </a:stretch>
        </p:blipFill>
        <p:spPr>
          <a:xfrm>
            <a:off x="402169" y="953390"/>
            <a:ext cx="4242053" cy="5656071"/>
          </a:xfrm>
          <a:prstGeom prst="rect">
            <a:avLst/>
          </a:prstGeom>
          <a:noFill/>
          <a:ln>
            <a:noFill/>
          </a:ln>
        </p:spPr>
      </p:pic>
      <p:pic>
        <p:nvPicPr>
          <p:cNvPr id="378" name="Shape 378" descr="Image_uploaded_from_iOS_(1).jpg"/>
          <p:cNvPicPr preferRelativeResize="0"/>
          <p:nvPr/>
        </p:nvPicPr>
        <p:blipFill>
          <a:blip r:embed="rId4">
            <a:alphaModFix/>
          </a:blip>
          <a:stretch>
            <a:fillRect/>
          </a:stretch>
        </p:blipFill>
        <p:spPr>
          <a:xfrm>
            <a:off x="6153828" y="953390"/>
            <a:ext cx="4242053" cy="5656071"/>
          </a:xfrm>
          <a:prstGeom prst="rect">
            <a:avLst/>
          </a:prstGeom>
          <a:noFill/>
          <a:ln>
            <a:noFill/>
          </a:ln>
        </p:spPr>
      </p:pic>
    </p:spTree>
    <p:extLst>
      <p:ext uri="{BB962C8B-B14F-4D97-AF65-F5344CB8AC3E}">
        <p14:creationId xmlns:p14="http://schemas.microsoft.com/office/powerpoint/2010/main" val="19260456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Shape 384"/>
          <p:cNvSpPr/>
          <p:nvPr/>
        </p:nvSpPr>
        <p:spPr>
          <a:xfrm>
            <a:off x="130131" y="843482"/>
            <a:ext cx="10437202" cy="5882257"/>
          </a:xfrm>
          <a:prstGeom prst="rect">
            <a:avLst/>
          </a:prstGeom>
          <a:solidFill>
            <a:srgbClr val="FFFFFF"/>
          </a:solidFill>
          <a:ln>
            <a:noFill/>
          </a:ln>
        </p:spPr>
        <p:txBody>
          <a:bodyPr spcFirstLastPara="1" wrap="square" lIns="106869" tIns="106869" rIns="106869" bIns="106869" anchor="ctr" anchorCtr="0">
            <a:noAutofit/>
          </a:bodyPr>
          <a:lstStyle/>
          <a:p>
            <a:endParaRPr sz="2455"/>
          </a:p>
        </p:txBody>
      </p:sp>
      <p:sp>
        <p:nvSpPr>
          <p:cNvPr id="385" name="Shape 385" descr="Image result for business problem icon"/>
          <p:cNvSpPr/>
          <p:nvPr/>
        </p:nvSpPr>
        <p:spPr>
          <a:xfrm>
            <a:off x="-37113" y="655555"/>
            <a:ext cx="356288" cy="267216"/>
          </a:xfrm>
          <a:prstGeom prst="rect">
            <a:avLst/>
          </a:prstGeom>
          <a:noFill/>
          <a:ln>
            <a:noFill/>
          </a:ln>
        </p:spPr>
        <p:txBody>
          <a:bodyPr spcFirstLastPara="1" wrap="square" lIns="106869" tIns="53420" rIns="106869" bIns="53420" anchor="t" anchorCtr="0">
            <a:noAutofit/>
          </a:bodyPr>
          <a:lstStyle/>
          <a:p>
            <a:endParaRPr sz="2104">
              <a:solidFill>
                <a:schemeClr val="dk1"/>
              </a:solidFill>
              <a:latin typeface="Calibri"/>
              <a:ea typeface="Calibri"/>
              <a:cs typeface="Calibri"/>
              <a:sym typeface="Calibri"/>
            </a:endParaRPr>
          </a:p>
        </p:txBody>
      </p:sp>
      <p:pic>
        <p:nvPicPr>
          <p:cNvPr id="386" name="Shape 386" descr="1.jpg"/>
          <p:cNvPicPr preferRelativeResize="0"/>
          <p:nvPr/>
        </p:nvPicPr>
        <p:blipFill>
          <a:blip r:embed="rId3">
            <a:alphaModFix/>
          </a:blip>
          <a:stretch>
            <a:fillRect/>
          </a:stretch>
        </p:blipFill>
        <p:spPr>
          <a:xfrm>
            <a:off x="319175" y="655555"/>
            <a:ext cx="4509269" cy="6012359"/>
          </a:xfrm>
          <a:prstGeom prst="rect">
            <a:avLst/>
          </a:prstGeom>
          <a:noFill/>
          <a:ln>
            <a:noFill/>
          </a:ln>
        </p:spPr>
      </p:pic>
      <p:pic>
        <p:nvPicPr>
          <p:cNvPr id="387" name="Shape 387" descr="2.jpg"/>
          <p:cNvPicPr preferRelativeResize="0"/>
          <p:nvPr/>
        </p:nvPicPr>
        <p:blipFill>
          <a:blip r:embed="rId4">
            <a:alphaModFix/>
          </a:blip>
          <a:stretch>
            <a:fillRect/>
          </a:stretch>
        </p:blipFill>
        <p:spPr>
          <a:xfrm>
            <a:off x="5749049" y="655555"/>
            <a:ext cx="4509269" cy="6012359"/>
          </a:xfrm>
          <a:prstGeom prst="rect">
            <a:avLst/>
          </a:prstGeom>
          <a:noFill/>
          <a:ln>
            <a:noFill/>
          </a:ln>
        </p:spPr>
      </p:pic>
    </p:spTree>
    <p:extLst>
      <p:ext uri="{BB962C8B-B14F-4D97-AF65-F5344CB8AC3E}">
        <p14:creationId xmlns:p14="http://schemas.microsoft.com/office/powerpoint/2010/main" val="1444176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Shape 393"/>
          <p:cNvSpPr/>
          <p:nvPr/>
        </p:nvSpPr>
        <p:spPr>
          <a:xfrm>
            <a:off x="130131" y="649844"/>
            <a:ext cx="10437202" cy="5882257"/>
          </a:xfrm>
          <a:prstGeom prst="rect">
            <a:avLst/>
          </a:prstGeom>
          <a:solidFill>
            <a:srgbClr val="FFFFFF"/>
          </a:solidFill>
          <a:ln>
            <a:noFill/>
          </a:ln>
        </p:spPr>
        <p:txBody>
          <a:bodyPr spcFirstLastPara="1" wrap="square" lIns="106869" tIns="106869" rIns="106869" bIns="106869" anchor="ctr" anchorCtr="0">
            <a:noAutofit/>
          </a:bodyPr>
          <a:lstStyle/>
          <a:p>
            <a:endParaRPr sz="2455"/>
          </a:p>
        </p:txBody>
      </p:sp>
      <p:sp>
        <p:nvSpPr>
          <p:cNvPr id="394" name="Shape 394" descr="Image result for business problem icon"/>
          <p:cNvSpPr/>
          <p:nvPr/>
        </p:nvSpPr>
        <p:spPr>
          <a:xfrm>
            <a:off x="-37113" y="461917"/>
            <a:ext cx="356288" cy="267216"/>
          </a:xfrm>
          <a:prstGeom prst="rect">
            <a:avLst/>
          </a:prstGeom>
          <a:noFill/>
          <a:ln>
            <a:noFill/>
          </a:ln>
        </p:spPr>
        <p:txBody>
          <a:bodyPr spcFirstLastPara="1" wrap="square" lIns="106869" tIns="53420" rIns="106869" bIns="53420" anchor="t" anchorCtr="0">
            <a:noAutofit/>
          </a:bodyPr>
          <a:lstStyle/>
          <a:p>
            <a:endParaRPr sz="2104">
              <a:solidFill>
                <a:schemeClr val="dk1"/>
              </a:solidFill>
              <a:latin typeface="Calibri"/>
              <a:ea typeface="Calibri"/>
              <a:cs typeface="Calibri"/>
              <a:sym typeface="Calibri"/>
            </a:endParaRPr>
          </a:p>
        </p:txBody>
      </p:sp>
      <p:pic>
        <p:nvPicPr>
          <p:cNvPr id="395" name="Shape 395" descr="IMG_0717.JPG"/>
          <p:cNvPicPr preferRelativeResize="0"/>
          <p:nvPr/>
        </p:nvPicPr>
        <p:blipFill>
          <a:blip r:embed="rId3">
            <a:alphaModFix/>
          </a:blip>
          <a:stretch>
            <a:fillRect/>
          </a:stretch>
        </p:blipFill>
        <p:spPr>
          <a:xfrm>
            <a:off x="-14" y="581608"/>
            <a:ext cx="4509270" cy="6012360"/>
          </a:xfrm>
          <a:prstGeom prst="rect">
            <a:avLst/>
          </a:prstGeom>
          <a:noFill/>
          <a:ln>
            <a:noFill/>
          </a:ln>
        </p:spPr>
      </p:pic>
      <p:pic>
        <p:nvPicPr>
          <p:cNvPr id="396" name="Shape 396" descr="Screen Shot 2017-05-31 at 11.18.55.png"/>
          <p:cNvPicPr preferRelativeResize="0"/>
          <p:nvPr/>
        </p:nvPicPr>
        <p:blipFill>
          <a:blip r:embed="rId4">
            <a:alphaModFix/>
          </a:blip>
          <a:stretch>
            <a:fillRect/>
          </a:stretch>
        </p:blipFill>
        <p:spPr>
          <a:xfrm>
            <a:off x="4509269" y="581603"/>
            <a:ext cx="6179370" cy="2004104"/>
          </a:xfrm>
          <a:prstGeom prst="rect">
            <a:avLst/>
          </a:prstGeom>
          <a:noFill/>
          <a:ln>
            <a:noFill/>
          </a:ln>
        </p:spPr>
      </p:pic>
      <p:pic>
        <p:nvPicPr>
          <p:cNvPr id="397" name="Shape 397" descr="Screen Shot 2017-05-31 at 11.18.37.png"/>
          <p:cNvPicPr preferRelativeResize="0"/>
          <p:nvPr/>
        </p:nvPicPr>
        <p:blipFill>
          <a:blip r:embed="rId5">
            <a:alphaModFix/>
          </a:blip>
          <a:stretch>
            <a:fillRect/>
          </a:stretch>
        </p:blipFill>
        <p:spPr>
          <a:xfrm>
            <a:off x="4509268" y="3186695"/>
            <a:ext cx="6179370" cy="2968110"/>
          </a:xfrm>
          <a:prstGeom prst="rect">
            <a:avLst/>
          </a:prstGeom>
          <a:noFill/>
          <a:ln>
            <a:noFill/>
          </a:ln>
        </p:spPr>
      </p:pic>
    </p:spTree>
    <p:extLst>
      <p:ext uri="{BB962C8B-B14F-4D97-AF65-F5344CB8AC3E}">
        <p14:creationId xmlns:p14="http://schemas.microsoft.com/office/powerpoint/2010/main" val="23229817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Shape 254"/>
          <p:cNvSpPr txBox="1"/>
          <p:nvPr/>
        </p:nvSpPr>
        <p:spPr>
          <a:xfrm>
            <a:off x="2070778" y="4655312"/>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a:ea typeface="Arial"/>
              <a:cs typeface="Arial"/>
              <a:sym typeface="Arial"/>
            </a:endParaRPr>
          </a:p>
        </p:txBody>
      </p:sp>
      <p:sp>
        <p:nvSpPr>
          <p:cNvPr id="255" name="Shape 255"/>
          <p:cNvSpPr txBox="1"/>
          <p:nvPr/>
        </p:nvSpPr>
        <p:spPr>
          <a:xfrm>
            <a:off x="8461108" y="4688627"/>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a:ea typeface="Arial"/>
              <a:cs typeface="Arial"/>
              <a:sym typeface="Arial"/>
            </a:endParaRPr>
          </a:p>
        </p:txBody>
      </p:sp>
      <p:pic>
        <p:nvPicPr>
          <p:cNvPr id="256" name="Shape 256" descr="maxpixel.freegreatpicture.com-Paperwork-Paper-Office-Files-Work-Stack-Data-1614223.jpg"/>
          <p:cNvPicPr preferRelativeResize="0"/>
          <p:nvPr/>
        </p:nvPicPr>
        <p:blipFill rotWithShape="1">
          <a:blip r:embed="rId3">
            <a:alphaModFix/>
          </a:blip>
          <a:srcRect/>
          <a:stretch/>
        </p:blipFill>
        <p:spPr>
          <a:xfrm>
            <a:off x="451439" y="2662590"/>
            <a:ext cx="4962372" cy="3876853"/>
          </a:xfrm>
          <a:prstGeom prst="rect">
            <a:avLst/>
          </a:prstGeom>
          <a:noFill/>
          <a:ln>
            <a:noFill/>
          </a:ln>
        </p:spPr>
      </p:pic>
      <p:pic>
        <p:nvPicPr>
          <p:cNvPr id="257" name="Shape 257" descr="analysis-626881_640.jpg"/>
          <p:cNvPicPr preferRelativeResize="0"/>
          <p:nvPr/>
        </p:nvPicPr>
        <p:blipFill rotWithShape="1">
          <a:blip r:embed="rId4">
            <a:alphaModFix/>
          </a:blip>
          <a:srcRect/>
          <a:stretch/>
        </p:blipFill>
        <p:spPr>
          <a:xfrm>
            <a:off x="5637163" y="2662590"/>
            <a:ext cx="4588434" cy="3240581"/>
          </a:xfrm>
          <a:prstGeom prst="rect">
            <a:avLst/>
          </a:prstGeom>
          <a:noFill/>
          <a:ln>
            <a:noFill/>
          </a:ln>
        </p:spPr>
      </p:pic>
      <p:sp>
        <p:nvSpPr>
          <p:cNvPr id="258" name="Shape 258"/>
          <p:cNvSpPr txBox="1"/>
          <p:nvPr/>
        </p:nvSpPr>
        <p:spPr>
          <a:xfrm>
            <a:off x="451439" y="935009"/>
            <a:ext cx="9908381" cy="1486169"/>
          </a:xfrm>
          <a:prstGeom prst="rect">
            <a:avLst/>
          </a:prstGeom>
          <a:noFill/>
          <a:ln>
            <a:noFill/>
          </a:ln>
        </p:spPr>
        <p:txBody>
          <a:bodyPr spcFirstLastPara="1" wrap="square" lIns="106869" tIns="106869" rIns="106869" bIns="106869" anchor="ctr" anchorCtr="0">
            <a:noAutofit/>
          </a:bodyPr>
          <a:lstStyle/>
          <a:p>
            <a:pPr>
              <a:buClr>
                <a:schemeClr val="dk1"/>
              </a:buClr>
            </a:pPr>
            <a:r>
              <a:rPr lang="en" sz="2805" b="1" dirty="0">
                <a:solidFill>
                  <a:srgbClr val="FF0000"/>
                </a:solidFill>
                <a:latin typeface="Arial"/>
                <a:ea typeface="Arial"/>
                <a:cs typeface="Arial"/>
                <a:sym typeface="Arial"/>
              </a:rPr>
              <a:t>The Data Revolution is here. Are we ‘Data Ready’?</a:t>
            </a:r>
            <a:endParaRPr sz="2455" dirty="0">
              <a:solidFill>
                <a:srgbClr val="FF0000"/>
              </a:solidFill>
            </a:endParaRPr>
          </a:p>
        </p:txBody>
      </p:sp>
    </p:spTree>
    <p:extLst>
      <p:ext uri="{BB962C8B-B14F-4D97-AF65-F5344CB8AC3E}">
        <p14:creationId xmlns:p14="http://schemas.microsoft.com/office/powerpoint/2010/main" val="40184568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Shape 403"/>
          <p:cNvSpPr/>
          <p:nvPr/>
        </p:nvSpPr>
        <p:spPr>
          <a:xfrm>
            <a:off x="130145" y="445449"/>
            <a:ext cx="10437202" cy="5882257"/>
          </a:xfrm>
          <a:prstGeom prst="rect">
            <a:avLst/>
          </a:prstGeom>
          <a:solidFill>
            <a:srgbClr val="FFFFFF"/>
          </a:solidFill>
          <a:ln>
            <a:noFill/>
          </a:ln>
        </p:spPr>
        <p:txBody>
          <a:bodyPr spcFirstLastPara="1" wrap="square" lIns="106869" tIns="106869" rIns="106869" bIns="106869" anchor="ctr" anchorCtr="0">
            <a:noAutofit/>
          </a:bodyPr>
          <a:lstStyle/>
          <a:p>
            <a:endParaRPr sz="2455"/>
          </a:p>
        </p:txBody>
      </p:sp>
      <p:sp>
        <p:nvSpPr>
          <p:cNvPr id="404" name="Shape 404" descr="Image result for business problem icon"/>
          <p:cNvSpPr/>
          <p:nvPr/>
        </p:nvSpPr>
        <p:spPr>
          <a:xfrm>
            <a:off x="-37099" y="257522"/>
            <a:ext cx="356288" cy="267216"/>
          </a:xfrm>
          <a:prstGeom prst="rect">
            <a:avLst/>
          </a:prstGeom>
          <a:noFill/>
          <a:ln>
            <a:noFill/>
          </a:ln>
        </p:spPr>
        <p:txBody>
          <a:bodyPr spcFirstLastPara="1" wrap="square" lIns="106869" tIns="53420" rIns="106869" bIns="53420" anchor="t" anchorCtr="0">
            <a:noAutofit/>
          </a:bodyPr>
          <a:lstStyle/>
          <a:p>
            <a:endParaRPr sz="2104">
              <a:solidFill>
                <a:schemeClr val="dk1"/>
              </a:solidFill>
              <a:latin typeface="Calibri"/>
              <a:ea typeface="Calibri"/>
              <a:cs typeface="Calibri"/>
              <a:sym typeface="Calibri"/>
            </a:endParaRPr>
          </a:p>
        </p:txBody>
      </p:sp>
      <p:pic>
        <p:nvPicPr>
          <p:cNvPr id="405" name="Shape 405" descr="3.jpg"/>
          <p:cNvPicPr preferRelativeResize="0"/>
          <p:nvPr/>
        </p:nvPicPr>
        <p:blipFill>
          <a:blip r:embed="rId3">
            <a:alphaModFix/>
          </a:blip>
          <a:stretch>
            <a:fillRect/>
          </a:stretch>
        </p:blipFill>
        <p:spPr>
          <a:xfrm>
            <a:off x="1" y="380398"/>
            <a:ext cx="4509269" cy="6012359"/>
          </a:xfrm>
          <a:prstGeom prst="rect">
            <a:avLst/>
          </a:prstGeom>
          <a:noFill/>
          <a:ln>
            <a:noFill/>
          </a:ln>
        </p:spPr>
      </p:pic>
      <p:pic>
        <p:nvPicPr>
          <p:cNvPr id="406" name="Shape 406" descr="4.jpg"/>
          <p:cNvPicPr preferRelativeResize="0"/>
          <p:nvPr/>
        </p:nvPicPr>
        <p:blipFill>
          <a:blip r:embed="rId4">
            <a:alphaModFix/>
          </a:blip>
          <a:stretch>
            <a:fillRect/>
          </a:stretch>
        </p:blipFill>
        <p:spPr>
          <a:xfrm>
            <a:off x="6179369" y="377213"/>
            <a:ext cx="4509269" cy="6012359"/>
          </a:xfrm>
          <a:prstGeom prst="rect">
            <a:avLst/>
          </a:prstGeom>
          <a:noFill/>
          <a:ln>
            <a:noFill/>
          </a:ln>
        </p:spPr>
      </p:pic>
    </p:spTree>
    <p:extLst>
      <p:ext uri="{BB962C8B-B14F-4D97-AF65-F5344CB8AC3E}">
        <p14:creationId xmlns:p14="http://schemas.microsoft.com/office/powerpoint/2010/main" val="21482257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Shape 412"/>
          <p:cNvSpPr/>
          <p:nvPr/>
        </p:nvSpPr>
        <p:spPr>
          <a:xfrm>
            <a:off x="205435" y="445450"/>
            <a:ext cx="10437202" cy="5882257"/>
          </a:xfrm>
          <a:prstGeom prst="rect">
            <a:avLst/>
          </a:prstGeom>
          <a:solidFill>
            <a:srgbClr val="FFFFFF"/>
          </a:solidFill>
          <a:ln>
            <a:noFill/>
          </a:ln>
        </p:spPr>
        <p:txBody>
          <a:bodyPr spcFirstLastPara="1" wrap="square" lIns="106869" tIns="106869" rIns="106869" bIns="106869" anchor="ctr" anchorCtr="0">
            <a:noAutofit/>
          </a:bodyPr>
          <a:lstStyle/>
          <a:p>
            <a:endParaRPr sz="2455"/>
          </a:p>
        </p:txBody>
      </p:sp>
      <p:sp>
        <p:nvSpPr>
          <p:cNvPr id="413" name="Shape 413" descr="Image result for business problem icon"/>
          <p:cNvSpPr/>
          <p:nvPr/>
        </p:nvSpPr>
        <p:spPr>
          <a:xfrm>
            <a:off x="38191" y="257523"/>
            <a:ext cx="356288" cy="267216"/>
          </a:xfrm>
          <a:prstGeom prst="rect">
            <a:avLst/>
          </a:prstGeom>
          <a:noFill/>
          <a:ln>
            <a:noFill/>
          </a:ln>
        </p:spPr>
        <p:txBody>
          <a:bodyPr spcFirstLastPara="1" wrap="square" lIns="106869" tIns="53420" rIns="106869" bIns="53420" anchor="t" anchorCtr="0">
            <a:noAutofit/>
          </a:bodyPr>
          <a:lstStyle/>
          <a:p>
            <a:endParaRPr sz="2104">
              <a:solidFill>
                <a:schemeClr val="dk1"/>
              </a:solidFill>
              <a:latin typeface="Calibri"/>
              <a:ea typeface="Calibri"/>
              <a:cs typeface="Calibri"/>
              <a:sym typeface="Calibri"/>
            </a:endParaRPr>
          </a:p>
        </p:txBody>
      </p:sp>
      <p:pic>
        <p:nvPicPr>
          <p:cNvPr id="414" name="Shape 414" descr="Screen Shot 2017-05-31 at 09.05.02.png"/>
          <p:cNvPicPr preferRelativeResize="0"/>
          <p:nvPr/>
        </p:nvPicPr>
        <p:blipFill>
          <a:blip r:embed="rId3">
            <a:alphaModFix/>
          </a:blip>
          <a:stretch>
            <a:fillRect/>
          </a:stretch>
        </p:blipFill>
        <p:spPr>
          <a:xfrm>
            <a:off x="205435" y="1423838"/>
            <a:ext cx="6219593" cy="3244981"/>
          </a:xfrm>
          <a:prstGeom prst="rect">
            <a:avLst/>
          </a:prstGeom>
          <a:noFill/>
          <a:ln>
            <a:noFill/>
          </a:ln>
        </p:spPr>
      </p:pic>
      <p:pic>
        <p:nvPicPr>
          <p:cNvPr id="415" name="Shape 415" descr="2017_04_05_MDG_SituationReportMap-01.png"/>
          <p:cNvPicPr preferRelativeResize="0"/>
          <p:nvPr/>
        </p:nvPicPr>
        <p:blipFill>
          <a:blip r:embed="rId4">
            <a:alphaModFix/>
          </a:blip>
          <a:stretch>
            <a:fillRect/>
          </a:stretch>
        </p:blipFill>
        <p:spPr>
          <a:xfrm>
            <a:off x="6388739" y="377214"/>
            <a:ext cx="4253898" cy="6012359"/>
          </a:xfrm>
          <a:prstGeom prst="rect">
            <a:avLst/>
          </a:prstGeom>
          <a:noFill/>
          <a:ln>
            <a:noFill/>
          </a:ln>
        </p:spPr>
      </p:pic>
    </p:spTree>
    <p:extLst>
      <p:ext uri="{BB962C8B-B14F-4D97-AF65-F5344CB8AC3E}">
        <p14:creationId xmlns:p14="http://schemas.microsoft.com/office/powerpoint/2010/main" val="18337668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Shape 421" descr="Image result for business problem icon"/>
          <p:cNvSpPr/>
          <p:nvPr/>
        </p:nvSpPr>
        <p:spPr>
          <a:xfrm>
            <a:off x="-37113" y="655555"/>
            <a:ext cx="356288" cy="267216"/>
          </a:xfrm>
          <a:prstGeom prst="rect">
            <a:avLst/>
          </a:prstGeom>
          <a:noFill/>
          <a:ln>
            <a:noFill/>
          </a:ln>
        </p:spPr>
        <p:txBody>
          <a:bodyPr spcFirstLastPara="1" wrap="square" lIns="106869" tIns="53420" rIns="106869" bIns="53420" anchor="t" anchorCtr="0">
            <a:noAutofit/>
          </a:bodyPr>
          <a:lstStyle/>
          <a:p>
            <a:endParaRPr sz="2104">
              <a:solidFill>
                <a:schemeClr val="dk1"/>
              </a:solidFill>
              <a:latin typeface="Calibri"/>
              <a:ea typeface="Calibri"/>
              <a:cs typeface="Calibri"/>
              <a:sym typeface="Calibri"/>
            </a:endParaRPr>
          </a:p>
        </p:txBody>
      </p:sp>
      <p:pic>
        <p:nvPicPr>
          <p:cNvPr id="422" name="Shape 422" descr="Screen Shot 2017-05-31 at 08.48.55.png"/>
          <p:cNvPicPr preferRelativeResize="0"/>
          <p:nvPr/>
        </p:nvPicPr>
        <p:blipFill>
          <a:blip r:embed="rId3">
            <a:alphaModFix/>
          </a:blip>
          <a:stretch>
            <a:fillRect/>
          </a:stretch>
        </p:blipFill>
        <p:spPr>
          <a:xfrm>
            <a:off x="178143" y="655555"/>
            <a:ext cx="10332351" cy="5405271"/>
          </a:xfrm>
          <a:prstGeom prst="rect">
            <a:avLst/>
          </a:prstGeom>
          <a:noFill/>
          <a:ln>
            <a:noFill/>
          </a:ln>
        </p:spPr>
      </p:pic>
      <p:sp>
        <p:nvSpPr>
          <p:cNvPr id="423" name="Shape 423"/>
          <p:cNvSpPr txBox="1"/>
          <p:nvPr/>
        </p:nvSpPr>
        <p:spPr>
          <a:xfrm>
            <a:off x="2561697" y="6417114"/>
            <a:ext cx="5565245" cy="427475"/>
          </a:xfrm>
          <a:prstGeom prst="rect">
            <a:avLst/>
          </a:prstGeom>
          <a:noFill/>
          <a:ln>
            <a:noFill/>
          </a:ln>
        </p:spPr>
        <p:txBody>
          <a:bodyPr spcFirstLastPara="1" wrap="square" lIns="106869" tIns="106869" rIns="106869" bIns="106869" anchor="t" anchorCtr="0">
            <a:noAutofit/>
          </a:bodyPr>
          <a:lstStyle/>
          <a:p>
            <a:r>
              <a:rPr lang="en" sz="1169">
                <a:solidFill>
                  <a:srgbClr val="666666"/>
                </a:solidFill>
              </a:rPr>
              <a:t>Link to Madagascar dashboard on Go:</a:t>
            </a:r>
            <a:r>
              <a:rPr lang="en" sz="1169"/>
              <a:t> </a:t>
            </a:r>
            <a:r>
              <a:rPr lang="en" sz="1169" u="sng">
                <a:solidFill>
                  <a:schemeClr val="hlink"/>
                </a:solidFill>
                <a:hlinkClick r:id="rId4"/>
              </a:rPr>
              <a:t>http://ifrcgo.org/appeals/mdrmg012/</a:t>
            </a:r>
            <a:endParaRPr sz="1169"/>
          </a:p>
        </p:txBody>
      </p:sp>
    </p:spTree>
    <p:extLst>
      <p:ext uri="{BB962C8B-B14F-4D97-AF65-F5344CB8AC3E}">
        <p14:creationId xmlns:p14="http://schemas.microsoft.com/office/powerpoint/2010/main" val="20332457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Shape 429"/>
          <p:cNvSpPr/>
          <p:nvPr/>
        </p:nvSpPr>
        <p:spPr>
          <a:xfrm>
            <a:off x="167244" y="520752"/>
            <a:ext cx="10437202" cy="5882257"/>
          </a:xfrm>
          <a:prstGeom prst="rect">
            <a:avLst/>
          </a:prstGeom>
          <a:solidFill>
            <a:srgbClr val="FFFFFF"/>
          </a:solidFill>
          <a:ln>
            <a:noFill/>
          </a:ln>
        </p:spPr>
        <p:txBody>
          <a:bodyPr spcFirstLastPara="1" wrap="square" lIns="106869" tIns="106869" rIns="106869" bIns="106869" anchor="ctr" anchorCtr="0">
            <a:noAutofit/>
          </a:bodyPr>
          <a:lstStyle/>
          <a:p>
            <a:endParaRPr sz="2455"/>
          </a:p>
        </p:txBody>
      </p:sp>
      <p:sp>
        <p:nvSpPr>
          <p:cNvPr id="430" name="Shape 430" descr="Image result for business problem icon"/>
          <p:cNvSpPr/>
          <p:nvPr/>
        </p:nvSpPr>
        <p:spPr>
          <a:xfrm>
            <a:off x="0" y="332825"/>
            <a:ext cx="356288" cy="267216"/>
          </a:xfrm>
          <a:prstGeom prst="rect">
            <a:avLst/>
          </a:prstGeom>
          <a:noFill/>
          <a:ln>
            <a:noFill/>
          </a:ln>
        </p:spPr>
        <p:txBody>
          <a:bodyPr spcFirstLastPara="1" wrap="square" lIns="106869" tIns="53420" rIns="106869" bIns="53420" anchor="t" anchorCtr="0">
            <a:noAutofit/>
          </a:bodyPr>
          <a:lstStyle/>
          <a:p>
            <a:endParaRPr sz="2104">
              <a:solidFill>
                <a:schemeClr val="dk1"/>
              </a:solidFill>
              <a:latin typeface="Calibri"/>
              <a:ea typeface="Calibri"/>
              <a:cs typeface="Calibri"/>
              <a:sym typeface="Calibri"/>
            </a:endParaRPr>
          </a:p>
        </p:txBody>
      </p:sp>
      <p:pic>
        <p:nvPicPr>
          <p:cNvPr id="431" name="Shape 431" descr="IMG_0716.JPG"/>
          <p:cNvPicPr preferRelativeResize="0"/>
          <p:nvPr/>
        </p:nvPicPr>
        <p:blipFill>
          <a:blip r:embed="rId3">
            <a:alphaModFix/>
          </a:blip>
          <a:stretch>
            <a:fillRect/>
          </a:stretch>
        </p:blipFill>
        <p:spPr>
          <a:xfrm>
            <a:off x="1373194" y="452517"/>
            <a:ext cx="8016477" cy="6012357"/>
          </a:xfrm>
          <a:prstGeom prst="rect">
            <a:avLst/>
          </a:prstGeom>
          <a:noFill/>
          <a:ln>
            <a:noFill/>
          </a:ln>
        </p:spPr>
      </p:pic>
    </p:spTree>
    <p:extLst>
      <p:ext uri="{BB962C8B-B14F-4D97-AF65-F5344CB8AC3E}">
        <p14:creationId xmlns:p14="http://schemas.microsoft.com/office/powerpoint/2010/main" val="7332271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Shape 436"/>
          <p:cNvSpPr txBox="1">
            <a:spLocks noGrp="1"/>
          </p:cNvSpPr>
          <p:nvPr>
            <p:ph type="title"/>
          </p:nvPr>
        </p:nvSpPr>
        <p:spPr>
          <a:xfrm>
            <a:off x="1113102" y="1043251"/>
            <a:ext cx="8490973" cy="742734"/>
          </a:xfrm>
          <a:prstGeom prst="rect">
            <a:avLst/>
          </a:prstGeom>
        </p:spPr>
        <p:txBody>
          <a:bodyPr spcFirstLastPara="1" vert="horz" wrap="square" lIns="106869" tIns="106869" rIns="106869" bIns="106869" rtlCol="0" anchor="t" anchorCtr="0">
            <a:noAutofit/>
          </a:bodyPr>
          <a:lstStyle/>
          <a:p>
            <a:r>
              <a:rPr lang="en" sz="4000" dirty="0">
                <a:solidFill>
                  <a:srgbClr val="FF0000"/>
                </a:solidFill>
                <a:latin typeface="Arial" panose="020B0604020202020204" pitchFamily="34" charset="0"/>
                <a:ea typeface="Roboto"/>
                <a:cs typeface="Arial" panose="020B0604020202020204" pitchFamily="34" charset="0"/>
                <a:sym typeface="Roboto"/>
              </a:rPr>
              <a:t>A few quotes from the participants...</a:t>
            </a:r>
            <a:endParaRPr sz="4000" dirty="0">
              <a:solidFill>
                <a:srgbClr val="FF0000"/>
              </a:solidFill>
              <a:latin typeface="Arial" panose="020B0604020202020204" pitchFamily="34" charset="0"/>
              <a:ea typeface="Roboto"/>
              <a:cs typeface="Arial" panose="020B0604020202020204" pitchFamily="34" charset="0"/>
              <a:sym typeface="Roboto"/>
            </a:endParaRPr>
          </a:p>
          <a:p>
            <a:endParaRPr sz="2000" dirty="0">
              <a:solidFill>
                <a:schemeClr val="tx1"/>
              </a:solidFill>
              <a:latin typeface="Arial" panose="020B0604020202020204" pitchFamily="34" charset="0"/>
              <a:ea typeface="Roboto"/>
              <a:cs typeface="Arial" panose="020B0604020202020204" pitchFamily="34" charset="0"/>
              <a:sym typeface="Roboto"/>
            </a:endParaRPr>
          </a:p>
          <a:p>
            <a:r>
              <a:rPr lang="en" sz="2000" dirty="0">
                <a:solidFill>
                  <a:schemeClr val="tx1"/>
                </a:solidFill>
                <a:highlight>
                  <a:srgbClr val="FFFFFF"/>
                </a:highlight>
                <a:latin typeface="Arial" panose="020B0604020202020204" pitchFamily="34" charset="0"/>
                <a:ea typeface="Roboto"/>
                <a:cs typeface="Arial" panose="020B0604020202020204" pitchFamily="34" charset="0"/>
                <a:sym typeface="Roboto"/>
              </a:rPr>
              <a:t>“Only through sharing accurate and timely data we can experience the real added value of Information Management”.</a:t>
            </a:r>
            <a:endParaRPr sz="2000" dirty="0">
              <a:solidFill>
                <a:schemeClr val="tx1"/>
              </a:solidFill>
              <a:highlight>
                <a:srgbClr val="FFFFFF"/>
              </a:highlight>
              <a:latin typeface="Arial" panose="020B0604020202020204" pitchFamily="34" charset="0"/>
              <a:ea typeface="Roboto"/>
              <a:cs typeface="Arial" panose="020B0604020202020204" pitchFamily="34" charset="0"/>
              <a:sym typeface="Roboto"/>
            </a:endParaRPr>
          </a:p>
          <a:p>
            <a:endParaRPr sz="2000" dirty="0">
              <a:solidFill>
                <a:schemeClr val="tx1"/>
              </a:solidFill>
              <a:highlight>
                <a:srgbClr val="FFFFFF"/>
              </a:highlight>
              <a:latin typeface="Arial" panose="020B0604020202020204" pitchFamily="34" charset="0"/>
              <a:ea typeface="Roboto"/>
              <a:cs typeface="Arial" panose="020B0604020202020204" pitchFamily="34" charset="0"/>
              <a:sym typeface="Roboto"/>
            </a:endParaRPr>
          </a:p>
          <a:p>
            <a:endParaRPr sz="2000" dirty="0">
              <a:solidFill>
                <a:schemeClr val="tx1"/>
              </a:solidFill>
              <a:highlight>
                <a:srgbClr val="FFFFFF"/>
              </a:highlight>
              <a:latin typeface="Arial" panose="020B0604020202020204" pitchFamily="34" charset="0"/>
              <a:ea typeface="Roboto"/>
              <a:cs typeface="Arial" panose="020B0604020202020204" pitchFamily="34" charset="0"/>
              <a:sym typeface="Roboto"/>
            </a:endParaRPr>
          </a:p>
          <a:p>
            <a:r>
              <a:rPr lang="en" sz="2000" dirty="0">
                <a:solidFill>
                  <a:schemeClr val="tx1"/>
                </a:solidFill>
                <a:highlight>
                  <a:srgbClr val="FFFFFF"/>
                </a:highlight>
                <a:latin typeface="Arial" panose="020B0604020202020204" pitchFamily="34" charset="0"/>
                <a:ea typeface="Roboto"/>
                <a:cs typeface="Arial" panose="020B0604020202020204" pitchFamily="34" charset="0"/>
                <a:sym typeface="Roboto"/>
              </a:rPr>
              <a:t>“I believe that sharing data with agreed upon standards is crucial to allow all actors engaged in a humanitarian response to easily access and </a:t>
            </a:r>
            <a:r>
              <a:rPr lang="en" sz="2000" dirty="0" err="1">
                <a:solidFill>
                  <a:schemeClr val="tx1"/>
                </a:solidFill>
                <a:highlight>
                  <a:srgbClr val="FFFFFF"/>
                </a:highlight>
                <a:latin typeface="Arial" panose="020B0604020202020204" pitchFamily="34" charset="0"/>
                <a:ea typeface="Roboto"/>
                <a:cs typeface="Arial" panose="020B0604020202020204" pitchFamily="34" charset="0"/>
                <a:sym typeface="Roboto"/>
              </a:rPr>
              <a:t>analyse</a:t>
            </a:r>
            <a:r>
              <a:rPr lang="en" sz="2000" dirty="0">
                <a:solidFill>
                  <a:schemeClr val="tx1"/>
                </a:solidFill>
                <a:highlight>
                  <a:srgbClr val="FFFFFF"/>
                </a:highlight>
                <a:latin typeface="Arial" panose="020B0604020202020204" pitchFamily="34" charset="0"/>
                <a:ea typeface="Roboto"/>
                <a:cs typeface="Arial" panose="020B0604020202020204" pitchFamily="34" charset="0"/>
                <a:sym typeface="Roboto"/>
              </a:rPr>
              <a:t> those datasets”.</a:t>
            </a:r>
            <a:endParaRPr sz="2000" dirty="0">
              <a:solidFill>
                <a:schemeClr val="tx1"/>
              </a:solidFill>
              <a:highlight>
                <a:srgbClr val="FFFFFF"/>
              </a:highlight>
              <a:latin typeface="Arial" panose="020B0604020202020204" pitchFamily="34" charset="0"/>
              <a:ea typeface="Roboto"/>
              <a:cs typeface="Arial" panose="020B0604020202020204" pitchFamily="34" charset="0"/>
              <a:sym typeface="Roboto"/>
            </a:endParaRPr>
          </a:p>
          <a:p>
            <a:endParaRPr sz="2000" dirty="0">
              <a:solidFill>
                <a:schemeClr val="tx1"/>
              </a:solidFill>
              <a:highlight>
                <a:srgbClr val="FFFFFF"/>
              </a:highlight>
              <a:latin typeface="Arial" panose="020B0604020202020204" pitchFamily="34" charset="0"/>
              <a:ea typeface="Roboto"/>
              <a:cs typeface="Arial" panose="020B0604020202020204" pitchFamily="34" charset="0"/>
              <a:sym typeface="Roboto"/>
            </a:endParaRPr>
          </a:p>
          <a:p>
            <a:endParaRPr sz="2000" dirty="0">
              <a:solidFill>
                <a:schemeClr val="tx1"/>
              </a:solidFill>
              <a:highlight>
                <a:srgbClr val="FFFFFF"/>
              </a:highlight>
              <a:latin typeface="Arial" panose="020B0604020202020204" pitchFamily="34" charset="0"/>
              <a:ea typeface="Roboto"/>
              <a:cs typeface="Arial" panose="020B0604020202020204" pitchFamily="34" charset="0"/>
              <a:sym typeface="Roboto"/>
            </a:endParaRPr>
          </a:p>
          <a:p>
            <a:r>
              <a:rPr lang="en" sz="2000" dirty="0">
                <a:solidFill>
                  <a:schemeClr val="tx1"/>
                </a:solidFill>
                <a:highlight>
                  <a:srgbClr val="FFFFFF"/>
                </a:highlight>
                <a:latin typeface="Arial" panose="020B0604020202020204" pitchFamily="34" charset="0"/>
                <a:ea typeface="Roboto"/>
                <a:cs typeface="Arial" panose="020B0604020202020204" pitchFamily="34" charset="0"/>
                <a:sym typeface="Roboto"/>
              </a:rPr>
              <a:t>“What is the added value of having high quality data, if we do not share it among the actors engaged in the response?”</a:t>
            </a:r>
            <a:endParaRPr sz="2000" dirty="0">
              <a:solidFill>
                <a:schemeClr val="tx1"/>
              </a:solidFill>
              <a:highlight>
                <a:srgbClr val="FFFFFF"/>
              </a:highlight>
              <a:latin typeface="Arial" panose="020B0604020202020204" pitchFamily="34" charset="0"/>
              <a:ea typeface="Roboto"/>
              <a:cs typeface="Arial" panose="020B0604020202020204" pitchFamily="34" charset="0"/>
              <a:sym typeface="Roboto"/>
            </a:endParaRPr>
          </a:p>
        </p:txBody>
      </p:sp>
    </p:spTree>
    <p:extLst>
      <p:ext uri="{BB962C8B-B14F-4D97-AF65-F5344CB8AC3E}">
        <p14:creationId xmlns:p14="http://schemas.microsoft.com/office/powerpoint/2010/main" val="21113559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2A25C69B-CC27-CC44-A40D-96AFA234A858}"/>
              </a:ext>
            </a:extLst>
          </p:cNvPr>
          <p:cNvSpPr/>
          <p:nvPr/>
        </p:nvSpPr>
        <p:spPr>
          <a:xfrm>
            <a:off x="903642" y="1373788"/>
            <a:ext cx="9595821" cy="2893100"/>
          </a:xfrm>
          <a:prstGeom prst="rect">
            <a:avLst/>
          </a:prstGeom>
        </p:spPr>
        <p:txBody>
          <a:bodyPr wrap="square" numCol="1">
            <a:spAutoFit/>
          </a:bodyPr>
          <a:lstStyle/>
          <a:p>
            <a:pPr>
              <a:spcAft>
                <a:spcPts val="1200"/>
              </a:spcAft>
              <a:tabLst>
                <a:tab pos="25400" algn="l"/>
                <a:tab pos="190500" algn="l"/>
                <a:tab pos="990600" algn="l"/>
              </a:tabLst>
            </a:pPr>
            <a:r>
              <a:rPr lang="en-GB" sz="3600" b="1" cap="all" dirty="0">
                <a:solidFill>
                  <a:srgbClr val="FF0000"/>
                </a:solidFill>
                <a:latin typeface="Arial" panose="020B0604020202020204" pitchFamily="34" charset="0"/>
                <a:ea typeface="MS Mincho" panose="02020609040205080304" pitchFamily="49" charset="-128"/>
                <a:cs typeface="Arial-BoldMT"/>
              </a:rPr>
              <a:t>SHARING Data: </a:t>
            </a:r>
            <a:r>
              <a:rPr lang="en-GB" sz="3600" b="1" cap="all" dirty="0" err="1">
                <a:solidFill>
                  <a:srgbClr val="FF0000"/>
                </a:solidFill>
                <a:latin typeface="Arial" panose="020B0604020202020204" pitchFamily="34" charset="0"/>
                <a:ea typeface="MS Mincho" panose="02020609040205080304" pitchFamily="49" charset="-128"/>
                <a:cs typeface="Arial-BoldMT"/>
              </a:rPr>
              <a:t>BASIc</a:t>
            </a:r>
            <a:r>
              <a:rPr lang="en-GB" sz="3600" b="1" cap="all" dirty="0">
                <a:solidFill>
                  <a:srgbClr val="FF0000"/>
                </a:solidFill>
                <a:latin typeface="Arial" panose="020B0604020202020204" pitchFamily="34" charset="0"/>
                <a:ea typeface="MS Mincho" panose="02020609040205080304" pitchFamily="49" charset="-128"/>
                <a:cs typeface="Arial-BoldMT"/>
              </a:rPr>
              <a:t> Considerations</a:t>
            </a:r>
          </a:p>
          <a:p>
            <a:pPr marL="285750" indent="-285750">
              <a:spcAft>
                <a:spcPts val="1200"/>
              </a:spcAft>
              <a:buFont typeface="Wingdings" pitchFamily="2" charset="2"/>
              <a:buChar char="§"/>
              <a:tabLst>
                <a:tab pos="12700" algn="l"/>
                <a:tab pos="330200" algn="l"/>
                <a:tab pos="1168400" algn="l"/>
                <a:tab pos="1803400" algn="l"/>
                <a:tab pos="2120900" algn="l"/>
                <a:tab pos="3962400" algn="l"/>
                <a:tab pos="4305300" algn="l"/>
              </a:tabLst>
            </a:pPr>
            <a:r>
              <a:rPr lang="en-US" sz="1600" dirty="0">
                <a:latin typeface="Arial" panose="020B0604020202020204" pitchFamily="34" charset="0"/>
                <a:ea typeface="MS Mincho" panose="02020609040205080304" pitchFamily="49" charset="-128"/>
                <a:cs typeface="Times New Roman" panose="02020603050405020304" pitchFamily="18" charset="0"/>
              </a:rPr>
              <a:t>WHO: Need the data? What is their role?</a:t>
            </a:r>
          </a:p>
          <a:p>
            <a:pPr marL="285750" indent="-285750">
              <a:spcAft>
                <a:spcPts val="1200"/>
              </a:spcAft>
              <a:buFont typeface="Wingdings" pitchFamily="2" charset="2"/>
              <a:buChar char="§"/>
              <a:tabLst>
                <a:tab pos="12700" algn="l"/>
                <a:tab pos="330200" algn="l"/>
                <a:tab pos="1168400" algn="l"/>
                <a:tab pos="1803400" algn="l"/>
                <a:tab pos="2120900" algn="l"/>
                <a:tab pos="3962400" algn="l"/>
                <a:tab pos="4305300" algn="l"/>
              </a:tabLst>
            </a:pPr>
            <a:r>
              <a:rPr lang="en-US" sz="1600" dirty="0">
                <a:effectLst/>
                <a:latin typeface="Arial" panose="020B0604020202020204" pitchFamily="34" charset="0"/>
                <a:ea typeface="MS Mincho" panose="02020609040205080304" pitchFamily="49" charset="-128"/>
                <a:cs typeface="Times New Roman" panose="02020603050405020304" pitchFamily="18" charset="0"/>
              </a:rPr>
              <a:t>T</a:t>
            </a:r>
            <a:r>
              <a:rPr lang="en-US" sz="1600" dirty="0">
                <a:latin typeface="Arial" panose="020B0604020202020204" pitchFamily="34" charset="0"/>
                <a:ea typeface="MS Mincho" panose="02020609040205080304" pitchFamily="49" charset="-128"/>
                <a:cs typeface="Times New Roman" panose="02020603050405020304" pitchFamily="18" charset="0"/>
              </a:rPr>
              <a:t>YPES: What type of data is it? Is there personally identifiable information?</a:t>
            </a:r>
          </a:p>
          <a:p>
            <a:pPr marL="285750" indent="-285750">
              <a:spcAft>
                <a:spcPts val="1200"/>
              </a:spcAft>
              <a:buFont typeface="Wingdings" pitchFamily="2" charset="2"/>
              <a:buChar char="§"/>
              <a:tabLst>
                <a:tab pos="12700" algn="l"/>
                <a:tab pos="330200" algn="l"/>
                <a:tab pos="1168400" algn="l"/>
                <a:tab pos="1803400" algn="l"/>
                <a:tab pos="2120900" algn="l"/>
                <a:tab pos="3962400" algn="l"/>
                <a:tab pos="4305300" algn="l"/>
              </a:tabLst>
            </a:pPr>
            <a:r>
              <a:rPr lang="en-US" sz="1600" dirty="0">
                <a:effectLst/>
                <a:latin typeface="Arial" panose="020B0604020202020204" pitchFamily="34" charset="0"/>
                <a:ea typeface="MS Mincho" panose="02020609040205080304" pitchFamily="49" charset="-128"/>
                <a:cs typeface="Times New Roman" panose="02020603050405020304" pitchFamily="18" charset="0"/>
              </a:rPr>
              <a:t>L</a:t>
            </a:r>
            <a:r>
              <a:rPr lang="en-US" sz="1600" dirty="0">
                <a:latin typeface="Arial" panose="020B0604020202020204" pitchFamily="34" charset="0"/>
                <a:ea typeface="MS Mincho" panose="02020609040205080304" pitchFamily="49" charset="-128"/>
                <a:cs typeface="Times New Roman" panose="02020603050405020304" pitchFamily="18" charset="0"/>
              </a:rPr>
              <a:t>ICENSE: Who owns or has access to the data? What is the license for data use?</a:t>
            </a:r>
          </a:p>
          <a:p>
            <a:pPr marL="285750" indent="-285750">
              <a:spcAft>
                <a:spcPts val="1200"/>
              </a:spcAft>
              <a:buFont typeface="Wingdings" pitchFamily="2" charset="2"/>
              <a:buChar char="§"/>
              <a:tabLst>
                <a:tab pos="12700" algn="l"/>
                <a:tab pos="330200" algn="l"/>
                <a:tab pos="1168400" algn="l"/>
                <a:tab pos="1803400" algn="l"/>
                <a:tab pos="2120900" algn="l"/>
                <a:tab pos="3962400" algn="l"/>
                <a:tab pos="4305300" algn="l"/>
              </a:tabLst>
            </a:pPr>
            <a:r>
              <a:rPr lang="en-US" sz="1600" dirty="0">
                <a:effectLst/>
                <a:latin typeface="Arial" panose="020B0604020202020204" pitchFamily="34" charset="0"/>
                <a:ea typeface="MS Mincho" panose="02020609040205080304" pitchFamily="49" charset="-128"/>
                <a:cs typeface="Times New Roman" panose="02020603050405020304" pitchFamily="18" charset="0"/>
              </a:rPr>
              <a:t>WHY: What is the pur</a:t>
            </a:r>
            <a:r>
              <a:rPr lang="en-US" sz="1600" dirty="0">
                <a:latin typeface="Arial" panose="020B0604020202020204" pitchFamily="34" charset="0"/>
                <a:ea typeface="MS Mincho" panose="02020609040205080304" pitchFamily="49" charset="-128"/>
                <a:cs typeface="Times New Roman" panose="02020603050405020304" pitchFamily="18" charset="0"/>
              </a:rPr>
              <a:t>pose of sharing? Who can share the data?</a:t>
            </a:r>
          </a:p>
          <a:p>
            <a:pPr marL="285750" indent="-285750">
              <a:spcAft>
                <a:spcPts val="1200"/>
              </a:spcAft>
              <a:buFont typeface="Wingdings" pitchFamily="2" charset="2"/>
              <a:buChar char="§"/>
              <a:tabLst>
                <a:tab pos="12700" algn="l"/>
                <a:tab pos="330200" algn="l"/>
                <a:tab pos="1168400" algn="l"/>
                <a:tab pos="1803400" algn="l"/>
                <a:tab pos="2120900" algn="l"/>
                <a:tab pos="3962400" algn="l"/>
                <a:tab pos="4305300" algn="l"/>
              </a:tabLst>
            </a:pPr>
            <a:r>
              <a:rPr lang="en-US" sz="1600" dirty="0">
                <a:effectLst/>
                <a:latin typeface="Arial" panose="020B0604020202020204" pitchFamily="34" charset="0"/>
                <a:ea typeface="MS Mincho" panose="02020609040205080304" pitchFamily="49" charset="-128"/>
                <a:cs typeface="Times New Roman" panose="02020603050405020304" pitchFamily="18" charset="0"/>
              </a:rPr>
              <a:t>H</a:t>
            </a:r>
            <a:r>
              <a:rPr lang="en-US" sz="1600" dirty="0">
                <a:latin typeface="Arial" panose="020B0604020202020204" pitchFamily="34" charset="0"/>
                <a:ea typeface="MS Mincho" panose="02020609040205080304" pitchFamily="49" charset="-128"/>
                <a:cs typeface="Times New Roman" panose="02020603050405020304" pitchFamily="18" charset="0"/>
              </a:rPr>
              <a:t>OW: What is the format/ Can it be exported? Where will it be stored? How will you track usage/feedback?</a:t>
            </a:r>
            <a:endParaRPr lang="en-GB" sz="1600" dirty="0">
              <a:effectLst/>
              <a:latin typeface="Arial" panose="020B0604020202020204" pitchFamily="34" charset="0"/>
              <a:ea typeface="MS Mincho" panose="02020609040205080304" pitchFamily="49" charset="-128"/>
              <a:cs typeface="Times New Roman" panose="02020603050405020304" pitchFamily="18" charset="0"/>
            </a:endParaRPr>
          </a:p>
        </p:txBody>
      </p:sp>
      <p:sp>
        <p:nvSpPr>
          <p:cNvPr id="4" name="TextBox 3">
            <a:extLst>
              <a:ext uri="{FF2B5EF4-FFF2-40B4-BE49-F238E27FC236}">
                <a16:creationId xmlns:a16="http://schemas.microsoft.com/office/drawing/2014/main" xmlns="" id="{26A9C1E3-F765-4148-ADB1-43DFFBDF3E21}"/>
              </a:ext>
            </a:extLst>
          </p:cNvPr>
          <p:cNvSpPr txBox="1"/>
          <p:nvPr/>
        </p:nvSpPr>
        <p:spPr>
          <a:xfrm>
            <a:off x="1215613" y="4851702"/>
            <a:ext cx="3302598" cy="1184940"/>
          </a:xfrm>
          <a:prstGeom prst="rect">
            <a:avLst/>
          </a:prstGeom>
          <a:noFill/>
        </p:spPr>
        <p:txBody>
          <a:bodyPr wrap="square" numCol="1" rtlCol="0">
            <a:spAutoFit/>
          </a:bodyPr>
          <a:lstStyle/>
          <a:p>
            <a:pPr marL="342900" lvl="0" indent="-342900">
              <a:lnSpc>
                <a:spcPts val="1400"/>
              </a:lnSpc>
              <a:spcAft>
                <a:spcPts val="600"/>
              </a:spcAft>
              <a:buSzPts val="1400"/>
              <a:buFont typeface="Wingdings" pitchFamily="2" charset="2"/>
              <a:buChar char=""/>
            </a:pPr>
            <a:r>
              <a:rPr lang="en-US" sz="1600" dirty="0">
                <a:latin typeface="Arial" panose="020B0604020202020204" pitchFamily="34" charset="0"/>
                <a:ea typeface="MS Mincho" panose="02020609040205080304" pitchFamily="49" charset="-128"/>
                <a:cs typeface="Times New Roman" panose="02020603050405020304" pitchFamily="18" charset="0"/>
              </a:rPr>
              <a:t>Consent</a:t>
            </a:r>
            <a:endParaRPr lang="en-GB" sz="1600" dirty="0">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ts val="1400"/>
              </a:lnSpc>
              <a:spcAft>
                <a:spcPts val="600"/>
              </a:spcAft>
              <a:buSzPts val="1400"/>
              <a:buFont typeface="Wingdings" pitchFamily="2" charset="2"/>
              <a:buChar char=""/>
            </a:pPr>
            <a:r>
              <a:rPr lang="en-US" sz="1600" dirty="0">
                <a:latin typeface="Arial" panose="020B0604020202020204" pitchFamily="34" charset="0"/>
                <a:ea typeface="MS Mincho" panose="02020609040205080304" pitchFamily="49" charset="-128"/>
                <a:cs typeface="Times New Roman" panose="02020603050405020304" pitchFamily="18" charset="0"/>
              </a:rPr>
              <a:t>Aggregated? Disaggregated?</a:t>
            </a:r>
            <a:endParaRPr lang="en-GB" sz="1600" dirty="0">
              <a:latin typeface="Arial" panose="020B0604020202020204" pitchFamily="34" charset="0"/>
              <a:ea typeface="MS Mincho" panose="02020609040205080304" pitchFamily="49" charset="-128"/>
              <a:cs typeface="Times New Roman" panose="02020603050405020304" pitchFamily="18" charset="0"/>
            </a:endParaRPr>
          </a:p>
          <a:p>
            <a:pPr marL="342900" lvl="0" indent="-342900">
              <a:lnSpc>
                <a:spcPts val="1400"/>
              </a:lnSpc>
              <a:spcAft>
                <a:spcPts val="600"/>
              </a:spcAft>
              <a:buSzPts val="1400"/>
              <a:buFont typeface="Wingdings" pitchFamily="2" charset="2"/>
              <a:buChar char=""/>
            </a:pPr>
            <a:r>
              <a:rPr lang="en-US" sz="1600" dirty="0">
                <a:latin typeface="Arial" panose="020B0604020202020204" pitchFamily="34" charset="0"/>
                <a:ea typeface="MS Mincho" panose="02020609040205080304" pitchFamily="49" charset="-128"/>
                <a:cs typeface="Times New Roman" panose="02020603050405020304" pitchFamily="18" charset="0"/>
              </a:rPr>
              <a:t>License/ Format</a:t>
            </a:r>
            <a:endParaRPr lang="en-GB" sz="1600" dirty="0">
              <a:latin typeface="Arial" panose="020B0604020202020204" pitchFamily="34" charset="0"/>
              <a:ea typeface="MS Mincho" panose="02020609040205080304" pitchFamily="49" charset="-128"/>
              <a:cs typeface="Times New Roman" panose="02020603050405020304" pitchFamily="18" charset="0"/>
            </a:endParaRPr>
          </a:p>
          <a:p>
            <a:endParaRPr lang="en-US" dirty="0"/>
          </a:p>
        </p:txBody>
      </p:sp>
      <p:sp>
        <p:nvSpPr>
          <p:cNvPr id="5" name="TextBox 4">
            <a:extLst>
              <a:ext uri="{FF2B5EF4-FFF2-40B4-BE49-F238E27FC236}">
                <a16:creationId xmlns:a16="http://schemas.microsoft.com/office/drawing/2014/main" xmlns="" id="{D3889F81-3080-104F-830A-FCDB8A9A4C8C}"/>
              </a:ext>
            </a:extLst>
          </p:cNvPr>
          <p:cNvSpPr txBox="1"/>
          <p:nvPr/>
        </p:nvSpPr>
        <p:spPr>
          <a:xfrm>
            <a:off x="4840940" y="4851702"/>
            <a:ext cx="4173968" cy="1292662"/>
          </a:xfrm>
          <a:prstGeom prst="rect">
            <a:avLst/>
          </a:prstGeom>
          <a:noFill/>
        </p:spPr>
        <p:txBody>
          <a:bodyPr wrap="square" rtlCol="0">
            <a:spAutoFit/>
          </a:bodyPr>
          <a:lstStyle/>
          <a:p>
            <a:pPr marL="342900" lvl="0" indent="-342900">
              <a:spcAft>
                <a:spcPts val="600"/>
              </a:spcAft>
              <a:buSzPts val="1400"/>
              <a:buFont typeface="Wingdings" pitchFamily="2" charset="2"/>
              <a:buChar char=""/>
            </a:pPr>
            <a:r>
              <a:rPr lang="en-US" sz="1400" dirty="0">
                <a:latin typeface="Arial" panose="020B0604020202020204" pitchFamily="34" charset="0"/>
                <a:ea typeface="MS Mincho" panose="02020609040205080304" pitchFamily="49" charset="-128"/>
                <a:cs typeface="Times New Roman" panose="02020603050405020304" pitchFamily="18" charset="0"/>
              </a:rPr>
              <a:t>Minimization (Only what you need)</a:t>
            </a:r>
            <a:endParaRPr lang="en-GB" sz="1400" dirty="0">
              <a:latin typeface="Arial" panose="020B0604020202020204" pitchFamily="34" charset="0"/>
              <a:ea typeface="MS Mincho" panose="02020609040205080304" pitchFamily="49" charset="-128"/>
              <a:cs typeface="Times New Roman" panose="02020603050405020304" pitchFamily="18" charset="0"/>
            </a:endParaRPr>
          </a:p>
          <a:p>
            <a:pPr marL="342900" lvl="0" indent="-342900">
              <a:spcAft>
                <a:spcPts val="600"/>
              </a:spcAft>
              <a:buSzPts val="1400"/>
              <a:buFont typeface="Wingdings" pitchFamily="2" charset="2"/>
              <a:buChar char=""/>
            </a:pPr>
            <a:r>
              <a:rPr lang="en-US" sz="1400" dirty="0">
                <a:latin typeface="Arial" panose="020B0604020202020204" pitchFamily="34" charset="0"/>
                <a:ea typeface="MS Mincho" panose="02020609040205080304" pitchFamily="49" charset="-128"/>
                <a:cs typeface="Times New Roman" panose="02020603050405020304" pitchFamily="18" charset="0"/>
              </a:rPr>
              <a:t>Owner/ Data Controller</a:t>
            </a:r>
            <a:endParaRPr lang="en-GB" sz="1400" dirty="0">
              <a:latin typeface="Arial" panose="020B0604020202020204" pitchFamily="34" charset="0"/>
              <a:ea typeface="MS Mincho" panose="02020609040205080304" pitchFamily="49" charset="-128"/>
              <a:cs typeface="Times New Roman" panose="02020603050405020304" pitchFamily="18" charset="0"/>
            </a:endParaRPr>
          </a:p>
          <a:p>
            <a:pPr marL="342900" lvl="0" indent="-342900">
              <a:spcAft>
                <a:spcPts val="600"/>
              </a:spcAft>
              <a:buSzPts val="1400"/>
              <a:buFont typeface="Wingdings" pitchFamily="2" charset="2"/>
              <a:buChar char=""/>
            </a:pPr>
            <a:r>
              <a:rPr lang="en-US" sz="1400" dirty="0">
                <a:latin typeface="Arial" panose="020B0604020202020204" pitchFamily="34" charset="0"/>
                <a:ea typeface="MS Mincho" panose="02020609040205080304" pitchFamily="49" charset="-128"/>
                <a:cs typeface="Times New Roman" panose="02020603050405020304" pitchFamily="18" charset="0"/>
              </a:rPr>
              <a:t>Feedback Loop: How Data Was Used</a:t>
            </a:r>
            <a:endParaRPr lang="en-GB" sz="1400" dirty="0">
              <a:latin typeface="Arial" panose="020B0604020202020204" pitchFamily="34" charset="0"/>
              <a:ea typeface="MS Mincho" panose="02020609040205080304" pitchFamily="49" charset="-128"/>
              <a:cs typeface="Times New Roman" panose="02020603050405020304" pitchFamily="18" charset="0"/>
            </a:endParaRPr>
          </a:p>
          <a:p>
            <a:endParaRPr lang="en-US" dirty="0"/>
          </a:p>
        </p:txBody>
      </p:sp>
      <p:cxnSp>
        <p:nvCxnSpPr>
          <p:cNvPr id="7" name="Straight Connector 6">
            <a:extLst>
              <a:ext uri="{FF2B5EF4-FFF2-40B4-BE49-F238E27FC236}">
                <a16:creationId xmlns:a16="http://schemas.microsoft.com/office/drawing/2014/main" xmlns="" id="{7FD68059-6C1C-324D-8583-1F50CD1E8CE2}"/>
              </a:ext>
            </a:extLst>
          </p:cNvPr>
          <p:cNvCxnSpPr/>
          <p:nvPr/>
        </p:nvCxnSpPr>
        <p:spPr>
          <a:xfrm>
            <a:off x="796066" y="4518213"/>
            <a:ext cx="8907332"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714551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pic>
        <p:nvPicPr>
          <p:cNvPr id="446" name="Shape 446" descr="Screenshot 2017-06-27 13.27.48.png"/>
          <p:cNvPicPr preferRelativeResize="0"/>
          <p:nvPr/>
        </p:nvPicPr>
        <p:blipFill>
          <a:blip r:embed="rId3">
            <a:alphaModFix/>
          </a:blip>
          <a:stretch>
            <a:fillRect/>
          </a:stretch>
        </p:blipFill>
        <p:spPr>
          <a:xfrm>
            <a:off x="1186040" y="775246"/>
            <a:ext cx="8316561" cy="6012359"/>
          </a:xfrm>
          <a:prstGeom prst="rect">
            <a:avLst/>
          </a:prstGeom>
          <a:noFill/>
          <a:ln>
            <a:noFill/>
          </a:ln>
        </p:spPr>
      </p:pic>
    </p:spTree>
    <p:extLst>
      <p:ext uri="{BB962C8B-B14F-4D97-AF65-F5344CB8AC3E}">
        <p14:creationId xmlns:p14="http://schemas.microsoft.com/office/powerpoint/2010/main" val="6594407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239">
            <a:extLst>
              <a:ext uri="{FF2B5EF4-FFF2-40B4-BE49-F238E27FC236}">
                <a16:creationId xmlns:a16="http://schemas.microsoft.com/office/drawing/2014/main" xmlns="" id="{E2A8BC1E-B18C-CA44-8D3E-DE9CC91C0CCE}"/>
              </a:ext>
            </a:extLst>
          </p:cNvPr>
          <p:cNvSpPr txBox="1">
            <a:spLocks noGrp="1"/>
          </p:cNvSpPr>
          <p:nvPr>
            <p:ph idx="1"/>
          </p:nvPr>
        </p:nvSpPr>
        <p:spPr>
          <a:prstGeom prst="rect">
            <a:avLst/>
          </a:prstGeom>
          <a:noFill/>
          <a:ln>
            <a:noFill/>
          </a:ln>
        </p:spPr>
        <p:txBody>
          <a:bodyPr spcFirstLastPara="1" wrap="square" lIns="106869" tIns="106869" rIns="106869" bIns="106869" anchor="t" anchorCtr="0">
            <a:noAutofit/>
          </a:bodyPr>
          <a:lstStyle/>
          <a:p>
            <a:r>
              <a:rPr lang="en" sz="1403" dirty="0">
                <a:solidFill>
                  <a:schemeClr val="dk1"/>
                </a:solidFill>
                <a:ea typeface="Arvo"/>
                <a:sym typeface="Arvo"/>
              </a:rPr>
              <a:t>Heather Leson, Data Literacy </a:t>
            </a:r>
            <a:r>
              <a:rPr lang="en" sz="1403" dirty="0" smtClean="0">
                <a:solidFill>
                  <a:schemeClr val="dk1"/>
                </a:solidFill>
                <a:ea typeface="Arvo"/>
                <a:sym typeface="Arvo"/>
              </a:rPr>
              <a:t>Lead</a:t>
            </a:r>
            <a:endParaRPr lang="en-CA" sz="1403" dirty="0" smtClean="0">
              <a:solidFill>
                <a:schemeClr val="dk1"/>
              </a:solidFill>
              <a:ea typeface="Arvo"/>
              <a:sym typeface="Arvo"/>
            </a:endParaRPr>
          </a:p>
          <a:p>
            <a:endParaRPr sz="1403" dirty="0">
              <a:solidFill>
                <a:schemeClr val="dk1"/>
              </a:solidFill>
              <a:ea typeface="Arvo"/>
              <a:sym typeface="Arvo"/>
            </a:endParaRPr>
          </a:p>
          <a:p>
            <a:pPr>
              <a:buClr>
                <a:schemeClr val="dk1"/>
              </a:buClr>
              <a:buSzPts val="1100"/>
            </a:pPr>
            <a:r>
              <a:rPr lang="en-CA" sz="1403" dirty="0" smtClean="0">
                <a:solidFill>
                  <a:schemeClr val="dk1"/>
                </a:solidFill>
                <a:ea typeface="Trebuchet MS"/>
                <a:sym typeface="Trebuchet MS"/>
              </a:rPr>
              <a:t>Guido Pizzini, Senior Officer, Information Management and Data Analysis</a:t>
            </a:r>
            <a:r>
              <a:rPr lang="en" sz="1403" dirty="0" smtClean="0">
                <a:solidFill>
                  <a:schemeClr val="dk1"/>
                </a:solidFill>
                <a:ea typeface="Trebuchet MS"/>
                <a:sym typeface="Trebuchet MS"/>
              </a:rPr>
              <a:t> </a:t>
            </a:r>
            <a:endParaRPr sz="1403" dirty="0">
              <a:solidFill>
                <a:schemeClr val="dk1"/>
              </a:solidFill>
              <a:ea typeface="Trebuchet MS"/>
              <a:sym typeface="Trebuchet MS"/>
            </a:endParaRPr>
          </a:p>
          <a:p>
            <a:pPr>
              <a:buClr>
                <a:schemeClr val="dk1"/>
              </a:buClr>
              <a:buSzPts val="1100"/>
            </a:pPr>
            <a:r>
              <a:rPr lang="en" sz="1403" dirty="0">
                <a:solidFill>
                  <a:schemeClr val="dk1"/>
                </a:solidFill>
                <a:ea typeface="Trebuchet MS"/>
                <a:sym typeface="Trebuchet MS"/>
              </a:rPr>
              <a:t> </a:t>
            </a:r>
            <a:endParaRPr sz="1403" dirty="0">
              <a:solidFill>
                <a:schemeClr val="dk1"/>
              </a:solidFill>
              <a:ea typeface="Trebuchet MS"/>
              <a:sym typeface="Trebuchet MS"/>
            </a:endParaRPr>
          </a:p>
          <a:p>
            <a:pPr>
              <a:buClr>
                <a:schemeClr val="dk1"/>
              </a:buClr>
              <a:buSzPts val="1100"/>
            </a:pPr>
            <a:endParaRPr sz="1403" dirty="0">
              <a:solidFill>
                <a:schemeClr val="dk1"/>
              </a:solidFill>
              <a:latin typeface="Trebuchet MS"/>
              <a:ea typeface="Trebuchet MS"/>
              <a:cs typeface="Trebuchet MS"/>
              <a:sym typeface="Trebuchet MS"/>
            </a:endParaRPr>
          </a:p>
        </p:txBody>
      </p:sp>
    </p:spTree>
    <p:extLst>
      <p:ext uri="{BB962C8B-B14F-4D97-AF65-F5344CB8AC3E}">
        <p14:creationId xmlns:p14="http://schemas.microsoft.com/office/powerpoint/2010/main" val="39180876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Shape 272"/>
          <p:cNvSpPr txBox="1">
            <a:spLocks noGrp="1"/>
          </p:cNvSpPr>
          <p:nvPr>
            <p:ph type="title" idx="4294967295"/>
          </p:nvPr>
        </p:nvSpPr>
        <p:spPr>
          <a:xfrm>
            <a:off x="610941" y="811477"/>
            <a:ext cx="9679740" cy="1002235"/>
          </a:xfrm>
          <a:prstGeom prst="rect">
            <a:avLst/>
          </a:prstGeom>
        </p:spPr>
        <p:txBody>
          <a:bodyPr spcFirstLastPara="1" vert="horz" wrap="square" lIns="106869" tIns="106869" rIns="106869" bIns="106869" rtlCol="0" anchor="t" anchorCtr="0">
            <a:noAutofit/>
          </a:bodyPr>
          <a:lstStyle/>
          <a:p>
            <a:pPr>
              <a:spcBef>
                <a:spcPts val="0"/>
              </a:spcBef>
            </a:pPr>
            <a:r>
              <a:rPr lang="en" sz="4000" dirty="0">
                <a:latin typeface="Arial" panose="020B0604020202020204" pitchFamily="34" charset="0"/>
                <a:ea typeface="Arvo"/>
                <a:cs typeface="Arial" panose="020B0604020202020204" pitchFamily="34" charset="0"/>
                <a:sym typeface="Arvo"/>
              </a:rPr>
              <a:t>What is Data Literacy?</a:t>
            </a:r>
            <a:endParaRPr sz="4000" dirty="0">
              <a:latin typeface="Arial" panose="020B0604020202020204" pitchFamily="34" charset="0"/>
              <a:ea typeface="Arvo"/>
              <a:cs typeface="Arial" panose="020B0604020202020204" pitchFamily="34" charset="0"/>
              <a:sym typeface="Arvo"/>
            </a:endParaRPr>
          </a:p>
        </p:txBody>
      </p:sp>
      <p:sp>
        <p:nvSpPr>
          <p:cNvPr id="273" name="Shape 273"/>
          <p:cNvSpPr txBox="1">
            <a:spLocks noGrp="1"/>
          </p:cNvSpPr>
          <p:nvPr>
            <p:ph type="body" idx="1"/>
          </p:nvPr>
        </p:nvSpPr>
        <p:spPr>
          <a:xfrm>
            <a:off x="4777265" y="1702396"/>
            <a:ext cx="5522463" cy="3635820"/>
          </a:xfrm>
          <a:prstGeom prst="rect">
            <a:avLst/>
          </a:prstGeom>
        </p:spPr>
        <p:txBody>
          <a:bodyPr spcFirstLastPara="1" vert="horz" wrap="square" lIns="106869" tIns="106869" rIns="106869" bIns="106869" rtlCol="0" anchor="t" anchorCtr="0">
            <a:noAutofit/>
          </a:bodyPr>
          <a:lstStyle/>
          <a:p>
            <a:pPr marL="0" indent="0">
              <a:lnSpc>
                <a:spcPct val="115000"/>
              </a:lnSpc>
              <a:spcBef>
                <a:spcPts val="0"/>
              </a:spcBef>
              <a:buClr>
                <a:schemeClr val="dk1"/>
              </a:buClr>
              <a:buSzPts val="1100"/>
              <a:buNone/>
            </a:pPr>
            <a:endParaRPr sz="2104" dirty="0">
              <a:latin typeface="Arial" panose="020B0604020202020204" pitchFamily="34" charset="0"/>
              <a:cs typeface="Arial" panose="020B0604020202020204" pitchFamily="34" charset="0"/>
            </a:endParaRPr>
          </a:p>
          <a:p>
            <a:pPr marL="0" indent="0">
              <a:lnSpc>
                <a:spcPct val="115000"/>
              </a:lnSpc>
              <a:spcBef>
                <a:spcPts val="0"/>
              </a:spcBef>
              <a:buClr>
                <a:schemeClr val="dk1"/>
              </a:buClr>
              <a:buSzPts val="1100"/>
              <a:buNone/>
            </a:pPr>
            <a:r>
              <a:rPr lang="en" sz="2104" dirty="0">
                <a:latin typeface="Arial" panose="020B0604020202020204" pitchFamily="34" charset="0"/>
                <a:ea typeface="Trebuchet MS"/>
                <a:cs typeface="Arial" panose="020B0604020202020204" pitchFamily="34" charset="0"/>
                <a:sym typeface="Trebuchet MS"/>
              </a:rPr>
              <a:t>“</a:t>
            </a:r>
            <a:r>
              <a:rPr lang="en" sz="2104" i="1" dirty="0">
                <a:latin typeface="Arial" panose="020B0604020202020204" pitchFamily="34" charset="0"/>
                <a:ea typeface="Trebuchet MS"/>
                <a:cs typeface="Arial" panose="020B0604020202020204" pitchFamily="34" charset="0"/>
                <a:sym typeface="Trebuchet MS"/>
              </a:rPr>
              <a:t>Data Literacy includes the skills, knowledge, attitudes, and social structures required for different populations to use data.</a:t>
            </a:r>
            <a:r>
              <a:rPr lang="en" sz="2104" dirty="0">
                <a:latin typeface="Arial" panose="020B0604020202020204" pitchFamily="34" charset="0"/>
                <a:ea typeface="Trebuchet MS"/>
                <a:cs typeface="Arial" panose="020B0604020202020204" pitchFamily="34" charset="0"/>
                <a:sym typeface="Trebuchet MS"/>
              </a:rPr>
              <a:t>”*</a:t>
            </a:r>
            <a:endParaRPr sz="2104" dirty="0">
              <a:latin typeface="Arial" panose="020B0604020202020204" pitchFamily="34" charset="0"/>
              <a:ea typeface="Trebuchet MS"/>
              <a:cs typeface="Arial" panose="020B0604020202020204" pitchFamily="34" charset="0"/>
              <a:sym typeface="Trebuchet MS"/>
            </a:endParaRPr>
          </a:p>
          <a:p>
            <a:pPr marL="0" indent="0">
              <a:lnSpc>
                <a:spcPct val="115000"/>
              </a:lnSpc>
              <a:spcBef>
                <a:spcPts val="0"/>
              </a:spcBef>
              <a:buClr>
                <a:schemeClr val="dk1"/>
              </a:buClr>
              <a:buSzPts val="1100"/>
              <a:buNone/>
            </a:pPr>
            <a:endParaRPr sz="2104" dirty="0">
              <a:latin typeface="Arial" panose="020B0604020202020204" pitchFamily="34" charset="0"/>
              <a:cs typeface="Arial" panose="020B0604020202020204" pitchFamily="34" charset="0"/>
            </a:endParaRPr>
          </a:p>
          <a:p>
            <a:pPr marL="0" indent="0">
              <a:lnSpc>
                <a:spcPct val="115000"/>
              </a:lnSpc>
              <a:spcBef>
                <a:spcPts val="0"/>
              </a:spcBef>
              <a:buClr>
                <a:schemeClr val="dk1"/>
              </a:buClr>
              <a:buSzPts val="1100"/>
              <a:buNone/>
            </a:pPr>
            <a:r>
              <a:rPr lang="en" sz="1636" dirty="0" smtClean="0">
                <a:latin typeface="Arial" panose="020B0604020202020204" pitchFamily="34" charset="0"/>
                <a:ea typeface="Trebuchet MS"/>
                <a:cs typeface="Arial" panose="020B0604020202020204" pitchFamily="34" charset="0"/>
                <a:sym typeface="Trebuchet MS"/>
              </a:rPr>
              <a:t>How </a:t>
            </a:r>
            <a:r>
              <a:rPr lang="en" sz="1636" dirty="0">
                <a:latin typeface="Arial" panose="020B0604020202020204" pitchFamily="34" charset="0"/>
                <a:ea typeface="Trebuchet MS"/>
                <a:cs typeface="Arial" panose="020B0604020202020204" pitchFamily="34" charset="0"/>
                <a:sym typeface="Trebuchet MS"/>
              </a:rPr>
              <a:t>can we build an ecosystem of data ready </a:t>
            </a:r>
            <a:r>
              <a:rPr lang="en" sz="1636" dirty="0" smtClean="0">
                <a:latin typeface="Arial" panose="020B0604020202020204" pitchFamily="34" charset="0"/>
                <a:ea typeface="Trebuchet MS"/>
                <a:cs typeface="Arial" panose="020B0604020202020204" pitchFamily="34" charset="0"/>
                <a:sym typeface="Trebuchet MS"/>
              </a:rPr>
              <a:t>colleagues</a:t>
            </a:r>
            <a:r>
              <a:rPr lang="en-CA" sz="1636" dirty="0" smtClean="0">
                <a:latin typeface="Arial" panose="020B0604020202020204" pitchFamily="34" charset="0"/>
                <a:ea typeface="Trebuchet MS"/>
                <a:cs typeface="Arial" panose="020B0604020202020204" pitchFamily="34" charset="0"/>
                <a:sym typeface="Trebuchet MS"/>
              </a:rPr>
              <a:t>  across sectors</a:t>
            </a:r>
            <a:r>
              <a:rPr lang="en" sz="1636" dirty="0" smtClean="0">
                <a:latin typeface="Arial" panose="020B0604020202020204" pitchFamily="34" charset="0"/>
                <a:ea typeface="Trebuchet MS"/>
                <a:cs typeface="Arial" panose="020B0604020202020204" pitchFamily="34" charset="0"/>
                <a:sym typeface="Trebuchet MS"/>
              </a:rPr>
              <a:t>?</a:t>
            </a:r>
            <a:endParaRPr sz="1636" dirty="0">
              <a:latin typeface="Arial" panose="020B0604020202020204" pitchFamily="34" charset="0"/>
              <a:ea typeface="Trebuchet MS"/>
              <a:cs typeface="Arial" panose="020B0604020202020204" pitchFamily="34" charset="0"/>
              <a:sym typeface="Trebuchet MS"/>
            </a:endParaRPr>
          </a:p>
          <a:p>
            <a:pPr marL="0" indent="0">
              <a:buNone/>
            </a:pPr>
            <a:endParaRPr dirty="0">
              <a:latin typeface="Arial" panose="020B0604020202020204" pitchFamily="34" charset="0"/>
              <a:cs typeface="Arial" panose="020B0604020202020204" pitchFamily="34" charset="0"/>
            </a:endParaRPr>
          </a:p>
          <a:p>
            <a:pPr marL="0" indent="0">
              <a:spcBef>
                <a:spcPts val="0"/>
              </a:spcBef>
              <a:buClr>
                <a:schemeClr val="dk1"/>
              </a:buClr>
              <a:buSzPts val="1100"/>
              <a:buNone/>
            </a:pPr>
            <a:r>
              <a:rPr lang="en" sz="1052" dirty="0">
                <a:latin typeface="Arial" panose="020B0604020202020204" pitchFamily="34" charset="0"/>
                <a:ea typeface="Trebuchet MS"/>
                <a:cs typeface="Arial" panose="020B0604020202020204" pitchFamily="34" charset="0"/>
                <a:sym typeface="Trebuchet MS"/>
              </a:rPr>
              <a:t>*Source: School of Data</a:t>
            </a:r>
            <a:endParaRPr dirty="0">
              <a:solidFill>
                <a:srgbClr val="FF0000"/>
              </a:solidFill>
              <a:latin typeface="Arial" panose="020B0604020202020204" pitchFamily="34" charset="0"/>
              <a:ea typeface="Trebuchet MS"/>
              <a:cs typeface="Arial" panose="020B0604020202020204" pitchFamily="34" charset="0"/>
              <a:sym typeface="Trebuchet MS"/>
            </a:endParaRPr>
          </a:p>
        </p:txBody>
      </p:sp>
      <p:pic>
        <p:nvPicPr>
          <p:cNvPr id="274" name="Shape 274" descr="Yarn by Eugen Belyakoff noun_86863_cc.png"/>
          <p:cNvPicPr preferRelativeResize="0"/>
          <p:nvPr/>
        </p:nvPicPr>
        <p:blipFill>
          <a:blip r:embed="rId3">
            <a:alphaModFix/>
          </a:blip>
          <a:stretch>
            <a:fillRect/>
          </a:stretch>
        </p:blipFill>
        <p:spPr>
          <a:xfrm>
            <a:off x="504878" y="2069661"/>
            <a:ext cx="4272381" cy="2901279"/>
          </a:xfrm>
          <a:prstGeom prst="rect">
            <a:avLst/>
          </a:prstGeom>
          <a:noFill/>
          <a:ln>
            <a:noFill/>
          </a:ln>
        </p:spPr>
      </p:pic>
    </p:spTree>
    <p:extLst>
      <p:ext uri="{BB962C8B-B14F-4D97-AF65-F5344CB8AC3E}">
        <p14:creationId xmlns:p14="http://schemas.microsoft.com/office/powerpoint/2010/main" val="15990087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Shape 279"/>
          <p:cNvSpPr txBox="1"/>
          <p:nvPr/>
        </p:nvSpPr>
        <p:spPr>
          <a:xfrm>
            <a:off x="2162218" y="4060952"/>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panose="020B0604020202020204" pitchFamily="34" charset="0"/>
              <a:ea typeface="Arial"/>
              <a:cs typeface="Arial" panose="020B0604020202020204" pitchFamily="34" charset="0"/>
              <a:sym typeface="Arial"/>
            </a:endParaRPr>
          </a:p>
        </p:txBody>
      </p:sp>
      <p:sp>
        <p:nvSpPr>
          <p:cNvPr id="280" name="Shape 280"/>
          <p:cNvSpPr txBox="1"/>
          <p:nvPr/>
        </p:nvSpPr>
        <p:spPr>
          <a:xfrm>
            <a:off x="8552548" y="4094267"/>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panose="020B0604020202020204" pitchFamily="34" charset="0"/>
              <a:ea typeface="Arial"/>
              <a:cs typeface="Arial" panose="020B0604020202020204" pitchFamily="34" charset="0"/>
              <a:sym typeface="Arial"/>
            </a:endParaRPr>
          </a:p>
        </p:txBody>
      </p:sp>
      <p:pic>
        <p:nvPicPr>
          <p:cNvPr id="281" name="Shape 281" descr="Thinking by Yamini Ahluwalia, noun_60299_cc.png"/>
          <p:cNvPicPr preferRelativeResize="0"/>
          <p:nvPr/>
        </p:nvPicPr>
        <p:blipFill rotWithShape="1">
          <a:blip r:embed="rId3">
            <a:alphaModFix/>
          </a:blip>
          <a:srcRect/>
          <a:stretch/>
        </p:blipFill>
        <p:spPr>
          <a:xfrm>
            <a:off x="1177662" y="2298128"/>
            <a:ext cx="3714372" cy="2924998"/>
          </a:xfrm>
          <a:prstGeom prst="rect">
            <a:avLst/>
          </a:prstGeom>
          <a:noFill/>
          <a:ln>
            <a:noFill/>
          </a:ln>
        </p:spPr>
      </p:pic>
      <p:sp>
        <p:nvSpPr>
          <p:cNvPr id="282" name="Shape 282"/>
          <p:cNvSpPr txBox="1"/>
          <p:nvPr/>
        </p:nvSpPr>
        <p:spPr>
          <a:xfrm>
            <a:off x="5729363" y="2100025"/>
            <a:ext cx="4288430" cy="3452065"/>
          </a:xfrm>
          <a:prstGeom prst="rect">
            <a:avLst/>
          </a:prstGeom>
          <a:noFill/>
          <a:ln>
            <a:noFill/>
          </a:ln>
        </p:spPr>
        <p:txBody>
          <a:bodyPr spcFirstLastPara="1" wrap="square" lIns="106869" tIns="106869" rIns="106869" bIns="106869" anchor="t" anchorCtr="0">
            <a:noAutofit/>
          </a:bodyPr>
          <a:lstStyle/>
          <a:p>
            <a:pPr>
              <a:buClr>
                <a:srgbClr val="000000"/>
              </a:buClr>
            </a:pPr>
            <a:endParaRPr sz="2104" dirty="0">
              <a:solidFill>
                <a:srgbClr val="000000"/>
              </a:solidFill>
              <a:latin typeface="Arial" panose="020B0604020202020204" pitchFamily="34" charset="0"/>
              <a:ea typeface="Trebuchet MS"/>
              <a:cs typeface="Arial" panose="020B0604020202020204" pitchFamily="34" charset="0"/>
              <a:sym typeface="Trebuchet MS"/>
            </a:endParaRPr>
          </a:p>
          <a:p>
            <a:pPr marL="534421" indent="-400816">
              <a:buClr>
                <a:schemeClr val="dk1"/>
              </a:buClr>
              <a:buSzPts val="1800"/>
              <a:buFont typeface="Trebuchet MS"/>
              <a:buChar char="●"/>
            </a:pPr>
            <a:r>
              <a:rPr lang="en" sz="2104" dirty="0">
                <a:solidFill>
                  <a:schemeClr val="dk1"/>
                </a:solidFill>
                <a:latin typeface="Arial" panose="020B0604020202020204" pitchFamily="34" charset="0"/>
                <a:ea typeface="Trebuchet MS"/>
                <a:cs typeface="Arial" panose="020B0604020202020204" pitchFamily="34" charset="0"/>
                <a:sym typeface="Trebuchet MS"/>
              </a:rPr>
              <a:t>Teamwork / Collaboration</a:t>
            </a:r>
            <a:endParaRPr sz="2104" dirty="0">
              <a:solidFill>
                <a:schemeClr val="dk1"/>
              </a:solidFill>
              <a:latin typeface="Arial" panose="020B0604020202020204" pitchFamily="34" charset="0"/>
              <a:ea typeface="Trebuchet MS"/>
              <a:cs typeface="Arial" panose="020B0604020202020204" pitchFamily="34" charset="0"/>
              <a:sym typeface="Trebuchet MS"/>
            </a:endParaRPr>
          </a:p>
          <a:p>
            <a:pPr marL="534421" indent="-400816">
              <a:buClr>
                <a:srgbClr val="000000"/>
              </a:buClr>
              <a:buSzPts val="1800"/>
              <a:buFont typeface="Trebuchet MS"/>
              <a:buChar char="●"/>
            </a:pPr>
            <a:r>
              <a:rPr lang="en" sz="2104" dirty="0">
                <a:solidFill>
                  <a:srgbClr val="000000"/>
                </a:solidFill>
                <a:latin typeface="Arial" panose="020B0604020202020204" pitchFamily="34" charset="0"/>
                <a:ea typeface="Trebuchet MS"/>
                <a:cs typeface="Arial" panose="020B0604020202020204" pitchFamily="34" charset="0"/>
                <a:sym typeface="Trebuchet MS"/>
              </a:rPr>
              <a:t>Increased Accountability/Transparency</a:t>
            </a:r>
            <a:endParaRPr sz="2455" dirty="0">
              <a:latin typeface="Arial" panose="020B0604020202020204" pitchFamily="34" charset="0"/>
              <a:ea typeface="Trebuchet MS"/>
              <a:cs typeface="Arial" panose="020B0604020202020204" pitchFamily="34" charset="0"/>
              <a:sym typeface="Trebuchet MS"/>
            </a:endParaRPr>
          </a:p>
          <a:p>
            <a:pPr marL="534421" indent="-400816">
              <a:buClr>
                <a:srgbClr val="000000"/>
              </a:buClr>
              <a:buSzPts val="1800"/>
              <a:buFont typeface="Trebuchet MS"/>
              <a:buChar char="●"/>
            </a:pPr>
            <a:r>
              <a:rPr lang="en" sz="2104" dirty="0">
                <a:solidFill>
                  <a:srgbClr val="000000"/>
                </a:solidFill>
                <a:latin typeface="Arial" panose="020B0604020202020204" pitchFamily="34" charset="0"/>
                <a:ea typeface="Trebuchet MS"/>
                <a:cs typeface="Arial" panose="020B0604020202020204" pitchFamily="34" charset="0"/>
                <a:sym typeface="Trebuchet MS"/>
              </a:rPr>
              <a:t>Organizational Effectiveness (reuse, decrease of duplication)</a:t>
            </a:r>
            <a:endParaRPr sz="2455" dirty="0">
              <a:latin typeface="Arial" panose="020B0604020202020204" pitchFamily="34" charset="0"/>
              <a:ea typeface="Trebuchet MS"/>
              <a:cs typeface="Arial" panose="020B0604020202020204" pitchFamily="34" charset="0"/>
              <a:sym typeface="Trebuchet MS"/>
            </a:endParaRPr>
          </a:p>
          <a:p>
            <a:pPr marL="534421" indent="-400816">
              <a:buClr>
                <a:srgbClr val="000000"/>
              </a:buClr>
              <a:buSzPts val="1800"/>
              <a:buFont typeface="Trebuchet MS"/>
              <a:buChar char="●"/>
            </a:pPr>
            <a:r>
              <a:rPr lang="en" sz="2104" dirty="0">
                <a:solidFill>
                  <a:srgbClr val="000000"/>
                </a:solidFill>
                <a:latin typeface="Arial" panose="020B0604020202020204" pitchFamily="34" charset="0"/>
                <a:ea typeface="Trebuchet MS"/>
                <a:cs typeface="Arial" panose="020B0604020202020204" pitchFamily="34" charset="0"/>
                <a:sym typeface="Trebuchet MS"/>
              </a:rPr>
              <a:t>Financial improvements</a:t>
            </a:r>
            <a:endParaRPr sz="2455" dirty="0">
              <a:latin typeface="Arial" panose="020B0604020202020204" pitchFamily="34" charset="0"/>
              <a:ea typeface="Trebuchet MS"/>
              <a:cs typeface="Arial" panose="020B0604020202020204" pitchFamily="34" charset="0"/>
              <a:sym typeface="Trebuchet MS"/>
            </a:endParaRPr>
          </a:p>
          <a:p>
            <a:pPr marL="534421" indent="-400816">
              <a:buClr>
                <a:srgbClr val="000000"/>
              </a:buClr>
              <a:buSzPts val="1800"/>
              <a:buFont typeface="Trebuchet MS"/>
              <a:buChar char="●"/>
            </a:pPr>
            <a:r>
              <a:rPr lang="en" sz="2104" dirty="0">
                <a:solidFill>
                  <a:srgbClr val="000000"/>
                </a:solidFill>
                <a:latin typeface="Arial" panose="020B0604020202020204" pitchFamily="34" charset="0"/>
                <a:ea typeface="Trebuchet MS"/>
                <a:cs typeface="Arial" panose="020B0604020202020204" pitchFamily="34" charset="0"/>
                <a:sym typeface="Trebuchet MS"/>
              </a:rPr>
              <a:t>Competencies / Skills</a:t>
            </a:r>
            <a:endParaRPr sz="2455" dirty="0">
              <a:latin typeface="Arial" panose="020B0604020202020204" pitchFamily="34" charset="0"/>
              <a:ea typeface="Trebuchet MS"/>
              <a:cs typeface="Arial" panose="020B0604020202020204" pitchFamily="34" charset="0"/>
              <a:sym typeface="Trebuchet MS"/>
            </a:endParaRPr>
          </a:p>
          <a:p>
            <a:pPr>
              <a:buClr>
                <a:srgbClr val="000000"/>
              </a:buClr>
            </a:pPr>
            <a:endParaRPr sz="2104" dirty="0">
              <a:solidFill>
                <a:srgbClr val="000000"/>
              </a:solidFill>
              <a:latin typeface="Arial" panose="020B0604020202020204" pitchFamily="34" charset="0"/>
              <a:ea typeface="Arial"/>
              <a:cs typeface="Arial" panose="020B0604020202020204" pitchFamily="34" charset="0"/>
              <a:sym typeface="Arial"/>
            </a:endParaRPr>
          </a:p>
        </p:txBody>
      </p:sp>
      <p:sp>
        <p:nvSpPr>
          <p:cNvPr id="283" name="Shape 283"/>
          <p:cNvSpPr txBox="1">
            <a:spLocks noGrp="1"/>
          </p:cNvSpPr>
          <p:nvPr>
            <p:ph type="title" idx="4294967295"/>
          </p:nvPr>
        </p:nvSpPr>
        <p:spPr>
          <a:xfrm>
            <a:off x="455794" y="1191891"/>
            <a:ext cx="9959931" cy="669443"/>
          </a:xfrm>
          <a:prstGeom prst="rect">
            <a:avLst/>
          </a:prstGeom>
          <a:noFill/>
          <a:ln>
            <a:noFill/>
          </a:ln>
        </p:spPr>
        <p:txBody>
          <a:bodyPr spcFirstLastPara="1" vert="horz" wrap="square" lIns="106869" tIns="106869" rIns="106869" bIns="106869" rtlCol="0" anchor="t" anchorCtr="0">
            <a:noAutofit/>
          </a:bodyPr>
          <a:lstStyle/>
          <a:p>
            <a:pPr>
              <a:spcBef>
                <a:spcPts val="0"/>
              </a:spcBef>
              <a:buClr>
                <a:schemeClr val="dk1"/>
              </a:buClr>
            </a:pPr>
            <a:r>
              <a:rPr lang="en" sz="2805" dirty="0">
                <a:latin typeface="Arial" panose="020B0604020202020204" pitchFamily="34" charset="0"/>
                <a:ea typeface="Arvo"/>
                <a:cs typeface="Arial" panose="020B0604020202020204" pitchFamily="34" charset="0"/>
                <a:sym typeface="Arvo"/>
              </a:rPr>
              <a:t>Potential benefits of focusing on Data literacy:</a:t>
            </a:r>
            <a:br>
              <a:rPr lang="en" sz="2805" dirty="0">
                <a:latin typeface="Arial" panose="020B0604020202020204" pitchFamily="34" charset="0"/>
                <a:ea typeface="Arvo"/>
                <a:cs typeface="Arial" panose="020B0604020202020204" pitchFamily="34" charset="0"/>
                <a:sym typeface="Arvo"/>
              </a:rPr>
            </a:br>
            <a:endParaRPr dirty="0">
              <a:latin typeface="Arial" panose="020B0604020202020204" pitchFamily="34" charset="0"/>
              <a:ea typeface="Arvo"/>
              <a:cs typeface="Arial" panose="020B0604020202020204" pitchFamily="34" charset="0"/>
              <a:sym typeface="Arvo"/>
            </a:endParaRPr>
          </a:p>
        </p:txBody>
      </p:sp>
    </p:spTree>
    <p:extLst>
      <p:ext uri="{BB962C8B-B14F-4D97-AF65-F5344CB8AC3E}">
        <p14:creationId xmlns:p14="http://schemas.microsoft.com/office/powerpoint/2010/main" val="30636811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Shape 284"/>
          <p:cNvSpPr txBox="1"/>
          <p:nvPr/>
        </p:nvSpPr>
        <p:spPr>
          <a:xfrm>
            <a:off x="2070778" y="4655312"/>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a:ea typeface="Arial"/>
              <a:cs typeface="Arial"/>
              <a:sym typeface="Arial"/>
            </a:endParaRPr>
          </a:p>
        </p:txBody>
      </p:sp>
      <p:sp>
        <p:nvSpPr>
          <p:cNvPr id="285" name="Shape 285"/>
          <p:cNvSpPr txBox="1"/>
          <p:nvPr/>
        </p:nvSpPr>
        <p:spPr>
          <a:xfrm>
            <a:off x="8461108" y="4688627"/>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a:ea typeface="Arial"/>
              <a:cs typeface="Arial"/>
              <a:sym typeface="Arial"/>
            </a:endParaRPr>
          </a:p>
        </p:txBody>
      </p:sp>
      <p:sp>
        <p:nvSpPr>
          <p:cNvPr id="286" name="Shape 286"/>
          <p:cNvSpPr txBox="1"/>
          <p:nvPr/>
        </p:nvSpPr>
        <p:spPr>
          <a:xfrm>
            <a:off x="331742" y="493410"/>
            <a:ext cx="9908381" cy="1486169"/>
          </a:xfrm>
          <a:prstGeom prst="rect">
            <a:avLst/>
          </a:prstGeom>
          <a:noFill/>
          <a:ln>
            <a:noFill/>
          </a:ln>
        </p:spPr>
        <p:txBody>
          <a:bodyPr spcFirstLastPara="1" wrap="square" lIns="106869" tIns="106869" rIns="106869" bIns="106869" anchor="ctr" anchorCtr="0">
            <a:noAutofit/>
          </a:bodyPr>
          <a:lstStyle/>
          <a:p>
            <a:pPr>
              <a:buClr>
                <a:schemeClr val="dk1"/>
              </a:buClr>
            </a:pPr>
            <a:r>
              <a:rPr lang="en" sz="4000" b="1" dirty="0">
                <a:solidFill>
                  <a:srgbClr val="FF0000"/>
                </a:solidFill>
                <a:latin typeface="Arial"/>
                <a:ea typeface="Arial"/>
                <a:cs typeface="Arial"/>
                <a:sym typeface="Arial"/>
              </a:rPr>
              <a:t>Any plan or model needs to consider:</a:t>
            </a:r>
            <a:endParaRPr sz="4000" dirty="0">
              <a:solidFill>
                <a:srgbClr val="FF0000"/>
              </a:solidFill>
            </a:endParaRPr>
          </a:p>
        </p:txBody>
      </p:sp>
      <p:pic>
        <p:nvPicPr>
          <p:cNvPr id="287" name="Shape 287" descr="wall of ideas copy.jpg"/>
          <p:cNvPicPr preferRelativeResize="0"/>
          <p:nvPr/>
        </p:nvPicPr>
        <p:blipFill rotWithShape="1">
          <a:blip r:embed="rId3">
            <a:alphaModFix/>
          </a:blip>
          <a:srcRect/>
          <a:stretch/>
        </p:blipFill>
        <p:spPr>
          <a:xfrm>
            <a:off x="2" y="2079623"/>
            <a:ext cx="10688636" cy="2609004"/>
          </a:xfrm>
          <a:prstGeom prst="rect">
            <a:avLst/>
          </a:prstGeom>
          <a:noFill/>
          <a:ln>
            <a:noFill/>
          </a:ln>
        </p:spPr>
      </p:pic>
      <p:sp>
        <p:nvSpPr>
          <p:cNvPr id="288" name="Shape 288"/>
          <p:cNvSpPr txBox="1"/>
          <p:nvPr/>
        </p:nvSpPr>
        <p:spPr>
          <a:xfrm>
            <a:off x="448517" y="4934802"/>
            <a:ext cx="9791606" cy="1486169"/>
          </a:xfrm>
          <a:prstGeom prst="rect">
            <a:avLst/>
          </a:prstGeom>
          <a:noFill/>
          <a:ln>
            <a:noFill/>
          </a:ln>
        </p:spPr>
        <p:txBody>
          <a:bodyPr spcFirstLastPara="1" wrap="square" lIns="106869" tIns="106869" rIns="106869" bIns="106869" anchor="t" anchorCtr="0">
            <a:noAutofit/>
          </a:bodyPr>
          <a:lstStyle/>
          <a:p>
            <a:pPr marL="534421" indent="-267211">
              <a:buClr>
                <a:srgbClr val="000000"/>
              </a:buClr>
              <a:buSzPts val="1400"/>
              <a:buFont typeface="Arial"/>
              <a:buChar char="●"/>
            </a:pPr>
            <a:r>
              <a:rPr lang="en" sz="1600" dirty="0">
                <a:solidFill>
                  <a:srgbClr val="000000"/>
                </a:solidFill>
                <a:latin typeface="Arial"/>
                <a:ea typeface="Arial"/>
                <a:cs typeface="Arial"/>
                <a:sym typeface="Arial"/>
              </a:rPr>
              <a:t>Our priorities (areas of focus/strategic areas of focus, Strategy 2020), Our Work as Humanitarians</a:t>
            </a:r>
            <a:endParaRPr sz="1600" dirty="0">
              <a:latin typeface="Arial"/>
              <a:cs typeface="Arial"/>
            </a:endParaRPr>
          </a:p>
          <a:p>
            <a:pPr marL="534421" indent="-267211">
              <a:buClr>
                <a:schemeClr val="dk1"/>
              </a:buClr>
              <a:buSzPts val="1400"/>
              <a:buFont typeface="Arial"/>
              <a:buChar char="●"/>
            </a:pPr>
            <a:r>
              <a:rPr lang="en" sz="1600" dirty="0">
                <a:solidFill>
                  <a:schemeClr val="dk1"/>
                </a:solidFill>
                <a:latin typeface="Arial"/>
                <a:ea typeface="Arial"/>
                <a:cs typeface="Arial"/>
                <a:sym typeface="Arial"/>
              </a:rPr>
              <a:t>Our practices, policies, standards and principles</a:t>
            </a:r>
            <a:endParaRPr sz="1600" dirty="0">
              <a:latin typeface="Arial"/>
              <a:cs typeface="Arial"/>
            </a:endParaRPr>
          </a:p>
          <a:p>
            <a:pPr marL="534421" indent="-267211">
              <a:buClr>
                <a:srgbClr val="000000"/>
              </a:buClr>
              <a:buSzPts val="1400"/>
              <a:buFont typeface="Arial"/>
              <a:buChar char="●"/>
            </a:pPr>
            <a:r>
              <a:rPr lang="en" sz="1600" dirty="0">
                <a:solidFill>
                  <a:srgbClr val="000000"/>
                </a:solidFill>
                <a:latin typeface="Arial"/>
                <a:ea typeface="Arial"/>
                <a:cs typeface="Arial"/>
                <a:sym typeface="Arial"/>
              </a:rPr>
              <a:t>Socialization, Engagement, Negotiation, </a:t>
            </a:r>
            <a:r>
              <a:rPr lang="en" sz="1600" dirty="0">
                <a:solidFill>
                  <a:schemeClr val="dk1"/>
                </a:solidFill>
                <a:latin typeface="Arial"/>
                <a:ea typeface="Arial"/>
                <a:cs typeface="Arial"/>
                <a:sym typeface="Arial"/>
              </a:rPr>
              <a:t>Empathy, Change Management</a:t>
            </a:r>
            <a:endParaRPr sz="1600" dirty="0">
              <a:latin typeface="Arial"/>
              <a:cs typeface="Arial"/>
            </a:endParaRPr>
          </a:p>
          <a:p>
            <a:pPr marL="534421" indent="-267211">
              <a:buClr>
                <a:srgbClr val="000000"/>
              </a:buClr>
              <a:buSzPts val="1400"/>
              <a:buFont typeface="Arial"/>
              <a:buChar char="●"/>
            </a:pPr>
            <a:r>
              <a:rPr lang="en" sz="1600" dirty="0">
                <a:solidFill>
                  <a:srgbClr val="000000"/>
                </a:solidFill>
                <a:latin typeface="Arial"/>
                <a:ea typeface="Arial"/>
                <a:cs typeface="Arial"/>
                <a:sym typeface="Arial"/>
              </a:rPr>
              <a:t>Digital divide/Access/Diverse Skills</a:t>
            </a:r>
            <a:endParaRPr sz="1600" dirty="0">
              <a:latin typeface="Arial"/>
              <a:cs typeface="Arial"/>
            </a:endParaRPr>
          </a:p>
          <a:p>
            <a:pPr marL="534421" indent="-267211">
              <a:buClr>
                <a:srgbClr val="000000"/>
              </a:buClr>
              <a:buSzPts val="1400"/>
              <a:buFont typeface="Arial"/>
              <a:buChar char="●"/>
            </a:pPr>
            <a:r>
              <a:rPr lang="en" sz="1600" dirty="0">
                <a:solidFill>
                  <a:srgbClr val="000000"/>
                </a:solidFill>
                <a:latin typeface="Arial"/>
                <a:ea typeface="Arial"/>
                <a:cs typeface="Arial"/>
                <a:sym typeface="Arial"/>
              </a:rPr>
              <a:t>Diverse Learning Journeys/Needs</a:t>
            </a:r>
            <a:endParaRPr sz="1600" dirty="0">
              <a:latin typeface="Arial"/>
              <a:cs typeface="Arial"/>
            </a:endParaRPr>
          </a:p>
          <a:p>
            <a:pPr>
              <a:buClr>
                <a:srgbClr val="000000"/>
              </a:buClr>
            </a:pPr>
            <a:endParaRPr sz="1636"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0114974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83">
            <a:extLst>
              <a:ext uri="{FF2B5EF4-FFF2-40B4-BE49-F238E27FC236}">
                <a16:creationId xmlns:a16="http://schemas.microsoft.com/office/drawing/2014/main" xmlns="" id="{BB8CB534-FA51-2A4E-A792-634C8A8FC450}"/>
              </a:ext>
            </a:extLst>
          </p:cNvPr>
          <p:cNvSpPr txBox="1"/>
          <p:nvPr/>
        </p:nvSpPr>
        <p:spPr>
          <a:xfrm>
            <a:off x="703055" y="2859541"/>
            <a:ext cx="1511100" cy="64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Font typeface="Arial"/>
              <a:buNone/>
            </a:pPr>
            <a:r>
              <a:rPr lang="en" sz="3000" b="1" i="0" u="none" strike="noStrike" cap="none" dirty="0">
                <a:solidFill>
                  <a:srgbClr val="EE3224"/>
                </a:solidFill>
                <a:latin typeface="Arial" panose="020B0604020202020204" pitchFamily="34" charset="0"/>
                <a:ea typeface="Arvo"/>
                <a:cs typeface="Arial" panose="020B0604020202020204" pitchFamily="34" charset="0"/>
                <a:sym typeface="Arvo"/>
              </a:rPr>
              <a:t>Data Types </a:t>
            </a:r>
            <a:endParaRPr sz="3000" b="1" dirty="0">
              <a:solidFill>
                <a:srgbClr val="EE3224"/>
              </a:solidFill>
              <a:latin typeface="Arial" panose="020B0604020202020204" pitchFamily="34" charset="0"/>
              <a:ea typeface="Arvo"/>
              <a:cs typeface="Arial" panose="020B0604020202020204" pitchFamily="34" charset="0"/>
              <a:sym typeface="Arvo"/>
            </a:endParaRPr>
          </a:p>
          <a:p>
            <a:pPr marL="0" marR="0" lvl="0" indent="0" algn="l" rtl="0">
              <a:lnSpc>
                <a:spcPct val="100000"/>
              </a:lnSpc>
              <a:spcBef>
                <a:spcPts val="0"/>
              </a:spcBef>
              <a:spcAft>
                <a:spcPts val="0"/>
              </a:spcAft>
              <a:buClr>
                <a:srgbClr val="000000"/>
              </a:buClr>
              <a:buFont typeface="Arial"/>
              <a:buNone/>
            </a:pPr>
            <a:endParaRPr sz="2400" b="1" i="0" u="none" strike="noStrike" cap="none" dirty="0">
              <a:solidFill>
                <a:srgbClr val="000000"/>
              </a:solidFill>
              <a:latin typeface="Arial"/>
              <a:ea typeface="Arial"/>
              <a:cs typeface="Arial"/>
              <a:sym typeface="Arial"/>
            </a:endParaRPr>
          </a:p>
        </p:txBody>
      </p:sp>
      <p:graphicFrame>
        <p:nvGraphicFramePr>
          <p:cNvPr id="4" name="Table 3">
            <a:extLst>
              <a:ext uri="{FF2B5EF4-FFF2-40B4-BE49-F238E27FC236}">
                <a16:creationId xmlns:a16="http://schemas.microsoft.com/office/drawing/2014/main" xmlns="" id="{DA1A7692-79E4-C040-8203-7F20390172A3}"/>
              </a:ext>
            </a:extLst>
          </p:cNvPr>
          <p:cNvGraphicFramePr>
            <a:graphicFrameLocks noGrp="1"/>
          </p:cNvGraphicFramePr>
          <p:nvPr>
            <p:extLst>
              <p:ext uri="{D42A27DB-BD31-4B8C-83A1-F6EECF244321}">
                <p14:modId xmlns:p14="http://schemas.microsoft.com/office/powerpoint/2010/main" val="232981271"/>
              </p:ext>
            </p:extLst>
          </p:nvPr>
        </p:nvGraphicFramePr>
        <p:xfrm>
          <a:off x="2514600" y="636814"/>
          <a:ext cx="7511144" cy="5836875"/>
        </p:xfrm>
        <a:graphic>
          <a:graphicData uri="http://schemas.openxmlformats.org/drawingml/2006/table">
            <a:tbl>
              <a:tblPr>
                <a:tableStyleId>{5C22544A-7EE6-4342-B048-85BDC9FD1C3A}</a:tableStyleId>
              </a:tblPr>
              <a:tblGrid>
                <a:gridCol w="3755572">
                  <a:extLst>
                    <a:ext uri="{9D8B030D-6E8A-4147-A177-3AD203B41FA5}">
                      <a16:colId xmlns:a16="http://schemas.microsoft.com/office/drawing/2014/main" xmlns="" val="677153198"/>
                    </a:ext>
                  </a:extLst>
                </a:gridCol>
                <a:gridCol w="3755572">
                  <a:extLst>
                    <a:ext uri="{9D8B030D-6E8A-4147-A177-3AD203B41FA5}">
                      <a16:colId xmlns:a16="http://schemas.microsoft.com/office/drawing/2014/main" xmlns="" val="3683894091"/>
                    </a:ext>
                  </a:extLst>
                </a:gridCol>
              </a:tblGrid>
              <a:tr h="2605996">
                <a:tc>
                  <a:txBody>
                    <a:bodyPr/>
                    <a:lstStyle/>
                    <a:p>
                      <a:pPr marL="540000"/>
                      <a:r>
                        <a:rPr lang="en-US" dirty="0">
                          <a:latin typeface="Arial" panose="020B0604020202020204" pitchFamily="34" charset="0"/>
                          <a:cs typeface="Arial" panose="020B0604020202020204" pitchFamily="34" charset="0"/>
                        </a:rPr>
                        <a:t>Community/Citizen</a:t>
                      </a:r>
                    </a:p>
                    <a:p>
                      <a:pPr marL="540000"/>
                      <a:endParaRPr lang="en-US" dirty="0">
                        <a:latin typeface="Arial" panose="020B0604020202020204" pitchFamily="34" charset="0"/>
                        <a:cs typeface="Arial" panose="020B0604020202020204" pitchFamily="34" charset="0"/>
                      </a:endParaRPr>
                    </a:p>
                    <a:p>
                      <a:pPr marL="54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SMS Mobile Data</a:t>
                      </a:r>
                    </a:p>
                    <a:p>
                      <a:pPr marL="54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Email</a:t>
                      </a:r>
                    </a:p>
                    <a:p>
                      <a:pPr marL="54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Surveys</a:t>
                      </a:r>
                    </a:p>
                    <a:p>
                      <a:pPr marL="54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Social Media (</a:t>
                      </a:r>
                      <a:r>
                        <a:rPr lang="en-US" sz="1600" dirty="0" err="1">
                          <a:latin typeface="Arial" panose="020B0604020202020204" pitchFamily="34" charset="0"/>
                          <a:cs typeface="Arial" panose="020B0604020202020204" pitchFamily="34" charset="0"/>
                        </a:rPr>
                        <a:t>Whatsapp</a:t>
                      </a:r>
                      <a:r>
                        <a:rPr lang="en-US" sz="1600" dirty="0">
                          <a:latin typeface="Arial" panose="020B0604020202020204" pitchFamily="34" charset="0"/>
                          <a:cs typeface="Arial" panose="020B0604020202020204" pitchFamily="34" charset="0"/>
                        </a:rPr>
                        <a:t>, Facebook, Twitter, Instagram)</a:t>
                      </a:r>
                    </a:p>
                    <a:p>
                      <a:pPr marL="54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Multimedia (Photos, Video, VR)</a:t>
                      </a:r>
                    </a:p>
                  </a:txBody>
                  <a:tcPr>
                    <a:lnL w="3175" cap="flat" cmpd="sng" algn="ctr">
                      <a:noFill/>
                      <a:prstDash val="dash"/>
                      <a:round/>
                      <a:headEnd type="none" w="med" len="med"/>
                      <a:tailEnd type="none" w="med" len="med"/>
                    </a:lnL>
                    <a:lnR w="12700" cap="flat" cmpd="sng" algn="ctr">
                      <a:solidFill>
                        <a:schemeClr val="tx1"/>
                      </a:solidFill>
                      <a:prstDash val="sysDash"/>
                      <a:round/>
                      <a:headEnd type="none" w="med" len="med"/>
                      <a:tailEnd type="none" w="med" len="med"/>
                    </a:lnR>
                    <a:lnT w="3175" cap="flat" cmpd="sng" algn="ctr">
                      <a:noFill/>
                      <a:prstDash val="dash"/>
                      <a:round/>
                      <a:headEnd type="none" w="med" len="med"/>
                      <a:tailEnd type="none" w="med" len="med"/>
                    </a:lnT>
                    <a:lnB w="12700"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noFill/>
                  </a:tcPr>
                </a:tc>
                <a:tc>
                  <a:txBody>
                    <a:bodyPr/>
                    <a:lstStyle/>
                    <a:p>
                      <a:pPr marL="540000"/>
                      <a:r>
                        <a:rPr lang="en-US" dirty="0">
                          <a:latin typeface="Arial" panose="020B0604020202020204" pitchFamily="34" charset="0"/>
                          <a:cs typeface="Arial" panose="020B0604020202020204" pitchFamily="34" charset="0"/>
                        </a:rPr>
                        <a:t>Government</a:t>
                      </a:r>
                    </a:p>
                    <a:p>
                      <a:pPr marL="540000"/>
                      <a:endParaRPr lang="en-US" dirty="0">
                        <a:latin typeface="Arial" panose="020B0604020202020204" pitchFamily="34" charset="0"/>
                        <a:cs typeface="Arial" panose="020B0604020202020204" pitchFamily="34" charset="0"/>
                      </a:endParaRPr>
                    </a:p>
                    <a:p>
                      <a:pPr marL="54000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Census/Population</a:t>
                      </a:r>
                    </a:p>
                    <a:p>
                      <a:pPr marL="54000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Statistics</a:t>
                      </a:r>
                    </a:p>
                    <a:p>
                      <a:pPr marL="540000" indent="-285750">
                        <a:buFont typeface="Arial" panose="020B0604020202020204" pitchFamily="34" charset="0"/>
                        <a:buChar char="•"/>
                      </a:pPr>
                      <a:r>
                        <a:rPr lang="en-US" sz="1600" dirty="0" smtClean="0">
                          <a:latin typeface="Arial" panose="020B0604020202020204" pitchFamily="34" charset="0"/>
                          <a:cs typeface="Arial" panose="020B0604020202020204" pitchFamily="34" charset="0"/>
                        </a:rPr>
                        <a:t>Infrastructure</a:t>
                      </a:r>
                      <a:endParaRPr lang="en-US" sz="1600" dirty="0">
                        <a:latin typeface="Arial" panose="020B0604020202020204" pitchFamily="34" charset="0"/>
                        <a:cs typeface="Arial" panose="020B0604020202020204" pitchFamily="34" charset="0"/>
                      </a:endParaRPr>
                    </a:p>
                    <a:p>
                      <a:pPr marL="54000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Finance/Budgets/Spending</a:t>
                      </a:r>
                    </a:p>
                    <a:p>
                      <a:pPr marL="54000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Companies/Land Ownership</a:t>
                      </a:r>
                    </a:p>
                    <a:p>
                      <a:pPr marL="54000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Pollution Index/Water Quality</a:t>
                      </a:r>
                    </a:p>
                  </a:txBody>
                  <a:tcPr>
                    <a:lnL w="12700" cap="flat" cmpd="sng" algn="ctr">
                      <a:solidFill>
                        <a:schemeClr val="tx1"/>
                      </a:solidFill>
                      <a:prstDash val="sysDash"/>
                      <a:round/>
                      <a:headEnd type="none" w="med" len="med"/>
                      <a:tailEnd type="none" w="med" len="med"/>
                    </a:lnL>
                    <a:lnR w="12700" cmpd="sng">
                      <a:noFill/>
                    </a:lnR>
                    <a:lnT w="12700" cmpd="sng">
                      <a:noFill/>
                    </a:lnT>
                    <a:lnB w="12700"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809110571"/>
                  </a:ext>
                </a:extLst>
              </a:tr>
              <a:tr h="2896733">
                <a:tc>
                  <a:txBody>
                    <a:bodyPr/>
                    <a:lstStyle/>
                    <a:p>
                      <a:pPr marL="540000"/>
                      <a:endParaRPr lang="en-US" dirty="0">
                        <a:latin typeface="Arial" panose="020B0604020202020204" pitchFamily="34" charset="0"/>
                        <a:cs typeface="Arial" panose="020B0604020202020204" pitchFamily="34" charset="0"/>
                      </a:endParaRPr>
                    </a:p>
                    <a:p>
                      <a:pPr marL="540000"/>
                      <a:r>
                        <a:rPr lang="en-US" dirty="0">
                          <a:latin typeface="Arial" panose="020B0604020202020204" pitchFamily="34" charset="0"/>
                          <a:cs typeface="Arial" panose="020B0604020202020204" pitchFamily="34" charset="0"/>
                        </a:rPr>
                        <a:t>Physical</a:t>
                      </a:r>
                    </a:p>
                    <a:p>
                      <a:pPr marL="540000"/>
                      <a:endParaRPr lang="en-US" dirty="0">
                        <a:latin typeface="Arial" panose="020B0604020202020204" pitchFamily="34" charset="0"/>
                        <a:cs typeface="Arial" panose="020B0604020202020204" pitchFamily="34" charset="0"/>
                      </a:endParaRPr>
                    </a:p>
                    <a:p>
                      <a:pPr marL="54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Geographical </a:t>
                      </a:r>
                    </a:p>
                    <a:p>
                      <a:pPr marL="54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Infrastructure</a:t>
                      </a:r>
                    </a:p>
                    <a:p>
                      <a:pPr marL="540000"/>
                      <a:r>
                        <a:rPr lang="en-US" dirty="0">
                          <a:latin typeface="Arial" panose="020B0604020202020204" pitchFamily="34" charset="0"/>
                          <a:cs typeface="Arial" panose="020B0604020202020204" pitchFamily="34" charset="0"/>
                        </a:rPr>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Aerial/Satellite</a:t>
                      </a:r>
                    </a:p>
                    <a:p>
                      <a:pPr marL="540000"/>
                      <a:endParaRPr lang="en-US" dirty="0">
                        <a:latin typeface="Arial" panose="020B0604020202020204" pitchFamily="34" charset="0"/>
                        <a:cs typeface="Arial" panose="020B0604020202020204" pitchFamily="34" charset="0"/>
                      </a:endParaRPr>
                    </a:p>
                    <a:p>
                      <a:pPr marL="54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Satellite</a:t>
                      </a:r>
                    </a:p>
                    <a:p>
                      <a:pPr marL="54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Aerial/UAV</a:t>
                      </a:r>
                    </a:p>
                    <a:p>
                      <a:pPr marL="54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Balloon Mapping</a:t>
                      </a:r>
                    </a:p>
                  </a:txBody>
                  <a:tcPr>
                    <a:lnL w="12700" cmpd="sng">
                      <a:noFill/>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540000"/>
                      <a:endParaRPr lang="en-US" dirty="0"/>
                    </a:p>
                    <a:p>
                      <a:pPr marL="540000"/>
                      <a:r>
                        <a:rPr lang="en-US" dirty="0"/>
                        <a:t>Sensor/New Tech</a:t>
                      </a:r>
                    </a:p>
                    <a:p>
                      <a:pPr marL="540000"/>
                      <a:endParaRPr lang="en-US" dirty="0"/>
                    </a:p>
                    <a:p>
                      <a:pPr marL="54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Biometric</a:t>
                      </a:r>
                    </a:p>
                    <a:p>
                      <a:pPr marL="54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Genetic (Crispr)</a:t>
                      </a:r>
                    </a:p>
                    <a:p>
                      <a:pPr marL="54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Movement </a:t>
                      </a:r>
                    </a:p>
                    <a:p>
                      <a:pPr marL="54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Meteorology</a:t>
                      </a:r>
                    </a:p>
                    <a:p>
                      <a:pPr marL="540000" indent="-342900">
                        <a:buFont typeface="Arial" panose="020B0604020202020204" pitchFamily="34" charset="0"/>
                        <a:buChar char="•"/>
                      </a:pPr>
                      <a:r>
                        <a:rPr lang="en-US" sz="1600" dirty="0">
                          <a:latin typeface="Arial" panose="020B0604020202020204" pitchFamily="34" charset="0"/>
                          <a:cs typeface="Arial" panose="020B0604020202020204" pitchFamily="34" charset="0"/>
                        </a:rPr>
                        <a:t>Bitcoin</a:t>
                      </a:r>
                    </a:p>
                  </a:txBody>
                  <a:tcPr>
                    <a:lnL w="12700" cap="flat" cmpd="sng" algn="ctr">
                      <a:solidFill>
                        <a:schemeClr val="tx1"/>
                      </a:solidFill>
                      <a:prstDash val="sysDash"/>
                      <a:round/>
                      <a:headEnd type="none" w="med" len="med"/>
                      <a:tailEnd type="none" w="med" len="med"/>
                    </a:lnL>
                    <a:lnR w="12700" cmpd="sng">
                      <a:noFill/>
                    </a:lnR>
                    <a:lnT w="12700" cap="flat" cmpd="sng" algn="ctr">
                      <a:solidFill>
                        <a:schemeClr val="tx1"/>
                      </a:solidFill>
                      <a:prstDash val="sysDash"/>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438201533"/>
                  </a:ext>
                </a:extLst>
              </a:tr>
            </a:tbl>
          </a:graphicData>
        </a:graphic>
      </p:graphicFrame>
    </p:spTree>
    <p:extLst>
      <p:ext uri="{BB962C8B-B14F-4D97-AF65-F5344CB8AC3E}">
        <p14:creationId xmlns:p14="http://schemas.microsoft.com/office/powerpoint/2010/main" val="37946912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pic>
        <p:nvPicPr>
          <p:cNvPr id="294" name="Shape 294" descr="SCODA Data-Pipeline.png"/>
          <p:cNvPicPr preferRelativeResize="0"/>
          <p:nvPr/>
        </p:nvPicPr>
        <p:blipFill>
          <a:blip r:embed="rId3">
            <a:alphaModFix/>
          </a:blip>
          <a:stretch>
            <a:fillRect/>
          </a:stretch>
        </p:blipFill>
        <p:spPr>
          <a:xfrm>
            <a:off x="1541453" y="1318455"/>
            <a:ext cx="2283531" cy="4133781"/>
          </a:xfrm>
          <a:prstGeom prst="rect">
            <a:avLst/>
          </a:prstGeom>
          <a:noFill/>
          <a:ln>
            <a:noFill/>
          </a:ln>
        </p:spPr>
      </p:pic>
      <p:sp>
        <p:nvSpPr>
          <p:cNvPr id="295" name="Shape 295"/>
          <p:cNvSpPr txBox="1"/>
          <p:nvPr/>
        </p:nvSpPr>
        <p:spPr>
          <a:xfrm>
            <a:off x="5071923" y="1209278"/>
            <a:ext cx="5187215" cy="4133781"/>
          </a:xfrm>
          <a:prstGeom prst="rect">
            <a:avLst/>
          </a:prstGeom>
          <a:noFill/>
          <a:ln>
            <a:noFill/>
          </a:ln>
        </p:spPr>
        <p:txBody>
          <a:bodyPr spcFirstLastPara="1" wrap="square" lIns="106869" tIns="106869" rIns="106869" bIns="106869" anchor="t" anchorCtr="0">
            <a:noAutofit/>
          </a:bodyPr>
          <a:lstStyle/>
          <a:p>
            <a:r>
              <a:rPr lang="en" sz="4000" b="1" dirty="0">
                <a:solidFill>
                  <a:srgbClr val="EE3224"/>
                </a:solidFill>
                <a:latin typeface="Arial" panose="020B0604020202020204" pitchFamily="34" charset="0"/>
                <a:ea typeface="Arvo"/>
                <a:cs typeface="Arial" panose="020B0604020202020204" pitchFamily="34" charset="0"/>
                <a:sym typeface="Arvo"/>
              </a:rPr>
              <a:t>Data Pipeline</a:t>
            </a:r>
            <a:endParaRPr sz="4000" b="1" dirty="0">
              <a:solidFill>
                <a:srgbClr val="EE3224"/>
              </a:solidFill>
              <a:latin typeface="Arial" panose="020B0604020202020204" pitchFamily="34" charset="0"/>
              <a:ea typeface="Arvo"/>
              <a:cs typeface="Arial" panose="020B0604020202020204" pitchFamily="34" charset="0"/>
              <a:sym typeface="Arvo"/>
            </a:endParaRPr>
          </a:p>
          <a:p>
            <a:endParaRPr sz="2104" dirty="0">
              <a:latin typeface="Arial" panose="020B0604020202020204" pitchFamily="34" charset="0"/>
              <a:ea typeface="Trebuchet MS"/>
              <a:cs typeface="Arial" panose="020B0604020202020204" pitchFamily="34" charset="0"/>
              <a:sym typeface="Trebuchet MS"/>
            </a:endParaRPr>
          </a:p>
          <a:p>
            <a:r>
              <a:rPr lang="en" sz="2104" dirty="0">
                <a:latin typeface="Arial" panose="020B0604020202020204" pitchFamily="34" charset="0"/>
                <a:ea typeface="Trebuchet MS"/>
                <a:cs typeface="Arial" panose="020B0604020202020204" pitchFamily="34" charset="0"/>
                <a:sym typeface="Trebuchet MS"/>
              </a:rPr>
              <a:t>When we talk about “data”, people often focus on the </a:t>
            </a:r>
            <a:r>
              <a:rPr lang="en" sz="2104" b="1" dirty="0">
                <a:latin typeface="Arial" panose="020B0604020202020204" pitchFamily="34" charset="0"/>
                <a:ea typeface="Trebuchet MS"/>
                <a:cs typeface="Arial" panose="020B0604020202020204" pitchFamily="34" charset="0"/>
                <a:sym typeface="Trebuchet MS"/>
              </a:rPr>
              <a:t>skills</a:t>
            </a:r>
            <a:r>
              <a:rPr lang="en" sz="2104" dirty="0">
                <a:latin typeface="Arial" panose="020B0604020202020204" pitchFamily="34" charset="0"/>
                <a:ea typeface="Trebuchet MS"/>
                <a:cs typeface="Arial" panose="020B0604020202020204" pitchFamily="34" charset="0"/>
                <a:sym typeface="Trebuchet MS"/>
              </a:rPr>
              <a:t>, </a:t>
            </a:r>
            <a:r>
              <a:rPr lang="en" sz="2104" b="1" dirty="0">
                <a:latin typeface="Arial" panose="020B0604020202020204" pitchFamily="34" charset="0"/>
                <a:ea typeface="Trebuchet MS"/>
                <a:cs typeface="Arial" panose="020B0604020202020204" pitchFamily="34" charset="0"/>
                <a:sym typeface="Trebuchet MS"/>
              </a:rPr>
              <a:t>tools</a:t>
            </a:r>
            <a:r>
              <a:rPr lang="en" sz="2104" dirty="0">
                <a:latin typeface="Arial" panose="020B0604020202020204" pitchFamily="34" charset="0"/>
                <a:ea typeface="Trebuchet MS"/>
                <a:cs typeface="Arial" panose="020B0604020202020204" pitchFamily="34" charset="0"/>
                <a:sym typeface="Trebuchet MS"/>
              </a:rPr>
              <a:t> and the </a:t>
            </a:r>
            <a:r>
              <a:rPr lang="en" sz="2104" b="1" dirty="0">
                <a:latin typeface="Arial" panose="020B0604020202020204" pitchFamily="34" charset="0"/>
                <a:ea typeface="Trebuchet MS"/>
                <a:cs typeface="Arial" panose="020B0604020202020204" pitchFamily="34" charset="0"/>
                <a:sym typeface="Trebuchet MS"/>
              </a:rPr>
              <a:t>process</a:t>
            </a:r>
            <a:r>
              <a:rPr lang="en" sz="2104" dirty="0">
                <a:latin typeface="Arial" panose="020B0604020202020204" pitchFamily="34" charset="0"/>
                <a:ea typeface="Trebuchet MS"/>
                <a:cs typeface="Arial" panose="020B0604020202020204" pitchFamily="34" charset="0"/>
                <a:sym typeface="Trebuchet MS"/>
              </a:rPr>
              <a:t> steps for delivery of data products like a “dataset.”</a:t>
            </a:r>
            <a:endParaRPr sz="2104" dirty="0">
              <a:latin typeface="Arial" panose="020B0604020202020204" pitchFamily="34" charset="0"/>
              <a:ea typeface="Trebuchet MS"/>
              <a:cs typeface="Arial" panose="020B0604020202020204" pitchFamily="34" charset="0"/>
              <a:sym typeface="Trebuchet MS"/>
            </a:endParaRPr>
          </a:p>
          <a:p>
            <a:endParaRPr sz="2104" dirty="0">
              <a:latin typeface="Arial" panose="020B0604020202020204" pitchFamily="34" charset="0"/>
              <a:ea typeface="Trebuchet MS"/>
              <a:cs typeface="Arial" panose="020B0604020202020204" pitchFamily="34" charset="0"/>
              <a:sym typeface="Trebuchet MS"/>
            </a:endParaRPr>
          </a:p>
          <a:p>
            <a:r>
              <a:rPr lang="en" sz="2104" dirty="0">
                <a:latin typeface="Arial" panose="020B0604020202020204" pitchFamily="34" charset="0"/>
                <a:ea typeface="Trebuchet MS"/>
                <a:cs typeface="Arial" panose="020B0604020202020204" pitchFamily="34" charset="0"/>
                <a:sym typeface="Trebuchet MS"/>
              </a:rPr>
              <a:t>The ‘Data Pipeline’* is an example of data ready skills. We all have varying levels of know-how.</a:t>
            </a:r>
            <a:endParaRPr sz="2104" dirty="0">
              <a:latin typeface="Arial" panose="020B0604020202020204" pitchFamily="34" charset="0"/>
              <a:ea typeface="Trebuchet MS"/>
              <a:cs typeface="Arial" panose="020B0604020202020204" pitchFamily="34" charset="0"/>
              <a:sym typeface="Trebuchet MS"/>
            </a:endParaRPr>
          </a:p>
          <a:p>
            <a:endParaRPr sz="2455" dirty="0">
              <a:latin typeface="Arial" panose="020B0604020202020204" pitchFamily="34" charset="0"/>
              <a:cs typeface="Arial" panose="020B0604020202020204" pitchFamily="34" charset="0"/>
            </a:endParaRPr>
          </a:p>
          <a:p>
            <a:endParaRPr sz="2455" dirty="0">
              <a:latin typeface="Arial" panose="020B0604020202020204" pitchFamily="34" charset="0"/>
              <a:cs typeface="Arial" panose="020B0604020202020204" pitchFamily="34" charset="0"/>
            </a:endParaRPr>
          </a:p>
          <a:p>
            <a:pPr>
              <a:buClr>
                <a:schemeClr val="dk1"/>
              </a:buClr>
              <a:buSzPts val="1100"/>
            </a:pPr>
            <a:r>
              <a:rPr lang="en" sz="1052" dirty="0">
                <a:solidFill>
                  <a:schemeClr val="dk1"/>
                </a:solidFill>
                <a:latin typeface="Arial" panose="020B0604020202020204" pitchFamily="34" charset="0"/>
                <a:cs typeface="Arial" panose="020B0604020202020204" pitchFamily="34" charset="0"/>
              </a:rPr>
              <a:t>*Source: School of Data</a:t>
            </a:r>
            <a:endParaRPr sz="2455" dirty="0">
              <a:latin typeface="Arial" panose="020B0604020202020204" pitchFamily="34" charset="0"/>
              <a:cs typeface="Arial" panose="020B0604020202020204" pitchFamily="34" charset="0"/>
            </a:endParaRPr>
          </a:p>
          <a:p>
            <a:endParaRPr sz="1052" dirty="0">
              <a:latin typeface="Arial" panose="020B0604020202020204" pitchFamily="34" charset="0"/>
              <a:cs typeface="Arial" panose="020B0604020202020204" pitchFamily="34" charset="0"/>
            </a:endParaRPr>
          </a:p>
          <a:p>
            <a:r>
              <a:rPr lang="en" sz="1052" dirty="0">
                <a:latin typeface="Arial" panose="020B0604020202020204" pitchFamily="34" charset="0"/>
                <a:cs typeface="Arial" panose="020B0604020202020204" pitchFamily="34" charset="0"/>
              </a:rPr>
              <a:t>Graphic Source: School of Data</a:t>
            </a:r>
            <a:endParaRPr sz="1052"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315826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Shape 306"/>
          <p:cNvSpPr txBox="1">
            <a:spLocks noGrp="1"/>
          </p:cNvSpPr>
          <p:nvPr>
            <p:ph type="title"/>
          </p:nvPr>
        </p:nvSpPr>
        <p:spPr>
          <a:xfrm>
            <a:off x="364354" y="1295446"/>
            <a:ext cx="9959931" cy="669443"/>
          </a:xfrm>
          <a:prstGeom prst="rect">
            <a:avLst/>
          </a:prstGeom>
          <a:noFill/>
          <a:ln>
            <a:noFill/>
          </a:ln>
        </p:spPr>
        <p:txBody>
          <a:bodyPr spcFirstLastPara="1" vert="horz" wrap="square" lIns="106869" tIns="106869" rIns="106869" bIns="106869" rtlCol="0" anchor="t" anchorCtr="0">
            <a:noAutofit/>
          </a:bodyPr>
          <a:lstStyle/>
          <a:p>
            <a:r>
              <a:rPr lang="en" sz="4000" b="1" dirty="0"/>
              <a:t>Responsible Data Lifecycle</a:t>
            </a:r>
            <a:endParaRPr sz="4000" dirty="0"/>
          </a:p>
        </p:txBody>
      </p:sp>
      <p:pic>
        <p:nvPicPr>
          <p:cNvPr id="307" name="Shape 307" descr="Resonsible lifecycle 1920px-The_Data_Lifecycle.jpg"/>
          <p:cNvPicPr preferRelativeResize="0"/>
          <p:nvPr/>
        </p:nvPicPr>
        <p:blipFill rotWithShape="1">
          <a:blip r:embed="rId3">
            <a:alphaModFix/>
          </a:blip>
          <a:srcRect/>
          <a:stretch/>
        </p:blipFill>
        <p:spPr>
          <a:xfrm>
            <a:off x="572539" y="2941203"/>
            <a:ext cx="9751745" cy="2788380"/>
          </a:xfrm>
          <a:prstGeom prst="rect">
            <a:avLst/>
          </a:prstGeom>
          <a:noFill/>
          <a:ln>
            <a:noFill/>
          </a:ln>
        </p:spPr>
      </p:pic>
      <p:sp>
        <p:nvSpPr>
          <p:cNvPr id="2" name="TextBox 1"/>
          <p:cNvSpPr txBox="1"/>
          <p:nvPr/>
        </p:nvSpPr>
        <p:spPr>
          <a:xfrm>
            <a:off x="7377871" y="6364211"/>
            <a:ext cx="2611511" cy="253916"/>
          </a:xfrm>
          <a:prstGeom prst="rect">
            <a:avLst/>
          </a:prstGeom>
          <a:noFill/>
        </p:spPr>
        <p:txBody>
          <a:bodyPr wrap="square" rtlCol="0">
            <a:spAutoFit/>
          </a:bodyPr>
          <a:lstStyle/>
          <a:p>
            <a:r>
              <a:rPr lang="en-US" sz="1050" dirty="0" smtClean="0">
                <a:latin typeface="Arial"/>
                <a:cs typeface="Arial"/>
              </a:rPr>
              <a:t>Source: Responsible Data Forum</a:t>
            </a:r>
            <a:endParaRPr lang="en-US" sz="1050" dirty="0">
              <a:latin typeface="Arial"/>
              <a:cs typeface="Arial"/>
            </a:endParaRPr>
          </a:p>
        </p:txBody>
      </p:sp>
    </p:spTree>
    <p:extLst>
      <p:ext uri="{BB962C8B-B14F-4D97-AF65-F5344CB8AC3E}">
        <p14:creationId xmlns:p14="http://schemas.microsoft.com/office/powerpoint/2010/main" val="26666907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Shape 288"/>
          <p:cNvSpPr txBox="1">
            <a:spLocks noGrp="1"/>
          </p:cNvSpPr>
          <p:nvPr>
            <p:ph type="title" idx="4294967295"/>
          </p:nvPr>
        </p:nvSpPr>
        <p:spPr>
          <a:xfrm>
            <a:off x="694718" y="807032"/>
            <a:ext cx="9490401" cy="1002235"/>
          </a:xfrm>
          <a:prstGeom prst="rect">
            <a:avLst/>
          </a:prstGeom>
          <a:noFill/>
          <a:ln>
            <a:noFill/>
          </a:ln>
        </p:spPr>
        <p:txBody>
          <a:bodyPr spcFirstLastPara="1" vert="horz" wrap="square" lIns="106869" tIns="106869" rIns="106869" bIns="106869" rtlCol="0" anchor="t" anchorCtr="0">
            <a:noAutofit/>
          </a:bodyPr>
          <a:lstStyle/>
          <a:p>
            <a:pPr>
              <a:spcBef>
                <a:spcPts val="0"/>
              </a:spcBef>
              <a:buClr>
                <a:schemeClr val="dk1"/>
              </a:buClr>
            </a:pPr>
            <a:r>
              <a:rPr lang="en" sz="4000" dirty="0">
                <a:latin typeface="Arial" panose="020B0604020202020204" pitchFamily="34" charset="0"/>
                <a:ea typeface="Arvo"/>
                <a:cs typeface="Arial" panose="020B0604020202020204" pitchFamily="34" charset="0"/>
                <a:sym typeface="Arvo"/>
              </a:rPr>
              <a:t>What does data literacy mean for me?</a:t>
            </a:r>
            <a:endParaRPr sz="4000" dirty="0">
              <a:latin typeface="Arial" panose="020B0604020202020204" pitchFamily="34" charset="0"/>
              <a:ea typeface="Arvo"/>
              <a:cs typeface="Arial" panose="020B0604020202020204" pitchFamily="34" charset="0"/>
              <a:sym typeface="Arvo"/>
            </a:endParaRPr>
          </a:p>
        </p:txBody>
      </p:sp>
      <p:graphicFrame>
        <p:nvGraphicFramePr>
          <p:cNvPr id="289" name="Shape 289"/>
          <p:cNvGraphicFramePr/>
          <p:nvPr>
            <p:extLst>
              <p:ext uri="{D42A27DB-BD31-4B8C-83A1-F6EECF244321}">
                <p14:modId xmlns:p14="http://schemas.microsoft.com/office/powerpoint/2010/main" val="72205046"/>
              </p:ext>
            </p:extLst>
          </p:nvPr>
        </p:nvGraphicFramePr>
        <p:xfrm>
          <a:off x="1007968" y="1869221"/>
          <a:ext cx="9062986" cy="4061437"/>
        </p:xfrm>
        <a:graphic>
          <a:graphicData uri="http://schemas.openxmlformats.org/drawingml/2006/table">
            <a:tbl>
              <a:tblPr>
                <a:noFill/>
              </a:tblPr>
              <a:tblGrid>
                <a:gridCol w="2970615">
                  <a:extLst>
                    <a:ext uri="{9D8B030D-6E8A-4147-A177-3AD203B41FA5}">
                      <a16:colId xmlns:a16="http://schemas.microsoft.com/office/drawing/2014/main" xmlns="" val="20000"/>
                    </a:ext>
                  </a:extLst>
                </a:gridCol>
                <a:gridCol w="6092371">
                  <a:extLst>
                    <a:ext uri="{9D8B030D-6E8A-4147-A177-3AD203B41FA5}">
                      <a16:colId xmlns:a16="http://schemas.microsoft.com/office/drawing/2014/main" xmlns="" val="20001"/>
                    </a:ext>
                  </a:extLst>
                </a:gridCol>
              </a:tblGrid>
              <a:tr h="534397">
                <a:tc>
                  <a:txBody>
                    <a:bodyPr/>
                    <a:lstStyle/>
                    <a:p>
                      <a:pPr marL="0" marR="0" lvl="0" indent="0" algn="l" rtl="0">
                        <a:lnSpc>
                          <a:spcPct val="100000"/>
                        </a:lnSpc>
                        <a:spcBef>
                          <a:spcPts val="0"/>
                        </a:spcBef>
                        <a:spcAft>
                          <a:spcPts val="0"/>
                        </a:spcAft>
                        <a:buClr>
                          <a:srgbClr val="000000"/>
                        </a:buClr>
                        <a:buFont typeface="Arial"/>
                        <a:buNone/>
                      </a:pPr>
                      <a:r>
                        <a:rPr lang="en" sz="2100" b="1" u="none" strike="noStrike" cap="none" dirty="0">
                          <a:latin typeface="Arial"/>
                          <a:ea typeface="Trebuchet MS"/>
                          <a:cs typeface="Arial"/>
                          <a:sym typeface="Trebuchet MS"/>
                        </a:rPr>
                        <a:t>Role</a:t>
                      </a:r>
                      <a:endParaRPr sz="2500" dirty="0">
                        <a:latin typeface="Arial"/>
                        <a:ea typeface="Trebuchet MS"/>
                        <a:cs typeface="Arial"/>
                        <a:sym typeface="Trebuchet MS"/>
                      </a:endParaRPr>
                    </a:p>
                  </a:txBody>
                  <a:tcPr marL="106869" marR="106869" marT="106869" marB="106869"/>
                </a:tc>
                <a:tc>
                  <a:txBody>
                    <a:bodyPr/>
                    <a:lstStyle/>
                    <a:p>
                      <a:pPr marL="0" marR="0" lvl="0" indent="0" algn="l" rtl="0">
                        <a:lnSpc>
                          <a:spcPct val="100000"/>
                        </a:lnSpc>
                        <a:spcBef>
                          <a:spcPts val="0"/>
                        </a:spcBef>
                        <a:spcAft>
                          <a:spcPts val="0"/>
                        </a:spcAft>
                        <a:buClr>
                          <a:srgbClr val="000000"/>
                        </a:buClr>
                        <a:buFont typeface="Arial"/>
                        <a:buNone/>
                      </a:pPr>
                      <a:r>
                        <a:rPr lang="en" sz="2100" b="1" u="none" strike="noStrike" cap="none">
                          <a:latin typeface="Arial"/>
                          <a:ea typeface="Trebuchet MS"/>
                          <a:cs typeface="Arial"/>
                          <a:sym typeface="Trebuchet MS"/>
                        </a:rPr>
                        <a:t>Task</a:t>
                      </a:r>
                      <a:endParaRPr sz="2500">
                        <a:latin typeface="Arial"/>
                        <a:ea typeface="Trebuchet MS"/>
                        <a:cs typeface="Arial"/>
                        <a:sym typeface="Trebuchet MS"/>
                      </a:endParaRPr>
                    </a:p>
                  </a:txBody>
                  <a:tcPr marL="106869" marR="106869" marT="106869" marB="106869"/>
                </a:tc>
                <a:extLst>
                  <a:ext uri="{0D108BD9-81ED-4DB2-BD59-A6C34878D82A}">
                    <a16:rowId xmlns:a16="http://schemas.microsoft.com/office/drawing/2014/main" xmlns="" val="10000"/>
                  </a:ext>
                </a:extLst>
              </a:tr>
              <a:tr h="712541">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dirty="0">
                          <a:latin typeface="Arial"/>
                          <a:ea typeface="Trebuchet MS"/>
                          <a:cs typeface="Arial"/>
                          <a:sym typeface="Trebuchet MS"/>
                        </a:rPr>
                        <a:t>IM / Operations/</a:t>
                      </a:r>
                      <a:r>
                        <a:rPr lang="en" sz="1600" u="none" strike="noStrike" cap="none" dirty="0">
                          <a:solidFill>
                            <a:schemeClr val="dk1"/>
                          </a:solidFill>
                          <a:latin typeface="Arial"/>
                          <a:ea typeface="Trebuchet MS"/>
                          <a:cs typeface="Arial"/>
                          <a:sym typeface="Trebuchet MS"/>
                        </a:rPr>
                        <a:t>PMER/Health</a:t>
                      </a:r>
                      <a:endParaRPr sz="2500" dirty="0">
                        <a:latin typeface="Arial"/>
                        <a:ea typeface="Trebuchet MS"/>
                        <a:cs typeface="Arial"/>
                        <a:sym typeface="Trebuchet MS"/>
                      </a:endParaRPr>
                    </a:p>
                  </a:txBody>
                  <a:tcPr marL="106869" marR="106869" marT="106869" marB="106869"/>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dirty="0">
                          <a:latin typeface="Arial"/>
                          <a:ea typeface="Trebuchet MS"/>
                          <a:cs typeface="Arial"/>
                          <a:sym typeface="Trebuchet MS"/>
                        </a:rPr>
                        <a:t>Deliver projects with information products/</a:t>
                      </a:r>
                      <a:r>
                        <a:rPr lang="en" sz="1600" u="none" strike="noStrike" cap="none" dirty="0">
                          <a:solidFill>
                            <a:schemeClr val="dk1"/>
                          </a:solidFill>
                          <a:latin typeface="Arial"/>
                          <a:ea typeface="Trebuchet MS"/>
                          <a:cs typeface="Arial"/>
                          <a:sym typeface="Trebuchet MS"/>
                        </a:rPr>
                        <a:t>Assess project and programme delivery</a:t>
                      </a:r>
                      <a:endParaRPr sz="2500" dirty="0">
                        <a:latin typeface="Arial"/>
                        <a:ea typeface="Trebuchet MS"/>
                        <a:cs typeface="Arial"/>
                        <a:sym typeface="Trebuchet MS"/>
                      </a:endParaRPr>
                    </a:p>
                  </a:txBody>
                  <a:tcPr marL="106869" marR="106869" marT="106869" marB="106869"/>
                </a:tc>
                <a:extLst>
                  <a:ext uri="{0D108BD9-81ED-4DB2-BD59-A6C34878D82A}">
                    <a16:rowId xmlns:a16="http://schemas.microsoft.com/office/drawing/2014/main" xmlns="" val="10001"/>
                  </a:ext>
                </a:extLst>
              </a:tr>
              <a:tr h="712541">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Arial"/>
                          <a:ea typeface="Trebuchet MS"/>
                          <a:cs typeface="Arial"/>
                          <a:sym typeface="Trebuchet MS"/>
                        </a:rPr>
                        <a:t>Marketing</a:t>
                      </a:r>
                      <a:endParaRPr sz="2500">
                        <a:latin typeface="Arial"/>
                        <a:ea typeface="Trebuchet MS"/>
                        <a:cs typeface="Arial"/>
                        <a:sym typeface="Trebuchet MS"/>
                      </a:endParaRPr>
                    </a:p>
                    <a:p>
                      <a:pPr marL="0" marR="0" lvl="0" indent="0" algn="l" rtl="0">
                        <a:lnSpc>
                          <a:spcPct val="100000"/>
                        </a:lnSpc>
                        <a:spcBef>
                          <a:spcPts val="0"/>
                        </a:spcBef>
                        <a:spcAft>
                          <a:spcPts val="0"/>
                        </a:spcAft>
                        <a:buClr>
                          <a:srgbClr val="000000"/>
                        </a:buClr>
                        <a:buFont typeface="Arial"/>
                        <a:buNone/>
                      </a:pPr>
                      <a:r>
                        <a:rPr lang="en" sz="1600" u="none" strike="noStrike" cap="none">
                          <a:latin typeface="Arial"/>
                          <a:ea typeface="Trebuchet MS"/>
                          <a:cs typeface="Arial"/>
                          <a:sym typeface="Trebuchet MS"/>
                        </a:rPr>
                        <a:t>Communications</a:t>
                      </a:r>
                      <a:endParaRPr sz="2500">
                        <a:latin typeface="Arial"/>
                        <a:ea typeface="Trebuchet MS"/>
                        <a:cs typeface="Arial"/>
                        <a:sym typeface="Trebuchet MS"/>
                      </a:endParaRPr>
                    </a:p>
                  </a:txBody>
                  <a:tcPr marL="106869" marR="106869" marT="106869" marB="106869"/>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dirty="0">
                          <a:latin typeface="Arial"/>
                          <a:ea typeface="Trebuchet MS"/>
                          <a:cs typeface="Arial"/>
                          <a:sym typeface="Trebuchet MS"/>
                        </a:rPr>
                        <a:t>Excellent data/analysis, narrative for storytelling, brand and fundraising</a:t>
                      </a:r>
                      <a:endParaRPr sz="2500" dirty="0">
                        <a:latin typeface="Arial"/>
                        <a:ea typeface="Trebuchet MS"/>
                        <a:cs typeface="Arial"/>
                        <a:sym typeface="Trebuchet MS"/>
                      </a:endParaRPr>
                    </a:p>
                  </a:txBody>
                  <a:tcPr marL="106869" marR="106869" marT="106869" marB="106869"/>
                </a:tc>
                <a:extLst>
                  <a:ext uri="{0D108BD9-81ED-4DB2-BD59-A6C34878D82A}">
                    <a16:rowId xmlns:a16="http://schemas.microsoft.com/office/drawing/2014/main" xmlns="" val="10002"/>
                  </a:ext>
                </a:extLst>
              </a:tr>
              <a:tr h="463139">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dirty="0">
                          <a:latin typeface="Arial"/>
                          <a:ea typeface="Trebuchet MS"/>
                          <a:cs typeface="Arial"/>
                          <a:sym typeface="Trebuchet MS"/>
                        </a:rPr>
                        <a:t>IT</a:t>
                      </a:r>
                      <a:endParaRPr sz="2500" dirty="0">
                        <a:latin typeface="Arial"/>
                        <a:ea typeface="Trebuchet MS"/>
                        <a:cs typeface="Arial"/>
                        <a:sym typeface="Trebuchet MS"/>
                      </a:endParaRPr>
                    </a:p>
                  </a:txBody>
                  <a:tcPr marL="106869" marR="106869" marT="106869" marB="106869"/>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dirty="0">
                          <a:latin typeface="Arial"/>
                          <a:ea typeface="Trebuchet MS"/>
                          <a:cs typeface="Arial"/>
                          <a:sym typeface="Trebuchet MS"/>
                        </a:rPr>
                        <a:t>Assess and support data products/tools, provide infrastructure</a:t>
                      </a:r>
                      <a:endParaRPr sz="2500" dirty="0">
                        <a:latin typeface="Arial"/>
                        <a:ea typeface="Trebuchet MS"/>
                        <a:cs typeface="Arial"/>
                        <a:sym typeface="Trebuchet MS"/>
                      </a:endParaRPr>
                    </a:p>
                  </a:txBody>
                  <a:tcPr marL="106869" marR="106869" marT="106869" marB="106869"/>
                </a:tc>
                <a:extLst>
                  <a:ext uri="{0D108BD9-81ED-4DB2-BD59-A6C34878D82A}">
                    <a16:rowId xmlns:a16="http://schemas.microsoft.com/office/drawing/2014/main" xmlns="" val="10003"/>
                  </a:ext>
                </a:extLst>
              </a:tr>
              <a:tr h="463139">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Arial"/>
                          <a:ea typeface="Trebuchet MS"/>
                          <a:cs typeface="Arial"/>
                          <a:sym typeface="Trebuchet MS"/>
                        </a:rPr>
                        <a:t>Training</a:t>
                      </a:r>
                      <a:endParaRPr sz="2500">
                        <a:latin typeface="Arial"/>
                        <a:ea typeface="Trebuchet MS"/>
                        <a:cs typeface="Arial"/>
                        <a:sym typeface="Trebuchet MS"/>
                      </a:endParaRPr>
                    </a:p>
                  </a:txBody>
                  <a:tcPr marL="106869" marR="106869" marT="106869" marB="106869"/>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dirty="0">
                          <a:latin typeface="Arial"/>
                          <a:ea typeface="Trebuchet MS"/>
                          <a:cs typeface="Arial"/>
                          <a:sym typeface="Trebuchet MS"/>
                        </a:rPr>
                        <a:t>Provide e-learning, workshops and technical training</a:t>
                      </a:r>
                      <a:endParaRPr sz="2500" dirty="0">
                        <a:latin typeface="Arial"/>
                        <a:ea typeface="Trebuchet MS"/>
                        <a:cs typeface="Arial"/>
                        <a:sym typeface="Trebuchet MS"/>
                      </a:endParaRPr>
                    </a:p>
                  </a:txBody>
                  <a:tcPr marL="106869" marR="106869" marT="106869" marB="106869"/>
                </a:tc>
                <a:extLst>
                  <a:ext uri="{0D108BD9-81ED-4DB2-BD59-A6C34878D82A}">
                    <a16:rowId xmlns:a16="http://schemas.microsoft.com/office/drawing/2014/main" xmlns="" val="10004"/>
                  </a:ext>
                </a:extLst>
              </a:tr>
              <a:tr h="712541">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Arial"/>
                          <a:ea typeface="Trebuchet MS"/>
                          <a:cs typeface="Arial"/>
                          <a:sym typeface="Trebuchet MS"/>
                        </a:rPr>
                        <a:t>Manager</a:t>
                      </a:r>
                      <a:endParaRPr sz="2500">
                        <a:latin typeface="Arial"/>
                        <a:ea typeface="Trebuchet MS"/>
                        <a:cs typeface="Arial"/>
                        <a:sym typeface="Trebuchet MS"/>
                      </a:endParaRPr>
                    </a:p>
                  </a:txBody>
                  <a:tcPr marL="106869" marR="106869" marT="106869" marB="106869"/>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dirty="0">
                          <a:latin typeface="Arial"/>
                          <a:ea typeface="Trebuchet MS"/>
                          <a:cs typeface="Arial"/>
                          <a:sym typeface="Trebuchet MS"/>
                        </a:rPr>
                        <a:t>Strategic planning, staff development, organization development</a:t>
                      </a:r>
                      <a:endParaRPr sz="2500" dirty="0">
                        <a:latin typeface="Arial"/>
                        <a:ea typeface="Trebuchet MS"/>
                        <a:cs typeface="Arial"/>
                        <a:sym typeface="Trebuchet MS"/>
                      </a:endParaRPr>
                    </a:p>
                  </a:txBody>
                  <a:tcPr marL="106869" marR="106869" marT="106869" marB="106869"/>
                </a:tc>
                <a:extLst>
                  <a:ext uri="{0D108BD9-81ED-4DB2-BD59-A6C34878D82A}">
                    <a16:rowId xmlns:a16="http://schemas.microsoft.com/office/drawing/2014/main" xmlns="" val="10005"/>
                  </a:ext>
                </a:extLst>
              </a:tr>
              <a:tr h="463139">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a:latin typeface="Arial"/>
                          <a:ea typeface="Trebuchet MS"/>
                          <a:cs typeface="Arial"/>
                          <a:sym typeface="Trebuchet MS"/>
                        </a:rPr>
                        <a:t>Community served</a:t>
                      </a:r>
                      <a:endParaRPr sz="2500">
                        <a:latin typeface="Arial"/>
                        <a:ea typeface="Trebuchet MS"/>
                        <a:cs typeface="Arial"/>
                        <a:sym typeface="Trebuchet MS"/>
                      </a:endParaRPr>
                    </a:p>
                  </a:txBody>
                  <a:tcPr marL="106869" marR="106869" marT="106869" marB="106869"/>
                </a:tc>
                <a:tc>
                  <a:txBody>
                    <a:bodyPr/>
                    <a:lstStyle/>
                    <a:p>
                      <a:pPr marL="0" marR="0" lvl="0" indent="0" algn="l" rtl="0">
                        <a:lnSpc>
                          <a:spcPct val="100000"/>
                        </a:lnSpc>
                        <a:spcBef>
                          <a:spcPts val="0"/>
                        </a:spcBef>
                        <a:spcAft>
                          <a:spcPts val="0"/>
                        </a:spcAft>
                        <a:buClr>
                          <a:srgbClr val="000000"/>
                        </a:buClr>
                        <a:buFont typeface="Arial"/>
                        <a:buNone/>
                      </a:pPr>
                      <a:r>
                        <a:rPr lang="en" sz="1600" u="none" strike="noStrike" cap="none" dirty="0">
                          <a:latin typeface="Arial"/>
                          <a:ea typeface="Trebuchet MS"/>
                          <a:cs typeface="Arial"/>
                          <a:sym typeface="Trebuchet MS"/>
                        </a:rPr>
                        <a:t>Provide data, obtain help/services, get feedback</a:t>
                      </a:r>
                      <a:endParaRPr sz="2500" dirty="0">
                        <a:latin typeface="Arial"/>
                        <a:ea typeface="Trebuchet MS"/>
                        <a:cs typeface="Arial"/>
                        <a:sym typeface="Trebuchet MS"/>
                      </a:endParaRPr>
                    </a:p>
                  </a:txBody>
                  <a:tcPr marL="106869" marR="106869" marT="106869" marB="106869"/>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7027558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slidedeck_WhyDataMatters" id="{FB47BCAC-D2D9-794F-A5EF-C4501DD98648}" vid="{8888D4F4-F1AB-8F4B-AC51-4D8BF9180B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110</TotalTime>
  <Words>1474</Words>
  <Application>Microsoft Macintosh PowerPoint</Application>
  <PresentationFormat>Custom</PresentationFormat>
  <Paragraphs>210</Paragraphs>
  <Slides>27</Slides>
  <Notes>24</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Data Sharing at IFRC</vt:lpstr>
      <vt:lpstr>PowerPoint Presentation</vt:lpstr>
      <vt:lpstr>What is Data Literacy?</vt:lpstr>
      <vt:lpstr>Potential benefits of focusing on Data literacy: </vt:lpstr>
      <vt:lpstr>PowerPoint Presentation</vt:lpstr>
      <vt:lpstr>PowerPoint Presentation</vt:lpstr>
      <vt:lpstr>PowerPoint Presentation</vt:lpstr>
      <vt:lpstr>Responsible Data Lifecycle</vt:lpstr>
      <vt:lpstr>What does data literacy mean for me?</vt:lpstr>
      <vt:lpstr>Building Data Literacy</vt:lpstr>
      <vt:lpstr>PowerPoint Presentation</vt:lpstr>
      <vt:lpstr>Data-literate is not the same as data-skilled</vt:lpstr>
      <vt:lpstr>Madagascar, Cyclone Enawo Response</vt:lpstr>
      <vt:lpstr>SIMS + 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few quotes from the participants...  “Only through sharing accurate and timely data we can experience the real added value of Information Management”.   “I believe that sharing data with agreed upon standards is crucial to allow all actors engaged in a humanitarian response to easily access and analyse those datasets”.   “What is the added value of having high quality data, if we do not share it among the actors engaged in the response?”</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Dirk Slater</dc:creator>
  <cp:lastModifiedBy>Heather Leson</cp:lastModifiedBy>
  <cp:revision>17</cp:revision>
  <dcterms:created xsi:type="dcterms:W3CDTF">2018-06-13T16:21:20Z</dcterms:created>
  <dcterms:modified xsi:type="dcterms:W3CDTF">2018-06-27T13:30:06Z</dcterms:modified>
</cp:coreProperties>
</file>