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73" r:id="rId2"/>
    <p:sldId id="274" r:id="rId3"/>
    <p:sldId id="275" r:id="rId4"/>
    <p:sldId id="260" r:id="rId5"/>
    <p:sldId id="261" r:id="rId6"/>
    <p:sldId id="262" r:id="rId7"/>
    <p:sldId id="263" r:id="rId8"/>
    <p:sldId id="264" r:id="rId9"/>
    <p:sldId id="265" r:id="rId10"/>
    <p:sldId id="266" r:id="rId11"/>
    <p:sldId id="267" r:id="rId12"/>
    <p:sldId id="268" r:id="rId13"/>
    <p:sldId id="269" r:id="rId14"/>
    <p:sldId id="270" r:id="rId15"/>
    <p:sldId id="271" r:id="rId16"/>
    <p:sldId id="276" r:id="rId17"/>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autoAdjust="0"/>
    <p:restoredTop sz="94674" autoAdjust="0"/>
  </p:normalViewPr>
  <p:slideViewPr>
    <p:cSldViewPr snapToGrid="0" snapToObjects="1">
      <p:cViewPr varScale="1">
        <p:scale>
          <a:sx n="89" d="100"/>
          <a:sy n="89" d="100"/>
        </p:scale>
        <p:origin x="-1128" y="-104"/>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18-06-27</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unicefinnovationfund.org/%23/about" TargetMode="External"/><Relationship Id="rId4" Type="http://schemas.openxmlformats.org/officeDocument/2006/relationships/hyperlink" Target="http://open.undp.org/%232017" TargetMode="External"/><Relationship Id="rId5" Type="http://schemas.openxmlformats.org/officeDocument/2006/relationships/hyperlink" Target="http://www.aidtransparency.net/" TargetMode="External"/><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 Id="rId3" Type="http://schemas.openxmlformats.org/officeDocument/2006/relationships/hyperlink" Target="http://www.aidtransparency.net/"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responsibledata.io/" TargetMode="External"/><Relationship Id="rId4" Type="http://schemas.openxmlformats.org/officeDocument/2006/relationships/hyperlink" Target="https://www.icrc.org/en/document/data-protection-humanitarian-action" TargetMode="External"/><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timreview.ca/article/399"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timreview.ca/article/399" TargetMode="External"/><Relationship Id="rId4" Type="http://schemas.openxmlformats.org/officeDocument/2006/relationships/hyperlink" Target="http://opendatahandbook.org/guide/en/what-is-open-data/" TargetMode="External"/><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s://timreview.ca/article/399"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opendatacharter.net/" TargetMode="External"/><Relationship Id="rId4" Type="http://schemas.openxmlformats.org/officeDocument/2006/relationships/hyperlink" Target="http://opendatacharter.net/who-we-are/" TargetMode="External"/><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www.opengovpartnership.org/"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agendaforhumanity.org/initiatives/3861" TargetMode="External"/><Relationship Id="rId4" Type="http://schemas.openxmlformats.org/officeDocument/2006/relationships/hyperlink" Target="http://www.aidtransparency.net/about" TargetMode="External"/><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0" name="Shape 24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Quote from Helen Welch, MEAL Director American Red Cross</a:t>
            </a:r>
            <a:endParaRPr/>
          </a:p>
          <a:p>
            <a:pPr marL="0" lvl="0" indent="0">
              <a:spcBef>
                <a:spcPts val="0"/>
              </a:spcBef>
              <a:spcAft>
                <a:spcPts val="0"/>
              </a:spcAft>
              <a:buNone/>
            </a:pPr>
            <a:r>
              <a:rPr lang="en"/>
              <a:t>Refer to  ict health check, digital divide, IM, data analysis  as core IFRC competencies, program lines etc. </a:t>
            </a:r>
            <a:endParaRPr/>
          </a:p>
        </p:txBody>
      </p:sp>
    </p:spTree>
    <p:extLst>
      <p:ext uri="{BB962C8B-B14F-4D97-AF65-F5344CB8AC3E}">
        <p14:creationId xmlns:p14="http://schemas.microsoft.com/office/powerpoint/2010/main" val="20311865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2" name="Shape 31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Here are organizations that are using open source and open data plus transparency to share their work. They are further down the road than our organization. How can we be ready for the changes? What types of program transparency can we deliver? </a:t>
            </a:r>
            <a:r>
              <a:rPr lang="en" u="sng">
                <a:solidFill>
                  <a:srgbClr val="0000FF"/>
                </a:solidFill>
                <a:hlinkClick r:id="rId3"/>
              </a:rPr>
              <a:t>https://unicefinnovationfund.org/#/about</a:t>
            </a:r>
            <a:r>
              <a:rPr lang="en">
                <a:solidFill>
                  <a:schemeClr val="dk1"/>
                </a:solidFill>
              </a:rPr>
              <a:t> </a:t>
            </a:r>
            <a:endParaRPr>
              <a:solidFill>
                <a:schemeClr val="dk1"/>
              </a:solidFill>
            </a:endParaRPr>
          </a:p>
          <a:p>
            <a:pPr marL="0" lvl="0" indent="0">
              <a:spcBef>
                <a:spcPts val="0"/>
              </a:spcBef>
              <a:spcAft>
                <a:spcPts val="0"/>
              </a:spcAft>
              <a:buNone/>
            </a:pPr>
            <a:endParaRPr>
              <a:solidFill>
                <a:schemeClr val="dk1"/>
              </a:solidFill>
            </a:endParaRPr>
          </a:p>
          <a:p>
            <a:pPr marL="0" lvl="0" indent="0">
              <a:spcBef>
                <a:spcPts val="0"/>
              </a:spcBef>
              <a:spcAft>
                <a:spcPts val="0"/>
              </a:spcAft>
              <a:buNone/>
            </a:pPr>
            <a:r>
              <a:rPr lang="en" sz="1400">
                <a:solidFill>
                  <a:schemeClr val="dk1"/>
                </a:solidFill>
              </a:rPr>
              <a:t>The UNICEF Innovation Fund is a pooled funding vehicle to quickly assess, fund and grow open-source solutions that have been developed in new and emerging markets.</a:t>
            </a:r>
            <a:endParaRPr>
              <a:solidFill>
                <a:schemeClr val="dk1"/>
              </a:solidFill>
            </a:endParaRPr>
          </a:p>
          <a:p>
            <a:pPr marL="0" lvl="0" indent="0">
              <a:spcBef>
                <a:spcPts val="0"/>
              </a:spcBef>
              <a:spcAft>
                <a:spcPts val="0"/>
              </a:spcAft>
              <a:buNone/>
            </a:pPr>
            <a:r>
              <a:rPr lang="en" u="sng">
                <a:solidFill>
                  <a:srgbClr val="0000FF"/>
                </a:solidFill>
                <a:hlinkClick r:id="rId4"/>
              </a:rPr>
              <a:t>http://open.undp.org/#2017</a:t>
            </a:r>
            <a:endParaRPr>
              <a:solidFill>
                <a:schemeClr val="dk1"/>
              </a:solidFill>
            </a:endParaRPr>
          </a:p>
          <a:p>
            <a:pPr marL="0" lvl="0" indent="0">
              <a:spcBef>
                <a:spcPts val="0"/>
              </a:spcBef>
              <a:spcAft>
                <a:spcPts val="0"/>
              </a:spcAft>
              <a:buNone/>
            </a:pPr>
            <a:endParaRPr>
              <a:solidFill>
                <a:schemeClr val="dk1"/>
              </a:solidFill>
            </a:endParaRPr>
          </a:p>
          <a:p>
            <a:pPr marL="0" lvl="0" indent="0" rtl="0">
              <a:spcBef>
                <a:spcPts val="0"/>
              </a:spcBef>
              <a:spcAft>
                <a:spcPts val="0"/>
              </a:spcAft>
              <a:buNone/>
            </a:pPr>
            <a:r>
              <a:rPr lang="en">
                <a:solidFill>
                  <a:schemeClr val="dk1"/>
                </a:solidFill>
              </a:rPr>
              <a:t>Welcome to open.undp.org, which presents detailed information on the UNDP’s 4,000+ development projects in some 170 countries and territories worldwide. Browse the summaries, click a filter on the right, or search through the full list of projects. It represents UNDP’s commitment to publish comprehensive, quality and timely information about aid flows and results. Open.undp.org is a component of our implementation of the</a:t>
            </a:r>
            <a:r>
              <a:rPr lang="en">
                <a:solidFill>
                  <a:schemeClr val="dk1"/>
                </a:solidFill>
                <a:uFill>
                  <a:noFill/>
                </a:uFill>
                <a:hlinkClick r:id="rId5"/>
              </a:rPr>
              <a:t> </a:t>
            </a:r>
            <a:r>
              <a:rPr lang="en" u="sng">
                <a:solidFill>
                  <a:srgbClr val="0000FF"/>
                </a:solidFill>
                <a:hlinkClick r:id="rId5"/>
              </a:rPr>
              <a:t>International Aid Transparency Initiative</a:t>
            </a:r>
            <a:r>
              <a:rPr lang="en">
                <a:solidFill>
                  <a:schemeClr val="dk1"/>
                </a:solidFill>
              </a:rPr>
              <a:t> (IATI) to which UNDP is a signatory. IATI is a voluntary multi-stakeholder initiative aimed at making information about aid spending easier to access, understand and use.</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endParaRPr sz="1800">
              <a:solidFill>
                <a:schemeClr val="dk1"/>
              </a:solidFill>
            </a:endParaRPr>
          </a:p>
          <a:p>
            <a:pPr marL="0" lvl="0" indent="0" rtl="0">
              <a:spcBef>
                <a:spcPts val="0"/>
              </a:spcBef>
              <a:spcAft>
                <a:spcPts val="0"/>
              </a:spcAft>
              <a:buNone/>
            </a:pPr>
            <a:r>
              <a:rPr lang="en">
                <a:solidFill>
                  <a:schemeClr val="dk1"/>
                </a:solidFill>
              </a:rPr>
              <a:t> </a:t>
            </a:r>
            <a:endParaRPr/>
          </a:p>
        </p:txBody>
      </p:sp>
    </p:spTree>
    <p:extLst>
      <p:ext uri="{BB962C8B-B14F-4D97-AF65-F5344CB8AC3E}">
        <p14:creationId xmlns:p14="http://schemas.microsoft.com/office/powerpoint/2010/main" val="2366984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Shape 32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3" name="Shape 3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 Missing Maps is a global partnership creating open maps to assist humanitarian response reaching the most vulnerable communities. It includes the American Red Cross, British Red Cross, Netherlands Red Cross, MSF and more.  They create open maps for vaccination (measles response) and other activities. It is a combination of remote and local communities working in collaboration with humanitarians. </a:t>
            </a:r>
            <a:endParaRPr>
              <a:solidFill>
                <a:schemeClr val="dk1"/>
              </a:solidFill>
            </a:endParaRPr>
          </a:p>
          <a:p>
            <a:pPr marL="0" lvl="0" indent="0">
              <a:spcBef>
                <a:spcPts val="0"/>
              </a:spcBef>
              <a:spcAft>
                <a:spcPts val="0"/>
              </a:spcAft>
              <a:buNone/>
            </a:pPr>
            <a:r>
              <a:rPr lang="en">
                <a:solidFill>
                  <a:schemeClr val="dk1"/>
                </a:solidFill>
              </a:rPr>
              <a:t>So far in the past 3 years, 21000 contributors have made over 27 million edits. Right now there are mapathons in UK, Austria, Finland, Netherlands, Czech Republic and US.</a:t>
            </a:r>
            <a:endParaRPr>
              <a:solidFill>
                <a:schemeClr val="dk1"/>
              </a:solidFill>
            </a:endParaRPr>
          </a:p>
          <a:p>
            <a:pPr marL="0" lvl="0" indent="0">
              <a:spcBef>
                <a:spcPts val="0"/>
              </a:spcBef>
              <a:spcAft>
                <a:spcPts val="0"/>
              </a:spcAft>
              <a:buNone/>
            </a:pPr>
            <a:r>
              <a:rPr lang="en">
                <a:solidFill>
                  <a:schemeClr val="dk1"/>
                </a:solidFill>
              </a:rPr>
              <a:t>http://www.missingmaps.org/ </a:t>
            </a:r>
            <a:endParaRPr>
              <a:solidFill>
                <a:schemeClr val="dk1"/>
              </a:solidFill>
            </a:endParaRPr>
          </a:p>
          <a:p>
            <a:pPr marL="0" lvl="0" indent="0">
              <a:spcBef>
                <a:spcPts val="0"/>
              </a:spcBef>
              <a:spcAft>
                <a:spcPts val="0"/>
              </a:spcAft>
              <a:buNone/>
            </a:pPr>
            <a:r>
              <a:rPr lang="en">
                <a:solidFill>
                  <a:schemeClr val="dk1"/>
                </a:solidFill>
              </a:rPr>
              <a:t> </a:t>
            </a:r>
            <a:endParaRPr>
              <a:solidFill>
                <a:schemeClr val="dk1"/>
              </a:solidFill>
            </a:endParaRPr>
          </a:p>
          <a:p>
            <a:pPr marL="0" lvl="0" indent="0" rtl="0">
              <a:spcBef>
                <a:spcPts val="0"/>
              </a:spcBef>
              <a:spcAft>
                <a:spcPts val="0"/>
              </a:spcAft>
              <a:buNone/>
            </a:pPr>
            <a:r>
              <a:rPr lang="en" u="sng">
                <a:solidFill>
                  <a:srgbClr val="0000FF"/>
                </a:solidFill>
                <a:hlinkClick r:id="rId3"/>
              </a:rPr>
              <a:t>nitiative</a:t>
            </a:r>
            <a:r>
              <a:rPr lang="en">
                <a:solidFill>
                  <a:schemeClr val="dk1"/>
                </a:solidFill>
              </a:rPr>
              <a:t> (IATI) to which UNDP is a signatory. IATI is a voluntary multi-stakeholder initiative aimed at making information about aid spending easier to access, understand and use.</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endParaRPr sz="1800">
              <a:solidFill>
                <a:schemeClr val="dk1"/>
              </a:solidFill>
            </a:endParaRPr>
          </a:p>
          <a:p>
            <a:pPr marL="0" lvl="0" indent="0" rtl="0">
              <a:spcBef>
                <a:spcPts val="0"/>
              </a:spcBef>
              <a:spcAft>
                <a:spcPts val="0"/>
              </a:spcAft>
              <a:buNone/>
            </a:pPr>
            <a:r>
              <a:rPr lang="en">
                <a:solidFill>
                  <a:schemeClr val="dk1"/>
                </a:solidFill>
              </a:rPr>
              <a:t> </a:t>
            </a:r>
            <a:endParaRPr/>
          </a:p>
        </p:txBody>
      </p:sp>
    </p:spTree>
    <p:extLst>
      <p:ext uri="{BB962C8B-B14F-4D97-AF65-F5344CB8AC3E}">
        <p14:creationId xmlns:p14="http://schemas.microsoft.com/office/powerpoint/2010/main" val="2704110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Shape 33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2" name="Shape 33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 http://rcmcash.org/datamanagement/</a:t>
            </a:r>
            <a:endParaRPr>
              <a:solidFill>
                <a:schemeClr val="dk1"/>
              </a:solidFill>
            </a:endParaRPr>
          </a:p>
          <a:p>
            <a:pPr marL="0" lvl="0" indent="0" rtl="0">
              <a:spcBef>
                <a:spcPts val="0"/>
              </a:spcBef>
              <a:spcAft>
                <a:spcPts val="0"/>
              </a:spcAft>
              <a:buNone/>
            </a:pPr>
            <a:r>
              <a:rPr lang="en">
                <a:solidFill>
                  <a:schemeClr val="dk1"/>
                </a:solidFill>
              </a:rPr>
              <a:t> </a:t>
            </a:r>
            <a:endParaRPr>
              <a:solidFill>
                <a:schemeClr val="dk1"/>
              </a:solidFill>
            </a:endParaRPr>
          </a:p>
          <a:p>
            <a:pPr marL="0" lvl="0" indent="0" rtl="0">
              <a:spcBef>
                <a:spcPts val="0"/>
              </a:spcBef>
              <a:spcAft>
                <a:spcPts val="0"/>
              </a:spcAft>
              <a:buNone/>
            </a:pPr>
            <a:r>
              <a:rPr lang="en">
                <a:solidFill>
                  <a:schemeClr val="dk1"/>
                </a:solidFill>
              </a:rPr>
              <a:t> </a:t>
            </a:r>
            <a:endParaRPr/>
          </a:p>
        </p:txBody>
      </p:sp>
    </p:spTree>
    <p:extLst>
      <p:ext uri="{BB962C8B-B14F-4D97-AF65-F5344CB8AC3E}">
        <p14:creationId xmlns:p14="http://schemas.microsoft.com/office/powerpoint/2010/main" val="1875921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Shape 34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1" name="Shape 3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solidFill>
                  <a:schemeClr val="dk1"/>
                </a:solidFill>
                <a:latin typeface="Calibri"/>
                <a:ea typeface="Calibri"/>
                <a:cs typeface="Calibri"/>
                <a:sym typeface="Calibri"/>
              </a:rPr>
              <a:t>While this session is focused on open data, the reality of our work is that open data is a few steps away. First we need to work on responsible data, data sharing, data</a:t>
            </a:r>
            <a:r>
              <a:rPr lang="en" sz="1200" u="sng">
                <a:solidFill>
                  <a:srgbClr val="0000FF"/>
                </a:solidFill>
                <a:latin typeface="Calibri"/>
                <a:ea typeface="Calibri"/>
                <a:cs typeface="Calibri"/>
                <a:sym typeface="Calibri"/>
                <a:hlinkClick r:id="rId3"/>
              </a:rPr>
              <a:t>http://responsibledata.io/</a:t>
            </a:r>
            <a:endParaRPr sz="1200">
              <a:solidFill>
                <a:schemeClr val="dk1"/>
              </a:solidFill>
              <a:latin typeface="Calibri"/>
              <a:ea typeface="Calibri"/>
              <a:cs typeface="Calibri"/>
              <a:sym typeface="Calibri"/>
            </a:endParaRPr>
          </a:p>
          <a:p>
            <a:pPr marL="0" lvl="0" indent="0">
              <a:spcBef>
                <a:spcPts val="0"/>
              </a:spcBef>
              <a:spcAft>
                <a:spcPts val="0"/>
              </a:spcAft>
              <a:buNone/>
            </a:pPr>
            <a:r>
              <a:rPr lang="en" sz="1200" u="sng">
                <a:solidFill>
                  <a:srgbClr val="0000FF"/>
                </a:solidFill>
                <a:latin typeface="Calibri"/>
                <a:ea typeface="Calibri"/>
                <a:cs typeface="Calibri"/>
                <a:sym typeface="Calibri"/>
                <a:hlinkClick r:id="rId4"/>
              </a:rPr>
              <a:t>https://www.icrc.org/en/document/data-protection-humanitarian-action</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solidFill>
                <a:schemeClr val="dk1"/>
              </a:solidFill>
              <a:latin typeface="Calibri"/>
              <a:ea typeface="Calibri"/>
              <a:cs typeface="Calibri"/>
              <a:sym typeface="Calibri"/>
            </a:endParaRPr>
          </a:p>
          <a:p>
            <a:pPr marL="0" lvl="0" indent="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Icon via Roberto Chiaveri from the Noun project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a:solidFill>
                  <a:schemeClr val="dk1"/>
                </a:solidFill>
              </a:rPr>
              <a:t> </a:t>
            </a:r>
            <a:endParaRPr>
              <a:solidFill>
                <a:schemeClr val="dk1"/>
              </a:solidFill>
            </a:endParaRPr>
          </a:p>
          <a:p>
            <a:pPr marL="0" lvl="0" indent="0" rtl="0">
              <a:spcBef>
                <a:spcPts val="0"/>
              </a:spcBef>
              <a:spcAft>
                <a:spcPts val="0"/>
              </a:spcAft>
              <a:buNone/>
            </a:pPr>
            <a:r>
              <a:rPr lang="en">
                <a:solidFill>
                  <a:schemeClr val="dk1"/>
                </a:solidFill>
              </a:rPr>
              <a:t> </a:t>
            </a:r>
            <a:endParaRPr/>
          </a:p>
        </p:txBody>
      </p:sp>
    </p:spTree>
    <p:extLst>
      <p:ext uri="{BB962C8B-B14F-4D97-AF65-F5344CB8AC3E}">
        <p14:creationId xmlns:p14="http://schemas.microsoft.com/office/powerpoint/2010/main" val="2906162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9" name="Shape 2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solidFill>
                  <a:schemeClr val="dk1"/>
                </a:solidFill>
              </a:rPr>
              <a:t>Open Source and Humanitarian Principles </a:t>
            </a:r>
            <a:r>
              <a:rPr lang="en" u="sng">
                <a:solidFill>
                  <a:srgbClr val="0000FF"/>
                </a:solidFill>
                <a:hlinkClick r:id="rId3"/>
              </a:rPr>
              <a:t>https://timreview.ca/article/399</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Image from opensource.com</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ultural-chasm-why-your-strategy-will-fail-without-a-dataliterate-organisation</a:t>
            </a:r>
            <a:endParaRPr/>
          </a:p>
          <a:p>
            <a:pPr marL="0" lvl="0" indent="0" rtl="0">
              <a:spcBef>
                <a:spcPts val="0"/>
              </a:spcBef>
              <a:spcAft>
                <a:spcPts val="0"/>
              </a:spcAft>
              <a:buNone/>
            </a:pPr>
            <a:r>
              <a:rPr lang="en"/>
              <a:t>Icon via Tuktuk designs from the Noun project </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29075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6" name="Shape 26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solidFill>
                  <a:schemeClr val="dk1"/>
                </a:solidFill>
              </a:rPr>
              <a:t>Open Source and Humanitarian Principles </a:t>
            </a:r>
            <a:r>
              <a:rPr lang="en" u="sng">
                <a:solidFill>
                  <a:srgbClr val="0000FF"/>
                </a:solidFill>
                <a:hlinkClick r:id="rId3"/>
              </a:rPr>
              <a:t>https://timreview.ca/article/399</a:t>
            </a:r>
            <a:endParaRPr>
              <a:solidFill>
                <a:schemeClr val="dk1"/>
              </a:solidFill>
            </a:endParaRPr>
          </a:p>
          <a:p>
            <a:pPr marL="0" lvl="0" indent="0" rtl="0">
              <a:lnSpc>
                <a:spcPct val="115000"/>
              </a:lnSpc>
              <a:spcBef>
                <a:spcPts val="0"/>
              </a:spcBef>
              <a:spcAft>
                <a:spcPts val="0"/>
              </a:spcAft>
              <a:buClr>
                <a:schemeClr val="dk1"/>
              </a:buClr>
              <a:buSzPts val="1100"/>
              <a:buFont typeface="Arial"/>
              <a:buNone/>
            </a:pPr>
            <a:r>
              <a:rPr lang="en" sz="700" b="1">
                <a:solidFill>
                  <a:schemeClr val="dk1"/>
                </a:solidFill>
              </a:rPr>
              <a:t>Full definition:</a:t>
            </a:r>
            <a:r>
              <a:rPr lang="en" sz="700" u="sng">
                <a:solidFill>
                  <a:srgbClr val="0000FF"/>
                </a:solidFill>
                <a:hlinkClick r:id="rId4"/>
              </a:rPr>
              <a:t>http://opendatahandbook.org/guide/en/what-is-open-data/</a:t>
            </a:r>
            <a:endParaRPr sz="700">
              <a:solidFill>
                <a:schemeClr val="dk1"/>
              </a:solidFill>
            </a:endParaRPr>
          </a:p>
          <a:p>
            <a:pPr marL="0" lvl="0" indent="0" rtl="0">
              <a:lnSpc>
                <a:spcPct val="115000"/>
              </a:lnSpc>
              <a:spcBef>
                <a:spcPts val="0"/>
              </a:spcBef>
              <a:spcAft>
                <a:spcPts val="0"/>
              </a:spcAft>
              <a:buClr>
                <a:schemeClr val="dk1"/>
              </a:buClr>
              <a:buSzPts val="1100"/>
              <a:buFont typeface="Arial"/>
              <a:buNone/>
            </a:pPr>
            <a:r>
              <a:rPr lang="en" sz="700">
                <a:solidFill>
                  <a:schemeClr val="dk1"/>
                </a:solidFill>
              </a:rPr>
              <a:t>See Also, Open Data for Resilience Initiative at GFDRR/The World Bank Group: http://bit.ly/opendri</a:t>
            </a:r>
            <a:endParaRPr>
              <a:solidFill>
                <a:schemeClr val="dk1"/>
              </a:solidFill>
            </a:endParaRPr>
          </a:p>
          <a:p>
            <a:pPr marL="0" lvl="0" indent="0" rtl="0">
              <a:spcBef>
                <a:spcPts val="0"/>
              </a:spcBef>
              <a:spcAft>
                <a:spcPts val="0"/>
              </a:spcAft>
              <a:buNone/>
            </a:pPr>
            <a:r>
              <a:rPr lang="en">
                <a:solidFill>
                  <a:schemeClr val="dk1"/>
                </a:solidFill>
              </a:rPr>
              <a:t> </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593441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3" name="Shape 2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solidFill>
                  <a:schemeClr val="dk1"/>
                </a:solidFill>
              </a:rPr>
              <a:t>Open Source and Humanitarian Principles </a:t>
            </a:r>
            <a:r>
              <a:rPr lang="en" u="sng">
                <a:solidFill>
                  <a:srgbClr val="0000FF"/>
                </a:solidFill>
                <a:hlinkClick r:id="rId3"/>
              </a:rPr>
              <a:t>https://timreview.ca/article/399</a:t>
            </a:r>
            <a:endParaRPr>
              <a:solidFill>
                <a:schemeClr val="dk1"/>
              </a:solidFill>
            </a:endParaRPr>
          </a:p>
          <a:p>
            <a:pPr marL="0" lvl="0" indent="0" rtl="0">
              <a:spcBef>
                <a:spcPts val="0"/>
              </a:spcBef>
              <a:spcAft>
                <a:spcPts val="0"/>
              </a:spcAft>
              <a:buNone/>
            </a:pPr>
            <a:r>
              <a:rPr lang="en">
                <a:solidFill>
                  <a:schemeClr val="dk1"/>
                </a:solidFill>
              </a:rPr>
              <a:t> </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3668537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9" name="Shape 27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11760" lvl="0" indent="0" rtl="0">
              <a:spcBef>
                <a:spcPts val="440"/>
              </a:spcBef>
              <a:spcAft>
                <a:spcPts val="0"/>
              </a:spcAft>
              <a:buClr>
                <a:schemeClr val="dk1"/>
              </a:buClr>
              <a:buSzPts val="1100"/>
              <a:buFont typeface="Arial"/>
              <a:buNone/>
            </a:pPr>
            <a:r>
              <a:rPr lang="en">
                <a:solidFill>
                  <a:schemeClr val="dk1"/>
                </a:solidFill>
                <a:latin typeface="Calibri"/>
                <a:ea typeface="Calibri"/>
                <a:cs typeface="Calibri"/>
                <a:sym typeface="Calibri"/>
              </a:rPr>
              <a:t>The open data charter has some key principles. This is signed by governments and individuals. Many of them are funders. http://opendatacharter.net/</a:t>
            </a:r>
            <a:endParaRPr>
              <a:solidFill>
                <a:schemeClr val="dk1"/>
              </a:solidFill>
              <a:latin typeface="Calibri"/>
              <a:ea typeface="Calibri"/>
              <a:cs typeface="Calibri"/>
              <a:sym typeface="Calibri"/>
            </a:endParaRPr>
          </a:p>
          <a:p>
            <a:pPr marL="0" lvl="0" indent="0" rtl="0">
              <a:spcBef>
                <a:spcPts val="0"/>
              </a:spcBef>
              <a:spcAft>
                <a:spcPts val="0"/>
              </a:spcAft>
              <a:buNone/>
            </a:pPr>
            <a:r>
              <a:rPr lang="en">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rtl="0">
              <a:spcBef>
                <a:spcPts val="0"/>
              </a:spcBef>
              <a:spcAft>
                <a:spcPts val="0"/>
              </a:spcAft>
              <a:buNone/>
            </a:pPr>
            <a:endParaRPr/>
          </a:p>
        </p:txBody>
      </p:sp>
    </p:spTree>
    <p:extLst>
      <p:ext uri="{BB962C8B-B14F-4D97-AF65-F5344CB8AC3E}">
        <p14:creationId xmlns:p14="http://schemas.microsoft.com/office/powerpoint/2010/main" val="526371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Shape 28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4" name="Shape 28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11760" lvl="0" indent="0" rtl="0">
              <a:spcBef>
                <a:spcPts val="440"/>
              </a:spcBef>
              <a:spcAft>
                <a:spcPts val="0"/>
              </a:spcAft>
              <a:buClr>
                <a:schemeClr val="dk1"/>
              </a:buClr>
              <a:buSzPts val="1100"/>
              <a:buFont typeface="Arial"/>
              <a:buNone/>
            </a:pPr>
            <a:r>
              <a:rPr lang="en">
                <a:solidFill>
                  <a:schemeClr val="dk1"/>
                </a:solidFill>
                <a:latin typeface="Calibri"/>
                <a:ea typeface="Calibri"/>
                <a:cs typeface="Calibri"/>
                <a:sym typeface="Calibri"/>
              </a:rPr>
              <a:t>The open data charter has some key principles. This is signed by governments and individuals. Many of them are funders. http://opendatacharter.net/</a:t>
            </a:r>
            <a:endParaRPr>
              <a:solidFill>
                <a:schemeClr val="dk1"/>
              </a:solidFill>
              <a:latin typeface="Calibri"/>
              <a:ea typeface="Calibri"/>
              <a:cs typeface="Calibri"/>
              <a:sym typeface="Calibri"/>
            </a:endParaRPr>
          </a:p>
          <a:p>
            <a:pPr marL="0" lvl="0" indent="0" rtl="0">
              <a:spcBef>
                <a:spcPts val="0"/>
              </a:spcBef>
              <a:spcAft>
                <a:spcPts val="0"/>
              </a:spcAft>
              <a:buNone/>
            </a:pPr>
            <a:r>
              <a:rPr lang="en">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a:solidFill>
                  <a:schemeClr val="dk1"/>
                </a:solidFill>
              </a:rPr>
              <a:t> </a:t>
            </a:r>
            <a:r>
              <a:rPr lang="en" sz="1800" u="sng">
                <a:solidFill>
                  <a:srgbClr val="0000FF"/>
                </a:solidFill>
                <a:hlinkClick r:id="rId3"/>
              </a:rPr>
              <a:t>http://opendatacharter.net/</a:t>
            </a:r>
            <a:endParaRPr sz="1800">
              <a:solidFill>
                <a:schemeClr val="dk1"/>
              </a:solidFill>
            </a:endParaRPr>
          </a:p>
          <a:p>
            <a:pPr marL="0" lvl="0" indent="0">
              <a:spcBef>
                <a:spcPts val="0"/>
              </a:spcBef>
              <a:spcAft>
                <a:spcPts val="0"/>
              </a:spcAft>
              <a:buClr>
                <a:schemeClr val="dk1"/>
              </a:buClr>
              <a:buSzPts val="1100"/>
              <a:buFont typeface="Arial"/>
              <a:buNone/>
            </a:pPr>
            <a:r>
              <a:rPr lang="en" sz="1800" u="sng">
                <a:solidFill>
                  <a:srgbClr val="0000FF"/>
                </a:solidFill>
                <a:hlinkClick r:id="rId4"/>
              </a:rPr>
              <a:t>http://opendatacharter.net/who-we-are/</a:t>
            </a:r>
            <a:endParaRPr sz="1800">
              <a:solidFill>
                <a:schemeClr val="dk1"/>
              </a:solidFill>
            </a:endParaRPr>
          </a:p>
          <a:p>
            <a:pPr marL="0" lvl="0" indent="0">
              <a:spcBef>
                <a:spcPts val="0"/>
              </a:spcBef>
              <a:spcAft>
                <a:spcPts val="0"/>
              </a:spcAft>
              <a:buClr>
                <a:schemeClr val="dk1"/>
              </a:buClr>
              <a:buSzPts val="1100"/>
              <a:buFont typeface="Arial"/>
              <a:buNone/>
            </a:pPr>
            <a:endParaRPr sz="1800">
              <a:solidFill>
                <a:schemeClr val="dk1"/>
              </a:solidFill>
            </a:endParaRPr>
          </a:p>
          <a:p>
            <a:pPr marL="0" lvl="0" indent="0">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Icon: Group by Robert Bjurshagen from the Noun Project</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 </a:t>
            </a:r>
            <a:endParaRPr/>
          </a:p>
        </p:txBody>
      </p:sp>
    </p:spTree>
    <p:extLst>
      <p:ext uri="{BB962C8B-B14F-4D97-AF65-F5344CB8AC3E}">
        <p14:creationId xmlns:p14="http://schemas.microsoft.com/office/powerpoint/2010/main" val="4151651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1" name="Shape 29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The OGP is a large network of funders, countries, civil society and organizations. Many foundations are engaged in these elements. As we consider our space as humanitarians, it is important to be aware of these parts of our ecosystem. </a:t>
            </a:r>
            <a:r>
              <a:rPr lang="en" u="sng">
                <a:solidFill>
                  <a:srgbClr val="0000FF"/>
                </a:solidFill>
                <a:hlinkClick r:id="rId3"/>
              </a:rPr>
              <a:t>http://www.opengovpartnership.org/</a:t>
            </a:r>
            <a:r>
              <a:rPr lang="en" sz="1800">
                <a:solidFill>
                  <a:schemeClr val="dk1"/>
                </a:solidFill>
              </a:rPr>
              <a:t> </a:t>
            </a:r>
            <a:endParaRPr sz="1800">
              <a:solidFill>
                <a:schemeClr val="dk1"/>
              </a:solidFill>
            </a:endParaRPr>
          </a:p>
          <a:p>
            <a:pPr marL="0" lvl="0" indent="0" rtl="0">
              <a:spcBef>
                <a:spcPts val="0"/>
              </a:spcBef>
              <a:spcAft>
                <a:spcPts val="0"/>
              </a:spcAft>
              <a:buNone/>
            </a:pPr>
            <a:endParaRPr sz="1800">
              <a:solidFill>
                <a:schemeClr val="dk1"/>
              </a:solidFill>
            </a:endParaRPr>
          </a:p>
          <a:p>
            <a:pPr marL="0" lvl="0" indent="0" rtl="0">
              <a:spcBef>
                <a:spcPts val="0"/>
              </a:spcBef>
              <a:spcAft>
                <a:spcPts val="0"/>
              </a:spcAft>
              <a:buNone/>
            </a:pPr>
            <a:r>
              <a:rPr lang="en">
                <a:solidFill>
                  <a:schemeClr val="dk1"/>
                </a:solidFill>
              </a:rPr>
              <a:t> </a:t>
            </a:r>
            <a:endParaRPr/>
          </a:p>
        </p:txBody>
      </p:sp>
    </p:spTree>
    <p:extLst>
      <p:ext uri="{BB962C8B-B14F-4D97-AF65-F5344CB8AC3E}">
        <p14:creationId xmlns:p14="http://schemas.microsoft.com/office/powerpoint/2010/main" val="40125211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8" name="Shape 2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IFRC signed the Grand Bargain. We are considering how it changes our work. We are looking at workflows and processes to address some of the agreed items. Open data is one of the delivery elements for collaboration. As we prepare, it is key to know how the Grand Bargain ties to the larger changing ecosystem. http://www.agendaforhumanity.org/initiatives/3861</a:t>
            </a:r>
            <a:endParaRPr sz="1800">
              <a:solidFill>
                <a:schemeClr val="dk1"/>
              </a:solidFill>
            </a:endParaRPr>
          </a:p>
          <a:p>
            <a:pPr marL="0" lvl="0" indent="0" rtl="0">
              <a:spcBef>
                <a:spcPts val="0"/>
              </a:spcBef>
              <a:spcAft>
                <a:spcPts val="0"/>
              </a:spcAft>
              <a:buNone/>
            </a:pPr>
            <a:endParaRPr sz="1800">
              <a:solidFill>
                <a:schemeClr val="dk1"/>
              </a:solidFill>
            </a:endParaRPr>
          </a:p>
          <a:p>
            <a:pPr marL="0" lvl="0" indent="0" rtl="0">
              <a:spcBef>
                <a:spcPts val="0"/>
              </a:spcBef>
              <a:spcAft>
                <a:spcPts val="0"/>
              </a:spcAft>
              <a:buNone/>
            </a:pPr>
            <a:r>
              <a:rPr lang="en">
                <a:solidFill>
                  <a:schemeClr val="dk1"/>
                </a:solidFill>
              </a:rPr>
              <a:t> </a:t>
            </a:r>
            <a:endParaRPr/>
          </a:p>
        </p:txBody>
      </p:sp>
    </p:spTree>
    <p:extLst>
      <p:ext uri="{BB962C8B-B14F-4D97-AF65-F5344CB8AC3E}">
        <p14:creationId xmlns:p14="http://schemas.microsoft.com/office/powerpoint/2010/main" val="3180011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5" name="Shape 3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solidFill>
                <a:schemeClr val="dk1"/>
              </a:solidFill>
            </a:endParaRPr>
          </a:p>
          <a:p>
            <a:pPr marL="0" lvl="0" indent="0">
              <a:spcBef>
                <a:spcPts val="0"/>
              </a:spcBef>
              <a:spcAft>
                <a:spcPts val="0"/>
              </a:spcAft>
              <a:buNone/>
            </a:pPr>
            <a:r>
              <a:rPr lang="en">
                <a:solidFill>
                  <a:schemeClr val="dk1"/>
                </a:solidFill>
              </a:rPr>
              <a:t>IATI is one of the mechanism for transparent finance data. As we consider how we will work with IATI as part of the Grand Bargain, the prinicples of open data are key to understanding how we might need to adjust our processes, projects and even technology. </a:t>
            </a:r>
            <a:r>
              <a:rPr lang="en" u="sng">
                <a:solidFill>
                  <a:srgbClr val="0000FF"/>
                </a:solidFill>
                <a:hlinkClick r:id="rId3"/>
              </a:rPr>
              <a:t>http://www.agendaforhumanity.org/initiatives/3861</a:t>
            </a:r>
            <a:endParaRPr>
              <a:solidFill>
                <a:schemeClr val="dk1"/>
              </a:solidFill>
            </a:endParaRPr>
          </a:p>
          <a:p>
            <a:pPr marL="0" lvl="0" indent="0">
              <a:spcBef>
                <a:spcPts val="0"/>
              </a:spcBef>
              <a:spcAft>
                <a:spcPts val="0"/>
              </a:spcAft>
              <a:buNone/>
            </a:pPr>
            <a:r>
              <a:rPr lang="en" u="sng">
                <a:solidFill>
                  <a:srgbClr val="0000FF"/>
                </a:solidFill>
                <a:hlinkClick r:id="rId4"/>
              </a:rPr>
              <a:t>http://www.aidtransparency.net/about</a:t>
            </a:r>
            <a:endParaRPr>
              <a:solidFill>
                <a:schemeClr val="dk1"/>
              </a:solidFill>
            </a:endParaRPr>
          </a:p>
          <a:p>
            <a:pPr marL="0" lvl="0" indent="0">
              <a:spcBef>
                <a:spcPts val="0"/>
              </a:spcBef>
              <a:spcAft>
                <a:spcPts val="0"/>
              </a:spcAft>
              <a:buNone/>
            </a:pP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endParaRPr sz="1800">
              <a:solidFill>
                <a:schemeClr val="dk1"/>
              </a:solidFill>
            </a:endParaRPr>
          </a:p>
          <a:p>
            <a:pPr marL="0" lvl="0" indent="0" rtl="0">
              <a:spcBef>
                <a:spcPts val="0"/>
              </a:spcBef>
              <a:spcAft>
                <a:spcPts val="0"/>
              </a:spcAft>
              <a:buNone/>
            </a:pPr>
            <a:r>
              <a:rPr lang="en">
                <a:solidFill>
                  <a:schemeClr val="dk1"/>
                </a:solidFill>
              </a:rPr>
              <a:t> </a:t>
            </a:r>
            <a:endParaRPr/>
          </a:p>
        </p:txBody>
      </p:sp>
    </p:spTree>
    <p:extLst>
      <p:ext uri="{BB962C8B-B14F-4D97-AF65-F5344CB8AC3E}">
        <p14:creationId xmlns:p14="http://schemas.microsoft.com/office/powerpoint/2010/main" val="2385734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18-06-27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18-06-27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18-06-27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207"/>
        <p:cNvGrpSpPr/>
        <p:nvPr/>
      </p:nvGrpSpPr>
      <p:grpSpPr>
        <a:xfrm>
          <a:off x="0" y="0"/>
          <a:ext cx="0" cy="0"/>
          <a:chOff x="0" y="0"/>
          <a:chExt cx="0" cy="0"/>
        </a:xfrm>
      </p:grpSpPr>
      <p:sp>
        <p:nvSpPr>
          <p:cNvPr id="208" name="Shape 208"/>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319168"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215253"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209" name="Shape 209"/>
          <p:cNvSpPr txBox="1">
            <a:spLocks noGrp="1"/>
          </p:cNvSpPr>
          <p:nvPr>
            <p:ph type="body" idx="1"/>
          </p:nvPr>
        </p:nvSpPr>
        <p:spPr>
          <a:xfrm>
            <a:off x="4628669" y="2431475"/>
            <a:ext cx="5522463" cy="436744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18119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18-06-27</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604174"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19</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7.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hyperlink" Target="http://www.worldbank.org/" TargetMode="External"/><Relationship Id="rId5" Type="http://schemas.openxmlformats.org/officeDocument/2006/relationships/hyperlink" Target="http://www.un.org/" TargetMode="External"/><Relationship Id="rId6" Type="http://schemas.openxmlformats.org/officeDocument/2006/relationships/hyperlink" Target="http://www.oas.org/" TargetMode="External"/><Relationship Id="rId7" Type="http://schemas.openxmlformats.org/officeDocument/2006/relationships/hyperlink" Target="http://www.oecd.org/" TargetMode="External"/><Relationship Id="rId8" Type="http://schemas.openxmlformats.org/officeDocument/2006/relationships/hyperlink" Target="http://www.iadb.org/" TargetMode="External"/><Relationship Id="rId9" Type="http://schemas.openxmlformats.org/officeDocument/2006/relationships/hyperlink" Target="http://www.afdb.org/" TargetMode="External"/><Relationship Id="rId10" Type="http://schemas.openxmlformats.org/officeDocument/2006/relationships/hyperlink" Target="http://www.cepal.org/" TargetMode="External"/><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C39DC2-B7B6-2947-AE48-C88C90C5DCFE}"/>
              </a:ext>
            </a:extLst>
          </p:cNvPr>
          <p:cNvSpPr>
            <a:spLocks noGrp="1"/>
          </p:cNvSpPr>
          <p:nvPr>
            <p:ph type="ctrTitle"/>
          </p:nvPr>
        </p:nvSpPr>
        <p:spPr>
          <a:xfrm>
            <a:off x="1049877" y="1821281"/>
            <a:ext cx="8583223" cy="651896"/>
          </a:xfrm>
        </p:spPr>
        <p:txBody>
          <a:bodyPr/>
          <a:lstStyle/>
          <a:p>
            <a:pPr algn="l"/>
            <a:r>
              <a:rPr lang="en-US" sz="6000" i="0" baseline="0" dirty="0"/>
              <a:t>Open Data Basics</a:t>
            </a:r>
          </a:p>
        </p:txBody>
      </p:sp>
      <p:sp>
        <p:nvSpPr>
          <p:cNvPr id="4" name="Shape 239">
            <a:extLst>
              <a:ext uri="{FF2B5EF4-FFF2-40B4-BE49-F238E27FC236}">
                <a16:creationId xmlns:a16="http://schemas.microsoft.com/office/drawing/2014/main" xmlns="" id="{EA69D027-85B3-5447-8C79-3EEC430FD972}"/>
              </a:ext>
            </a:extLst>
          </p:cNvPr>
          <p:cNvSpPr txBox="1"/>
          <p:nvPr/>
        </p:nvSpPr>
        <p:spPr>
          <a:xfrm>
            <a:off x="1049877" y="2805373"/>
            <a:ext cx="6340627" cy="789023"/>
          </a:xfrm>
          <a:prstGeom prst="rect">
            <a:avLst/>
          </a:prstGeom>
          <a:noFill/>
          <a:ln>
            <a:noFill/>
          </a:ln>
        </p:spPr>
        <p:txBody>
          <a:bodyPr spcFirstLastPara="1" wrap="square" lIns="106869" tIns="106869" rIns="106869" bIns="106869" anchor="t" anchorCtr="0">
            <a:noAutofit/>
          </a:bodyPr>
          <a:lstStyle/>
          <a:p>
            <a:r>
              <a:rPr lang="en" sz="2400" dirty="0">
                <a:solidFill>
                  <a:schemeClr val="dk1"/>
                </a:solidFill>
                <a:latin typeface="Arial" panose="020B0604020202020204" pitchFamily="34" charset="0"/>
                <a:ea typeface="Arvo"/>
                <a:cs typeface="Arial" panose="020B0604020202020204" pitchFamily="34" charset="0"/>
                <a:sym typeface="Arvo"/>
              </a:rPr>
              <a:t>Heather </a:t>
            </a:r>
            <a:r>
              <a:rPr lang="en" sz="2400" dirty="0" err="1">
                <a:solidFill>
                  <a:schemeClr val="dk1"/>
                </a:solidFill>
                <a:latin typeface="Arial" panose="020B0604020202020204" pitchFamily="34" charset="0"/>
                <a:ea typeface="Arvo"/>
                <a:cs typeface="Arial" panose="020B0604020202020204" pitchFamily="34" charset="0"/>
                <a:sym typeface="Arvo"/>
              </a:rPr>
              <a:t>Leson</a:t>
            </a:r>
            <a:r>
              <a:rPr lang="en" sz="2400" dirty="0">
                <a:solidFill>
                  <a:schemeClr val="dk1"/>
                </a:solidFill>
                <a:latin typeface="Arial" panose="020B0604020202020204" pitchFamily="34" charset="0"/>
                <a:ea typeface="Arvo"/>
                <a:cs typeface="Arial" panose="020B0604020202020204" pitchFamily="34" charset="0"/>
                <a:sym typeface="Arvo"/>
              </a:rPr>
              <a:t>, Data Literacy Lead</a:t>
            </a:r>
            <a:endParaRPr sz="2400" dirty="0">
              <a:solidFill>
                <a:schemeClr val="dk1"/>
              </a:solidFill>
              <a:latin typeface="Arial" panose="020B0604020202020204" pitchFamily="34" charset="0"/>
              <a:ea typeface="Arvo"/>
              <a:cs typeface="Arial" panose="020B0604020202020204" pitchFamily="34" charset="0"/>
              <a:sym typeface="Arvo"/>
            </a:endParaRPr>
          </a:p>
          <a:p>
            <a:pPr>
              <a:buClr>
                <a:schemeClr val="dk1"/>
              </a:buClr>
              <a:buSzPts val="1100"/>
            </a:pPr>
            <a:r>
              <a:rPr lang="en" sz="2400" dirty="0">
                <a:solidFill>
                  <a:schemeClr val="dk1"/>
                </a:solidFill>
                <a:latin typeface="Trebuchet MS"/>
                <a:ea typeface="Trebuchet MS"/>
                <a:cs typeface="Trebuchet MS"/>
                <a:sym typeface="Trebuchet MS"/>
              </a:rPr>
              <a:t> </a:t>
            </a:r>
            <a:endParaRPr sz="2400" dirty="0">
              <a:solidFill>
                <a:schemeClr val="dk1"/>
              </a:solidFill>
              <a:latin typeface="Trebuchet MS"/>
              <a:ea typeface="Trebuchet MS"/>
              <a:cs typeface="Trebuchet MS"/>
              <a:sym typeface="Trebuchet MS"/>
            </a:endParaRPr>
          </a:p>
          <a:p>
            <a:pPr>
              <a:buClr>
                <a:schemeClr val="dk1"/>
              </a:buClr>
              <a:buSzPts val="1100"/>
            </a:pPr>
            <a:r>
              <a:rPr lang="en" sz="1403" dirty="0">
                <a:solidFill>
                  <a:schemeClr val="dk1"/>
                </a:solidFill>
                <a:latin typeface="Trebuchet MS"/>
                <a:ea typeface="Trebuchet MS"/>
                <a:cs typeface="Trebuchet MS"/>
                <a:sym typeface="Trebuchet MS"/>
              </a:rPr>
              <a:t> </a:t>
            </a:r>
            <a:endParaRPr sz="1403" dirty="0">
              <a:solidFill>
                <a:schemeClr val="dk1"/>
              </a:solidFill>
              <a:latin typeface="Trebuchet MS"/>
              <a:ea typeface="Trebuchet MS"/>
              <a:cs typeface="Trebuchet MS"/>
              <a:sym typeface="Trebuchet MS"/>
            </a:endParaRPr>
          </a:p>
          <a:p>
            <a:pPr>
              <a:buClr>
                <a:schemeClr val="dk1"/>
              </a:buClr>
              <a:buSzPts val="1100"/>
            </a:pPr>
            <a:endParaRPr sz="1403" dirty="0">
              <a:solidFill>
                <a:schemeClr val="dk1"/>
              </a:solidFill>
              <a:latin typeface="Trebuchet MS"/>
              <a:ea typeface="Trebuchet MS"/>
              <a:cs typeface="Trebuchet MS"/>
              <a:sym typeface="Trebuchet MS"/>
            </a:endParaRPr>
          </a:p>
        </p:txBody>
      </p:sp>
    </p:spTree>
    <p:extLst>
      <p:ext uri="{BB962C8B-B14F-4D97-AF65-F5344CB8AC3E}">
        <p14:creationId xmlns:p14="http://schemas.microsoft.com/office/powerpoint/2010/main" val="7608021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txBox="1"/>
          <p:nvPr/>
        </p:nvSpPr>
        <p:spPr>
          <a:xfrm>
            <a:off x="868452" y="1563509"/>
            <a:ext cx="8297020" cy="1403059"/>
          </a:xfrm>
          <a:prstGeom prst="rect">
            <a:avLst/>
          </a:prstGeom>
          <a:noFill/>
          <a:ln>
            <a:noFill/>
          </a:ln>
        </p:spPr>
        <p:txBody>
          <a:bodyPr spcFirstLastPara="1" wrap="square" lIns="106869" tIns="106869" rIns="106869" bIns="106869" anchor="ctr" anchorCtr="0">
            <a:noAutofit/>
          </a:bodyPr>
          <a:lstStyle/>
          <a:p>
            <a:pPr>
              <a:lnSpc>
                <a:spcPct val="115000"/>
              </a:lnSpc>
              <a:spcBef>
                <a:spcPts val="1636"/>
              </a:spcBef>
              <a:spcAft>
                <a:spcPts val="468"/>
              </a:spcAft>
            </a:pPr>
            <a:endParaRPr sz="2805" dirty="0">
              <a:solidFill>
                <a:srgbClr val="EE3224"/>
              </a:solidFill>
              <a:latin typeface="Arvo"/>
              <a:ea typeface="Arvo"/>
              <a:cs typeface="Arvo"/>
              <a:sym typeface="Arvo"/>
            </a:endParaRPr>
          </a:p>
        </p:txBody>
      </p:sp>
      <p:sp>
        <p:nvSpPr>
          <p:cNvPr id="301" name="Shape 301"/>
          <p:cNvSpPr txBox="1"/>
          <p:nvPr/>
        </p:nvSpPr>
        <p:spPr>
          <a:xfrm>
            <a:off x="5785237" y="2912593"/>
            <a:ext cx="4328758" cy="3506771"/>
          </a:xfrm>
          <a:prstGeom prst="rect">
            <a:avLst/>
          </a:prstGeom>
          <a:noFill/>
          <a:ln>
            <a:noFill/>
          </a:ln>
        </p:spPr>
        <p:txBody>
          <a:bodyPr spcFirstLastPara="1" wrap="square" lIns="106869" tIns="106869" rIns="106869" bIns="106869" anchor="ctr" anchorCtr="0">
            <a:noAutofit/>
          </a:bodyPr>
          <a:lstStyle/>
          <a:p>
            <a:pPr marL="130636">
              <a:spcBef>
                <a:spcPts val="514"/>
              </a:spcBef>
            </a:pPr>
            <a:endParaRPr sz="2104" b="1">
              <a:solidFill>
                <a:schemeClr val="dk1"/>
              </a:solidFill>
              <a:latin typeface="Calibri"/>
              <a:ea typeface="Calibri"/>
              <a:cs typeface="Calibri"/>
              <a:sym typeface="Calibri"/>
            </a:endParaRPr>
          </a:p>
          <a:p>
            <a:pPr>
              <a:lnSpc>
                <a:spcPct val="115000"/>
              </a:lnSpc>
            </a:pPr>
            <a:endParaRPr sz="2104">
              <a:solidFill>
                <a:schemeClr val="dk1"/>
              </a:solidFill>
              <a:latin typeface="Calibri"/>
              <a:ea typeface="Calibri"/>
              <a:cs typeface="Calibri"/>
              <a:sym typeface="Calibri"/>
            </a:endParaRPr>
          </a:p>
        </p:txBody>
      </p:sp>
      <p:sp>
        <p:nvSpPr>
          <p:cNvPr id="302" name="Shape 302"/>
          <p:cNvSpPr txBox="1"/>
          <p:nvPr/>
        </p:nvSpPr>
        <p:spPr>
          <a:xfrm>
            <a:off x="868452" y="1563509"/>
            <a:ext cx="9526143" cy="3506771"/>
          </a:xfrm>
          <a:prstGeom prst="rect">
            <a:avLst/>
          </a:prstGeom>
          <a:noFill/>
          <a:ln>
            <a:noFill/>
          </a:ln>
        </p:spPr>
        <p:txBody>
          <a:bodyPr spcFirstLastPara="1" wrap="square" lIns="106869" tIns="106869" rIns="106869" bIns="106869" anchor="ctr" anchorCtr="0">
            <a:noAutofit/>
          </a:bodyPr>
          <a:lstStyle/>
          <a:p>
            <a:pPr marL="130636">
              <a:spcBef>
                <a:spcPts val="514"/>
              </a:spcBef>
            </a:pPr>
            <a:r>
              <a:rPr lang="en" sz="4000" b="1" dirty="0">
                <a:solidFill>
                  <a:srgbClr val="FF0000"/>
                </a:solidFill>
                <a:latin typeface="Arial" panose="020B0604020202020204" pitchFamily="34" charset="0"/>
                <a:ea typeface="Calibri"/>
                <a:cs typeface="Arial" panose="020B0604020202020204" pitchFamily="34" charset="0"/>
                <a:sym typeface="Calibri"/>
              </a:rPr>
              <a:t>Grand Bargain: </a:t>
            </a:r>
            <a:endParaRPr lang="en-CA" sz="4000" b="1" dirty="0" smtClean="0">
              <a:solidFill>
                <a:srgbClr val="FF0000"/>
              </a:solidFill>
              <a:latin typeface="Arial" panose="020B0604020202020204" pitchFamily="34" charset="0"/>
              <a:ea typeface="Calibri"/>
              <a:cs typeface="Arial" panose="020B0604020202020204" pitchFamily="34" charset="0"/>
              <a:sym typeface="Calibri"/>
            </a:endParaRPr>
          </a:p>
          <a:p>
            <a:pPr marL="130636">
              <a:spcBef>
                <a:spcPts val="514"/>
              </a:spcBef>
            </a:pPr>
            <a:r>
              <a:rPr lang="en" sz="2000" dirty="0" smtClean="0">
                <a:solidFill>
                  <a:schemeClr val="dk1"/>
                </a:solidFill>
                <a:latin typeface="Arial" panose="020B0604020202020204" pitchFamily="34" charset="0"/>
                <a:ea typeface="Calibri"/>
                <a:cs typeface="Arial" panose="020B0604020202020204" pitchFamily="34" charset="0"/>
                <a:sym typeface="Calibri"/>
              </a:rPr>
              <a:t>IFRC </a:t>
            </a:r>
            <a:r>
              <a:rPr lang="en" sz="2000" dirty="0">
                <a:solidFill>
                  <a:schemeClr val="dk1"/>
                </a:solidFill>
                <a:latin typeface="Arial" panose="020B0604020202020204" pitchFamily="34" charset="0"/>
                <a:ea typeface="Calibri"/>
                <a:cs typeface="Arial" panose="020B0604020202020204" pitchFamily="34" charset="0"/>
                <a:sym typeface="Calibri"/>
              </a:rPr>
              <a:t>and 29 other signatories signed for these goals:</a:t>
            </a:r>
            <a:endParaRPr sz="2000" dirty="0">
              <a:solidFill>
                <a:schemeClr val="dk1"/>
              </a:solidFill>
              <a:latin typeface="Arial" panose="020B0604020202020204" pitchFamily="34" charset="0"/>
              <a:ea typeface="Calibri"/>
              <a:cs typeface="Arial" panose="020B0604020202020204" pitchFamily="34" charset="0"/>
              <a:sym typeface="Calibri"/>
            </a:endParaRPr>
          </a:p>
          <a:p>
            <a:pPr>
              <a:lnSpc>
                <a:spcPct val="115000"/>
              </a:lnSpc>
            </a:pPr>
            <a:r>
              <a:rPr lang="en" sz="2000" b="1" dirty="0">
                <a:solidFill>
                  <a:schemeClr val="dk1"/>
                </a:solidFill>
                <a:latin typeface="Arial" panose="020B0604020202020204" pitchFamily="34" charset="0"/>
                <a:ea typeface="Calibri"/>
                <a:cs typeface="Arial" panose="020B0604020202020204" pitchFamily="34" charset="0"/>
                <a:sym typeface="Calibri"/>
              </a:rPr>
              <a:t>	</a:t>
            </a:r>
            <a:endParaRPr sz="2000" dirty="0">
              <a:solidFill>
                <a:schemeClr val="dk1"/>
              </a:solidFill>
              <a:latin typeface="Arial" panose="020B0604020202020204" pitchFamily="34" charset="0"/>
              <a:ea typeface="Calibri"/>
              <a:cs typeface="Arial" panose="020B0604020202020204" pitchFamily="34" charset="0"/>
              <a:sym typeface="Calibri"/>
            </a:endParaRPr>
          </a:p>
          <a:p>
            <a:pPr marL="534421" indent="-371126">
              <a:lnSpc>
                <a:spcPct val="115000"/>
              </a:lnSpc>
              <a:buClr>
                <a:schemeClr val="dk1"/>
              </a:buClr>
              <a:buSzPts val="1400"/>
              <a:buFont typeface="Calibri"/>
              <a:buChar char="▪"/>
            </a:pPr>
            <a:r>
              <a:rPr lang="en" sz="2000" b="1" dirty="0">
                <a:solidFill>
                  <a:srgbClr val="FF0000"/>
                </a:solidFill>
                <a:latin typeface="Arial" panose="020B0604020202020204" pitchFamily="34" charset="0"/>
                <a:ea typeface="Calibri"/>
                <a:cs typeface="Arial" panose="020B0604020202020204" pitchFamily="34" charset="0"/>
                <a:sym typeface="Calibri"/>
              </a:rPr>
              <a:t>Greater transparency</a:t>
            </a:r>
            <a:endParaRPr sz="2000" b="1" dirty="0">
              <a:solidFill>
                <a:srgbClr val="FF0000"/>
              </a:solidFill>
              <a:latin typeface="Arial" panose="020B0604020202020204" pitchFamily="34" charset="0"/>
              <a:ea typeface="Calibri"/>
              <a:cs typeface="Arial" panose="020B0604020202020204" pitchFamily="34" charset="0"/>
              <a:sym typeface="Calibri"/>
            </a:endParaRPr>
          </a:p>
          <a:p>
            <a:pPr marL="534421" indent="-371126">
              <a:lnSpc>
                <a:spcPct val="115000"/>
              </a:lnSpc>
              <a:buClr>
                <a:schemeClr val="dk1"/>
              </a:buClr>
              <a:buSzPts val="1400"/>
              <a:buFont typeface="Calibri"/>
              <a:buChar char="▪"/>
            </a:pPr>
            <a:r>
              <a:rPr lang="en" sz="2000" dirty="0">
                <a:solidFill>
                  <a:schemeClr val="dk1"/>
                </a:solidFill>
                <a:latin typeface="Arial" panose="020B0604020202020204" pitchFamily="34" charset="0"/>
                <a:ea typeface="Calibri"/>
                <a:cs typeface="Arial" panose="020B0604020202020204" pitchFamily="34" charset="0"/>
                <a:sym typeface="Calibri"/>
              </a:rPr>
              <a:t>More support and funding tools for local and national responders</a:t>
            </a:r>
            <a:endParaRPr sz="2000" dirty="0">
              <a:solidFill>
                <a:schemeClr val="dk1"/>
              </a:solidFill>
              <a:latin typeface="Arial" panose="020B0604020202020204" pitchFamily="34" charset="0"/>
              <a:ea typeface="Calibri"/>
              <a:cs typeface="Arial" panose="020B0604020202020204" pitchFamily="34" charset="0"/>
              <a:sym typeface="Calibri"/>
            </a:endParaRPr>
          </a:p>
          <a:p>
            <a:pPr marL="534421" indent="-371126">
              <a:lnSpc>
                <a:spcPct val="115000"/>
              </a:lnSpc>
              <a:buClr>
                <a:schemeClr val="dk1"/>
              </a:buClr>
              <a:buSzPts val="1400"/>
              <a:buFont typeface="Calibri"/>
              <a:buChar char="▪"/>
            </a:pPr>
            <a:r>
              <a:rPr lang="en" sz="2000" dirty="0">
                <a:solidFill>
                  <a:schemeClr val="dk1"/>
                </a:solidFill>
                <a:latin typeface="Arial" panose="020B0604020202020204" pitchFamily="34" charset="0"/>
                <a:ea typeface="Calibri"/>
                <a:cs typeface="Arial" panose="020B0604020202020204" pitchFamily="34" charset="0"/>
                <a:sym typeface="Calibri"/>
              </a:rPr>
              <a:t>Reduce duplication and management costs with periodic functional reviews</a:t>
            </a:r>
            <a:endParaRPr sz="2000" dirty="0">
              <a:solidFill>
                <a:schemeClr val="dk1"/>
              </a:solidFill>
              <a:latin typeface="Arial" panose="020B0604020202020204" pitchFamily="34" charset="0"/>
              <a:ea typeface="Calibri"/>
              <a:cs typeface="Arial" panose="020B0604020202020204" pitchFamily="34" charset="0"/>
              <a:sym typeface="Calibri"/>
            </a:endParaRPr>
          </a:p>
          <a:p>
            <a:pPr marL="534421" indent="-371126">
              <a:lnSpc>
                <a:spcPct val="115000"/>
              </a:lnSpc>
              <a:buClr>
                <a:schemeClr val="dk1"/>
              </a:buClr>
              <a:buSzPts val="1400"/>
              <a:buFont typeface="Calibri"/>
              <a:buChar char="▪"/>
            </a:pPr>
            <a:r>
              <a:rPr lang="en" sz="2000" dirty="0">
                <a:solidFill>
                  <a:schemeClr val="dk1"/>
                </a:solidFill>
                <a:latin typeface="Arial" panose="020B0604020202020204" pitchFamily="34" charset="0"/>
                <a:ea typeface="Calibri"/>
                <a:cs typeface="Arial" panose="020B0604020202020204" pitchFamily="34" charset="0"/>
                <a:sym typeface="Calibri"/>
              </a:rPr>
              <a:t>Improve joint and impartial needs assessments</a:t>
            </a:r>
            <a:endParaRPr sz="2000" b="1" dirty="0">
              <a:solidFill>
                <a:schemeClr val="dk1"/>
              </a:solidFill>
              <a:latin typeface="Arial" panose="020B0604020202020204" pitchFamily="34" charset="0"/>
              <a:ea typeface="Calibri"/>
              <a:cs typeface="Arial" panose="020B0604020202020204" pitchFamily="34" charset="0"/>
              <a:sym typeface="Calibri"/>
            </a:endParaRPr>
          </a:p>
          <a:p>
            <a:pPr marL="534421" indent="-371126">
              <a:lnSpc>
                <a:spcPct val="115000"/>
              </a:lnSpc>
              <a:buClr>
                <a:schemeClr val="dk1"/>
              </a:buClr>
              <a:buSzPts val="1400"/>
              <a:buChar char="▪"/>
            </a:pPr>
            <a:r>
              <a:rPr lang="en" sz="2000" b="1" dirty="0">
                <a:solidFill>
                  <a:srgbClr val="FF0000"/>
                </a:solidFill>
                <a:latin typeface="Arial" panose="020B0604020202020204" pitchFamily="34" charset="0"/>
                <a:ea typeface="Calibri"/>
                <a:cs typeface="Arial" panose="020B0604020202020204" pitchFamily="34" charset="0"/>
                <a:sym typeface="Calibri"/>
              </a:rPr>
              <a:t>A participation revolution</a:t>
            </a:r>
            <a:r>
              <a:rPr lang="en" sz="2000" b="1" dirty="0">
                <a:solidFill>
                  <a:schemeClr val="dk1"/>
                </a:solidFill>
                <a:latin typeface="Arial" panose="020B0604020202020204" pitchFamily="34" charset="0"/>
                <a:ea typeface="Calibri"/>
                <a:cs typeface="Arial" panose="020B0604020202020204" pitchFamily="34" charset="0"/>
                <a:sym typeface="Calibri"/>
              </a:rPr>
              <a:t>: </a:t>
            </a:r>
            <a:r>
              <a:rPr lang="en" sz="2000" dirty="0">
                <a:solidFill>
                  <a:schemeClr val="dk1"/>
                </a:solidFill>
                <a:latin typeface="Arial" panose="020B0604020202020204" pitchFamily="34" charset="0"/>
                <a:ea typeface="Calibri"/>
                <a:cs typeface="Arial" panose="020B0604020202020204" pitchFamily="34" charset="0"/>
                <a:sym typeface="Calibri"/>
              </a:rPr>
              <a:t>include people receiving aid in making the decisions which affect their lives</a:t>
            </a:r>
            <a:endParaRPr sz="2000" dirty="0">
              <a:solidFill>
                <a:schemeClr val="dk1"/>
              </a:solidFill>
              <a:latin typeface="Arial" panose="020B0604020202020204" pitchFamily="34" charset="0"/>
              <a:ea typeface="Calibri"/>
              <a:cs typeface="Arial" panose="020B0604020202020204" pitchFamily="34" charset="0"/>
              <a:sym typeface="Calibri"/>
            </a:endParaRPr>
          </a:p>
          <a:p>
            <a:pPr marL="534421" indent="-371126">
              <a:lnSpc>
                <a:spcPct val="115000"/>
              </a:lnSpc>
              <a:buClr>
                <a:schemeClr val="dk1"/>
              </a:buClr>
              <a:buSzPts val="1400"/>
              <a:buFont typeface="Calibri"/>
              <a:buChar char="▪"/>
            </a:pPr>
            <a:r>
              <a:rPr lang="en" sz="2000" dirty="0">
                <a:solidFill>
                  <a:schemeClr val="dk1"/>
                </a:solidFill>
                <a:latin typeface="Arial" panose="020B0604020202020204" pitchFamily="34" charset="0"/>
                <a:ea typeface="Calibri"/>
                <a:cs typeface="Arial" panose="020B0604020202020204" pitchFamily="34" charset="0"/>
                <a:sym typeface="Calibri"/>
              </a:rPr>
              <a:t>Increase collaborative humanitarian multi-year planning and funding</a:t>
            </a:r>
            <a:endParaRPr sz="2000" dirty="0">
              <a:solidFill>
                <a:schemeClr val="dk1"/>
              </a:solidFill>
              <a:latin typeface="Arial" panose="020B0604020202020204" pitchFamily="34" charset="0"/>
              <a:ea typeface="Calibri"/>
              <a:cs typeface="Arial" panose="020B0604020202020204" pitchFamily="34" charset="0"/>
              <a:sym typeface="Calibri"/>
            </a:endParaRPr>
          </a:p>
          <a:p>
            <a:pPr marL="534421" indent="-371126">
              <a:lnSpc>
                <a:spcPct val="115000"/>
              </a:lnSpc>
              <a:buClr>
                <a:schemeClr val="dk1"/>
              </a:buClr>
              <a:buSzPts val="1400"/>
              <a:buFont typeface="Calibri"/>
              <a:buChar char="▪"/>
            </a:pPr>
            <a:r>
              <a:rPr lang="en" sz="2000" dirty="0">
                <a:solidFill>
                  <a:schemeClr val="dk1"/>
                </a:solidFill>
                <a:latin typeface="Arial" panose="020B0604020202020204" pitchFamily="34" charset="0"/>
                <a:ea typeface="Calibri"/>
                <a:cs typeface="Arial" panose="020B0604020202020204" pitchFamily="34" charset="0"/>
                <a:sym typeface="Calibri"/>
              </a:rPr>
              <a:t>Reduce the earmarking of donor contributions</a:t>
            </a:r>
            <a:endParaRPr sz="2000" dirty="0">
              <a:solidFill>
                <a:schemeClr val="dk1"/>
              </a:solidFill>
              <a:latin typeface="Arial" panose="020B0604020202020204" pitchFamily="34" charset="0"/>
              <a:ea typeface="Calibri"/>
              <a:cs typeface="Arial" panose="020B0604020202020204" pitchFamily="34" charset="0"/>
              <a:sym typeface="Calibri"/>
            </a:endParaRPr>
          </a:p>
          <a:p>
            <a:pPr marL="534421" indent="-371126">
              <a:lnSpc>
                <a:spcPct val="115000"/>
              </a:lnSpc>
              <a:buClr>
                <a:schemeClr val="dk1"/>
              </a:buClr>
              <a:buSzPts val="1400"/>
              <a:buFont typeface="Calibri"/>
              <a:buChar char="▪"/>
            </a:pPr>
            <a:r>
              <a:rPr lang="en" sz="2000" b="1" dirty="0" smtClean="0">
                <a:solidFill>
                  <a:schemeClr val="dk1"/>
                </a:solidFill>
                <a:latin typeface="Arial" panose="020B0604020202020204" pitchFamily="34" charset="0"/>
                <a:ea typeface="Calibri"/>
                <a:cs typeface="Arial" panose="020B0604020202020204" pitchFamily="34" charset="0"/>
                <a:sym typeface="Calibri"/>
              </a:rPr>
              <a:t>Harmoni</a:t>
            </a:r>
            <a:r>
              <a:rPr lang="en-CA" sz="2000" b="1" dirty="0" smtClean="0">
                <a:solidFill>
                  <a:schemeClr val="dk1"/>
                </a:solidFill>
                <a:latin typeface="Arial" panose="020B0604020202020204" pitchFamily="34" charset="0"/>
                <a:ea typeface="Calibri"/>
                <a:cs typeface="Arial" panose="020B0604020202020204" pitchFamily="34" charset="0"/>
                <a:sym typeface="Calibri"/>
              </a:rPr>
              <a:t>z</a:t>
            </a:r>
            <a:r>
              <a:rPr lang="en" sz="2000" b="1" dirty="0" smtClean="0">
                <a:solidFill>
                  <a:schemeClr val="dk1"/>
                </a:solidFill>
                <a:latin typeface="Arial" panose="020B0604020202020204" pitchFamily="34" charset="0"/>
                <a:ea typeface="Calibri"/>
                <a:cs typeface="Arial" panose="020B0604020202020204" pitchFamily="34" charset="0"/>
                <a:sym typeface="Calibri"/>
              </a:rPr>
              <a:t>e </a:t>
            </a:r>
            <a:r>
              <a:rPr lang="en" sz="2000" b="1" dirty="0">
                <a:solidFill>
                  <a:schemeClr val="dk1"/>
                </a:solidFill>
                <a:latin typeface="Arial" panose="020B0604020202020204" pitchFamily="34" charset="0"/>
                <a:ea typeface="Calibri"/>
                <a:cs typeface="Arial" panose="020B0604020202020204" pitchFamily="34" charset="0"/>
                <a:sym typeface="Calibri"/>
              </a:rPr>
              <a:t>and simplify </a:t>
            </a:r>
            <a:r>
              <a:rPr lang="en" sz="2000" b="1" dirty="0">
                <a:solidFill>
                  <a:srgbClr val="FF0000"/>
                </a:solidFill>
                <a:latin typeface="Arial" panose="020B0604020202020204" pitchFamily="34" charset="0"/>
                <a:ea typeface="Calibri"/>
                <a:cs typeface="Arial" panose="020B0604020202020204" pitchFamily="34" charset="0"/>
                <a:sym typeface="Calibri"/>
              </a:rPr>
              <a:t>reporting requirements</a:t>
            </a:r>
            <a:endParaRPr sz="2000" b="1" dirty="0">
              <a:solidFill>
                <a:srgbClr val="FF0000"/>
              </a:solidFill>
              <a:latin typeface="Arial" panose="020B0604020202020204" pitchFamily="34" charset="0"/>
              <a:ea typeface="Calibri"/>
              <a:cs typeface="Arial" panose="020B0604020202020204" pitchFamily="34" charset="0"/>
              <a:sym typeface="Calibri"/>
            </a:endParaRPr>
          </a:p>
          <a:p>
            <a:pPr marL="534421" indent="-371126">
              <a:lnSpc>
                <a:spcPct val="115000"/>
              </a:lnSpc>
              <a:buClr>
                <a:schemeClr val="dk1"/>
              </a:buClr>
              <a:buSzPts val="1400"/>
              <a:buFont typeface="Calibri"/>
              <a:buChar char="▪"/>
            </a:pPr>
            <a:r>
              <a:rPr lang="en" sz="2000" b="1" dirty="0">
                <a:solidFill>
                  <a:schemeClr val="dk1"/>
                </a:solidFill>
                <a:latin typeface="Arial" panose="020B0604020202020204" pitchFamily="34" charset="0"/>
                <a:ea typeface="Calibri"/>
                <a:cs typeface="Arial" panose="020B0604020202020204" pitchFamily="34" charset="0"/>
                <a:sym typeface="Calibri"/>
              </a:rPr>
              <a:t>Enhance </a:t>
            </a:r>
            <a:r>
              <a:rPr lang="en" sz="2000" b="1" dirty="0">
                <a:solidFill>
                  <a:srgbClr val="FF0000"/>
                </a:solidFill>
                <a:latin typeface="Arial" panose="020B0604020202020204" pitchFamily="34" charset="0"/>
                <a:ea typeface="Calibri"/>
                <a:cs typeface="Arial" panose="020B0604020202020204" pitchFamily="34" charset="0"/>
                <a:sym typeface="Calibri"/>
              </a:rPr>
              <a:t>engagement between humanitarian and development actors</a:t>
            </a:r>
            <a:endParaRPr sz="2000"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270008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p:nvPr/>
        </p:nvSpPr>
        <p:spPr>
          <a:xfrm>
            <a:off x="516560" y="433956"/>
            <a:ext cx="9726525" cy="1403059"/>
          </a:xfrm>
          <a:prstGeom prst="rect">
            <a:avLst/>
          </a:prstGeom>
          <a:noFill/>
          <a:ln>
            <a:noFill/>
          </a:ln>
        </p:spPr>
        <p:txBody>
          <a:bodyPr spcFirstLastPara="1" wrap="square" lIns="106869" tIns="106869" rIns="106869" bIns="106869" anchor="ctr" anchorCtr="0">
            <a:noAutofit/>
          </a:bodyPr>
          <a:lstStyle/>
          <a:p>
            <a:pPr>
              <a:lnSpc>
                <a:spcPct val="115000"/>
              </a:lnSpc>
              <a:spcBef>
                <a:spcPts val="1636"/>
              </a:spcBef>
              <a:spcAft>
                <a:spcPts val="468"/>
              </a:spcAft>
            </a:pPr>
            <a:r>
              <a:rPr lang="en" sz="4000" b="1" dirty="0">
                <a:solidFill>
                  <a:srgbClr val="FF0000"/>
                </a:solidFill>
                <a:latin typeface="Arial" panose="020B0604020202020204" pitchFamily="34" charset="0"/>
                <a:ea typeface="Arvo"/>
                <a:cs typeface="Arial" panose="020B0604020202020204" pitchFamily="34" charset="0"/>
                <a:sym typeface="Arvo"/>
              </a:rPr>
              <a:t>International Aid Transparency Index (IATI)</a:t>
            </a:r>
            <a:endParaRPr sz="4000" b="1" dirty="0">
              <a:solidFill>
                <a:srgbClr val="FF0000"/>
              </a:solidFill>
              <a:latin typeface="Arial" panose="020B0604020202020204" pitchFamily="34" charset="0"/>
              <a:ea typeface="Arvo"/>
              <a:cs typeface="Arial" panose="020B0604020202020204" pitchFamily="34" charset="0"/>
              <a:sym typeface="Arvo"/>
            </a:endParaRPr>
          </a:p>
        </p:txBody>
      </p:sp>
      <p:sp>
        <p:nvSpPr>
          <p:cNvPr id="308" name="Shape 308"/>
          <p:cNvSpPr txBox="1"/>
          <p:nvPr/>
        </p:nvSpPr>
        <p:spPr>
          <a:xfrm>
            <a:off x="5914328" y="1783040"/>
            <a:ext cx="4328758" cy="3506771"/>
          </a:xfrm>
          <a:prstGeom prst="rect">
            <a:avLst/>
          </a:prstGeom>
          <a:noFill/>
          <a:ln>
            <a:noFill/>
          </a:ln>
        </p:spPr>
        <p:txBody>
          <a:bodyPr spcFirstLastPara="1" wrap="square" lIns="106869" tIns="106869" rIns="106869" bIns="106869" anchor="ctr" anchorCtr="0">
            <a:noAutofit/>
          </a:bodyPr>
          <a:lstStyle/>
          <a:p>
            <a:pPr marL="130636">
              <a:spcBef>
                <a:spcPts val="514"/>
              </a:spcBef>
            </a:pPr>
            <a:endParaRPr sz="2104" b="1">
              <a:solidFill>
                <a:schemeClr val="dk1"/>
              </a:solidFill>
              <a:latin typeface="Calibri"/>
              <a:ea typeface="Calibri"/>
              <a:cs typeface="Calibri"/>
              <a:sym typeface="Calibri"/>
            </a:endParaRPr>
          </a:p>
          <a:p>
            <a:pPr>
              <a:lnSpc>
                <a:spcPct val="115000"/>
              </a:lnSpc>
            </a:pPr>
            <a:endParaRPr sz="2104">
              <a:solidFill>
                <a:schemeClr val="dk1"/>
              </a:solidFill>
              <a:latin typeface="Calibri"/>
              <a:ea typeface="Calibri"/>
              <a:cs typeface="Calibri"/>
              <a:sym typeface="Calibri"/>
            </a:endParaRPr>
          </a:p>
        </p:txBody>
      </p:sp>
      <p:sp>
        <p:nvSpPr>
          <p:cNvPr id="309" name="Shape 309"/>
          <p:cNvSpPr txBox="1"/>
          <p:nvPr/>
        </p:nvSpPr>
        <p:spPr>
          <a:xfrm>
            <a:off x="516560" y="1783040"/>
            <a:ext cx="9526143" cy="3506771"/>
          </a:xfrm>
          <a:prstGeom prst="rect">
            <a:avLst/>
          </a:prstGeom>
          <a:noFill/>
          <a:ln>
            <a:noFill/>
          </a:ln>
        </p:spPr>
        <p:txBody>
          <a:bodyPr spcFirstLastPara="1" wrap="square" lIns="106869" tIns="106869" rIns="106869" bIns="106869" anchor="ctr" anchorCtr="0">
            <a:noAutofit/>
          </a:bodyPr>
          <a:lstStyle/>
          <a:p>
            <a:pPr>
              <a:lnSpc>
                <a:spcPct val="115000"/>
              </a:lnSpc>
              <a:spcBef>
                <a:spcPts val="2805"/>
              </a:spcBef>
            </a:pPr>
            <a:r>
              <a:rPr lang="en" sz="2104" b="1" dirty="0">
                <a:solidFill>
                  <a:srgbClr val="FF0000"/>
                </a:solidFill>
                <a:latin typeface="Arial" panose="020B0604020202020204" pitchFamily="34" charset="0"/>
                <a:ea typeface="Calibri"/>
                <a:cs typeface="Arial" panose="020B0604020202020204" pitchFamily="34" charset="0"/>
                <a:sym typeface="Calibri"/>
              </a:rPr>
              <a:t>IATI makes information about aid spending easier to access, use and understand.</a:t>
            </a:r>
            <a:endParaRPr sz="2104" b="1" dirty="0">
              <a:solidFill>
                <a:srgbClr val="FF0000"/>
              </a:solidFill>
              <a:latin typeface="Arial" panose="020B0604020202020204" pitchFamily="34" charset="0"/>
              <a:ea typeface="Calibri"/>
              <a:cs typeface="Arial" panose="020B0604020202020204" pitchFamily="34" charset="0"/>
              <a:sym typeface="Calibri"/>
            </a:endParaRPr>
          </a:p>
          <a:p>
            <a:pPr>
              <a:lnSpc>
                <a:spcPct val="115000"/>
              </a:lnSpc>
              <a:spcBef>
                <a:spcPts val="2805"/>
              </a:spcBef>
              <a:spcAft>
                <a:spcPts val="701"/>
              </a:spcAft>
            </a:pPr>
            <a:r>
              <a:rPr lang="en" sz="2104" b="1" dirty="0">
                <a:solidFill>
                  <a:schemeClr val="dk1"/>
                </a:solidFill>
                <a:latin typeface="Arial" panose="020B0604020202020204" pitchFamily="34" charset="0"/>
                <a:ea typeface="Calibri"/>
                <a:cs typeface="Arial" panose="020B0604020202020204" pitchFamily="34" charset="0"/>
                <a:sym typeface="Calibri"/>
              </a:rPr>
              <a:t>IATI</a:t>
            </a:r>
            <a:r>
              <a:rPr lang="en" sz="2104" dirty="0">
                <a:solidFill>
                  <a:schemeClr val="dk1"/>
                </a:solidFill>
                <a:latin typeface="Arial" panose="020B0604020202020204" pitchFamily="34" charset="0"/>
                <a:ea typeface="Calibri"/>
                <a:cs typeface="Arial" panose="020B0604020202020204" pitchFamily="34" charset="0"/>
                <a:sym typeface="Calibri"/>
              </a:rPr>
              <a:t> is a voluntary, multi-stakeholder initiative that seeks to </a:t>
            </a:r>
            <a:r>
              <a:rPr lang="en" sz="2104" b="1" dirty="0">
                <a:solidFill>
                  <a:srgbClr val="EE3224"/>
                </a:solidFill>
                <a:latin typeface="Arial" panose="020B0604020202020204" pitchFamily="34" charset="0"/>
                <a:ea typeface="Calibri"/>
                <a:cs typeface="Arial" panose="020B0604020202020204" pitchFamily="34" charset="0"/>
                <a:sym typeface="Calibri"/>
              </a:rPr>
              <a:t>improve the transparency of aid, development, and humanitarian resources</a:t>
            </a:r>
            <a:r>
              <a:rPr lang="en" sz="2104" dirty="0">
                <a:solidFill>
                  <a:schemeClr val="dk1"/>
                </a:solidFill>
                <a:latin typeface="Arial" panose="020B0604020202020204" pitchFamily="34" charset="0"/>
                <a:ea typeface="Calibri"/>
                <a:cs typeface="Arial" panose="020B0604020202020204" pitchFamily="34" charset="0"/>
                <a:sym typeface="Calibri"/>
              </a:rPr>
              <a:t> in order to increase their effectiveness in tackling poverty. IATI brings together </a:t>
            </a:r>
            <a:r>
              <a:rPr lang="en" sz="2104" b="1" dirty="0">
                <a:solidFill>
                  <a:srgbClr val="EE3224"/>
                </a:solidFill>
                <a:latin typeface="Arial" panose="020B0604020202020204" pitchFamily="34" charset="0"/>
                <a:ea typeface="Calibri"/>
                <a:cs typeface="Arial" panose="020B0604020202020204" pitchFamily="34" charset="0"/>
                <a:sym typeface="Calibri"/>
              </a:rPr>
              <a:t>donor and recipient countries, civil society </a:t>
            </a:r>
            <a:r>
              <a:rPr lang="en" sz="2104" b="1" dirty="0" err="1">
                <a:solidFill>
                  <a:srgbClr val="EE3224"/>
                </a:solidFill>
                <a:latin typeface="Arial" panose="020B0604020202020204" pitchFamily="34" charset="0"/>
                <a:ea typeface="Calibri"/>
                <a:cs typeface="Arial" panose="020B0604020202020204" pitchFamily="34" charset="0"/>
                <a:sym typeface="Calibri"/>
              </a:rPr>
              <a:t>organisations</a:t>
            </a:r>
            <a:r>
              <a:rPr lang="en" sz="2104" b="1" dirty="0">
                <a:solidFill>
                  <a:srgbClr val="EE3224"/>
                </a:solidFill>
                <a:latin typeface="Arial" panose="020B0604020202020204" pitchFamily="34" charset="0"/>
                <a:ea typeface="Calibri"/>
                <a:cs typeface="Arial" panose="020B0604020202020204" pitchFamily="34" charset="0"/>
                <a:sym typeface="Calibri"/>
              </a:rPr>
              <a:t>, and other experts</a:t>
            </a:r>
            <a:r>
              <a:rPr lang="en" sz="2104" dirty="0">
                <a:solidFill>
                  <a:srgbClr val="EE3224"/>
                </a:solidFill>
                <a:latin typeface="Arial" panose="020B0604020202020204" pitchFamily="34" charset="0"/>
                <a:ea typeface="Calibri"/>
                <a:cs typeface="Arial" panose="020B0604020202020204" pitchFamily="34" charset="0"/>
                <a:sym typeface="Calibri"/>
              </a:rPr>
              <a:t> </a:t>
            </a:r>
            <a:r>
              <a:rPr lang="en" sz="2104" dirty="0">
                <a:solidFill>
                  <a:schemeClr val="dk1"/>
                </a:solidFill>
                <a:latin typeface="Arial" panose="020B0604020202020204" pitchFamily="34" charset="0"/>
                <a:ea typeface="Calibri"/>
                <a:cs typeface="Arial" panose="020B0604020202020204" pitchFamily="34" charset="0"/>
                <a:sym typeface="Calibri"/>
              </a:rPr>
              <a:t>in aid information who are committed to working together to increase the transparency and openness of aid.</a:t>
            </a:r>
            <a:endParaRPr sz="2104" dirty="0">
              <a:solidFill>
                <a:schemeClr val="dk1"/>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786754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p:nvPr/>
        </p:nvSpPr>
        <p:spPr>
          <a:xfrm>
            <a:off x="472511" y="401683"/>
            <a:ext cx="9748969" cy="1403059"/>
          </a:xfrm>
          <a:prstGeom prst="rect">
            <a:avLst/>
          </a:prstGeom>
          <a:noFill/>
          <a:ln>
            <a:noFill/>
          </a:ln>
        </p:spPr>
        <p:txBody>
          <a:bodyPr spcFirstLastPara="1" wrap="square" lIns="106869" tIns="106869" rIns="106869" bIns="106869" anchor="ctr" anchorCtr="0">
            <a:noAutofit/>
          </a:bodyPr>
          <a:lstStyle/>
          <a:p>
            <a:pPr>
              <a:lnSpc>
                <a:spcPct val="115000"/>
              </a:lnSpc>
              <a:spcBef>
                <a:spcPts val="1636"/>
              </a:spcBef>
              <a:spcAft>
                <a:spcPts val="468"/>
              </a:spcAft>
            </a:pPr>
            <a:r>
              <a:rPr lang="en" sz="4000" b="1" dirty="0">
                <a:solidFill>
                  <a:srgbClr val="FF0000"/>
                </a:solidFill>
                <a:latin typeface="Arial" panose="020B0604020202020204" pitchFamily="34" charset="0"/>
                <a:ea typeface="Arvo"/>
                <a:cs typeface="Arial" panose="020B0604020202020204" pitchFamily="34" charset="0"/>
                <a:sym typeface="Arvo"/>
              </a:rPr>
              <a:t>Examples of Open Data: UNDP, </a:t>
            </a:r>
            <a:r>
              <a:rPr lang="en" sz="4000" b="1" dirty="0" err="1">
                <a:solidFill>
                  <a:srgbClr val="FF0000"/>
                </a:solidFill>
                <a:latin typeface="Arial" panose="020B0604020202020204" pitchFamily="34" charset="0"/>
                <a:ea typeface="Arvo"/>
                <a:cs typeface="Arial" panose="020B0604020202020204" pitchFamily="34" charset="0"/>
                <a:sym typeface="Arvo"/>
              </a:rPr>
              <a:t>Unicef</a:t>
            </a:r>
            <a:endParaRPr sz="4000" b="1" dirty="0">
              <a:solidFill>
                <a:srgbClr val="FF0000"/>
              </a:solidFill>
              <a:latin typeface="Arial" panose="020B0604020202020204" pitchFamily="34" charset="0"/>
              <a:ea typeface="Arvo"/>
              <a:cs typeface="Arial" panose="020B0604020202020204" pitchFamily="34" charset="0"/>
              <a:sym typeface="Arvo"/>
            </a:endParaRPr>
          </a:p>
        </p:txBody>
      </p:sp>
      <p:sp>
        <p:nvSpPr>
          <p:cNvPr id="315" name="Shape 315"/>
          <p:cNvSpPr txBox="1"/>
          <p:nvPr/>
        </p:nvSpPr>
        <p:spPr>
          <a:xfrm>
            <a:off x="5664394" y="2239377"/>
            <a:ext cx="4328758" cy="3506771"/>
          </a:xfrm>
          <a:prstGeom prst="rect">
            <a:avLst/>
          </a:prstGeom>
          <a:noFill/>
          <a:ln>
            <a:noFill/>
          </a:ln>
        </p:spPr>
        <p:txBody>
          <a:bodyPr spcFirstLastPara="1" wrap="square" lIns="106869" tIns="106869" rIns="106869" bIns="106869" anchor="ctr" anchorCtr="0">
            <a:noAutofit/>
          </a:bodyPr>
          <a:lstStyle/>
          <a:p>
            <a:pPr marL="130636">
              <a:spcBef>
                <a:spcPts val="514"/>
              </a:spcBef>
            </a:pPr>
            <a:endParaRPr sz="2104" b="1">
              <a:solidFill>
                <a:schemeClr val="dk1"/>
              </a:solidFill>
              <a:latin typeface="Calibri"/>
              <a:ea typeface="Calibri"/>
              <a:cs typeface="Calibri"/>
              <a:sym typeface="Calibri"/>
            </a:endParaRPr>
          </a:p>
          <a:p>
            <a:pPr>
              <a:lnSpc>
                <a:spcPct val="115000"/>
              </a:lnSpc>
            </a:pPr>
            <a:endParaRPr sz="2104">
              <a:solidFill>
                <a:schemeClr val="dk1"/>
              </a:solidFill>
              <a:latin typeface="Calibri"/>
              <a:ea typeface="Calibri"/>
              <a:cs typeface="Calibri"/>
              <a:sym typeface="Calibri"/>
            </a:endParaRPr>
          </a:p>
        </p:txBody>
      </p:sp>
      <p:sp>
        <p:nvSpPr>
          <p:cNvPr id="316" name="Shape 316"/>
          <p:cNvSpPr txBox="1"/>
          <p:nvPr/>
        </p:nvSpPr>
        <p:spPr>
          <a:xfrm>
            <a:off x="266626" y="2239377"/>
            <a:ext cx="9526143" cy="3506771"/>
          </a:xfrm>
          <a:prstGeom prst="rect">
            <a:avLst/>
          </a:prstGeom>
          <a:noFill/>
          <a:ln>
            <a:noFill/>
          </a:ln>
        </p:spPr>
        <p:txBody>
          <a:bodyPr spcFirstLastPara="1" wrap="square" lIns="106869" tIns="106869" rIns="106869" bIns="106869" anchor="ctr" anchorCtr="0">
            <a:noAutofit/>
          </a:bodyPr>
          <a:lstStyle/>
          <a:p>
            <a:pPr>
              <a:lnSpc>
                <a:spcPct val="115000"/>
              </a:lnSpc>
              <a:spcBef>
                <a:spcPts val="2805"/>
              </a:spcBef>
              <a:spcAft>
                <a:spcPts val="701"/>
              </a:spcAft>
            </a:pPr>
            <a:endParaRPr sz="2104">
              <a:solidFill>
                <a:schemeClr val="dk1"/>
              </a:solidFill>
              <a:latin typeface="Calibri"/>
              <a:ea typeface="Calibri"/>
              <a:cs typeface="Calibri"/>
              <a:sym typeface="Calibri"/>
            </a:endParaRPr>
          </a:p>
        </p:txBody>
      </p:sp>
      <p:sp>
        <p:nvSpPr>
          <p:cNvPr id="317" name="Shape 317"/>
          <p:cNvSpPr txBox="1"/>
          <p:nvPr/>
        </p:nvSpPr>
        <p:spPr>
          <a:xfrm>
            <a:off x="244183" y="2164069"/>
            <a:ext cx="3506771" cy="3506771"/>
          </a:xfrm>
          <a:prstGeom prst="rect">
            <a:avLst/>
          </a:prstGeom>
          <a:noFill/>
          <a:ln>
            <a:noFill/>
          </a:ln>
        </p:spPr>
        <p:txBody>
          <a:bodyPr spcFirstLastPara="1" wrap="square" lIns="106869" tIns="106869" rIns="106869" bIns="106869" anchor="ctr" anchorCtr="0">
            <a:noAutofit/>
          </a:bodyPr>
          <a:lstStyle/>
          <a:p>
            <a:endParaRPr sz="2455"/>
          </a:p>
          <a:p>
            <a:endParaRPr sz="2455"/>
          </a:p>
          <a:p>
            <a:endParaRPr sz="2455"/>
          </a:p>
          <a:p>
            <a:endParaRPr sz="2455"/>
          </a:p>
          <a:p>
            <a:endParaRPr sz="2455"/>
          </a:p>
          <a:p>
            <a:endParaRPr sz="2455"/>
          </a:p>
          <a:p>
            <a:endParaRPr sz="2455"/>
          </a:p>
          <a:p>
            <a:endParaRPr sz="2455"/>
          </a:p>
          <a:p>
            <a:r>
              <a:rPr lang="en" sz="2455"/>
              <a:t> </a:t>
            </a:r>
            <a:endParaRPr sz="2455"/>
          </a:p>
        </p:txBody>
      </p:sp>
      <p:pic>
        <p:nvPicPr>
          <p:cNvPr id="318" name="Shape 318" descr="UNICEF Open Innovation Fund.png"/>
          <p:cNvPicPr preferRelativeResize="0"/>
          <p:nvPr/>
        </p:nvPicPr>
        <p:blipFill>
          <a:blip r:embed="rId3">
            <a:alphaModFix/>
          </a:blip>
          <a:stretch>
            <a:fillRect/>
          </a:stretch>
        </p:blipFill>
        <p:spPr>
          <a:xfrm>
            <a:off x="1041005" y="1909332"/>
            <a:ext cx="1913125" cy="4016246"/>
          </a:xfrm>
          <a:prstGeom prst="rect">
            <a:avLst/>
          </a:prstGeom>
          <a:noFill/>
          <a:ln>
            <a:noFill/>
          </a:ln>
        </p:spPr>
      </p:pic>
      <p:pic>
        <p:nvPicPr>
          <p:cNvPr id="319" name="Shape 319" descr="UNDP Open Projects March 2017.png"/>
          <p:cNvPicPr preferRelativeResize="0"/>
          <p:nvPr/>
        </p:nvPicPr>
        <p:blipFill>
          <a:blip r:embed="rId4">
            <a:alphaModFix/>
          </a:blip>
          <a:stretch>
            <a:fillRect/>
          </a:stretch>
        </p:blipFill>
        <p:spPr>
          <a:xfrm>
            <a:off x="4441018" y="2365914"/>
            <a:ext cx="5409727" cy="3635821"/>
          </a:xfrm>
          <a:prstGeom prst="rect">
            <a:avLst/>
          </a:prstGeom>
          <a:noFill/>
          <a:ln>
            <a:noFill/>
          </a:ln>
        </p:spPr>
      </p:pic>
      <p:sp>
        <p:nvSpPr>
          <p:cNvPr id="320" name="Shape 320"/>
          <p:cNvSpPr txBox="1"/>
          <p:nvPr/>
        </p:nvSpPr>
        <p:spPr>
          <a:xfrm>
            <a:off x="6599650" y="1804742"/>
            <a:ext cx="2458246" cy="788322"/>
          </a:xfrm>
          <a:prstGeom prst="rect">
            <a:avLst/>
          </a:prstGeom>
          <a:noFill/>
          <a:ln>
            <a:noFill/>
          </a:ln>
        </p:spPr>
        <p:txBody>
          <a:bodyPr spcFirstLastPara="1" wrap="square" lIns="106869" tIns="106869" rIns="106869" bIns="106869" anchor="ctr" anchorCtr="0">
            <a:noAutofit/>
          </a:bodyPr>
          <a:lstStyle/>
          <a:p>
            <a:r>
              <a:rPr lang="en" sz="2455">
                <a:solidFill>
                  <a:schemeClr val="dk1"/>
                </a:solidFill>
                <a:latin typeface="Calibri"/>
                <a:ea typeface="Calibri"/>
                <a:cs typeface="Calibri"/>
                <a:sym typeface="Calibri"/>
              </a:rPr>
              <a:t>open.undp.org</a:t>
            </a:r>
            <a:endParaRPr sz="2455">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08686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Shape 325"/>
          <p:cNvSpPr txBox="1"/>
          <p:nvPr/>
        </p:nvSpPr>
        <p:spPr>
          <a:xfrm>
            <a:off x="685572" y="681382"/>
            <a:ext cx="8297020" cy="1403059"/>
          </a:xfrm>
          <a:prstGeom prst="rect">
            <a:avLst/>
          </a:prstGeom>
          <a:noFill/>
          <a:ln>
            <a:noFill/>
          </a:ln>
        </p:spPr>
        <p:txBody>
          <a:bodyPr spcFirstLastPara="1" wrap="square" lIns="106869" tIns="106869" rIns="106869" bIns="106869" anchor="ctr" anchorCtr="0">
            <a:noAutofit/>
          </a:bodyPr>
          <a:lstStyle/>
          <a:p>
            <a:pPr>
              <a:lnSpc>
                <a:spcPct val="115000"/>
              </a:lnSpc>
              <a:spcBef>
                <a:spcPts val="1636"/>
              </a:spcBef>
              <a:spcAft>
                <a:spcPts val="468"/>
              </a:spcAft>
            </a:pPr>
            <a:r>
              <a:rPr lang="en" sz="4000" b="1" dirty="0">
                <a:solidFill>
                  <a:srgbClr val="EE3224"/>
                </a:solidFill>
                <a:latin typeface="Arial" panose="020B0604020202020204" pitchFamily="34" charset="0"/>
                <a:ea typeface="Arvo"/>
                <a:cs typeface="Arial" panose="020B0604020202020204" pitchFamily="34" charset="0"/>
                <a:sym typeface="Arvo"/>
              </a:rPr>
              <a:t>IFRC Example: Missing Maps</a:t>
            </a:r>
            <a:endParaRPr sz="4000" b="1" dirty="0">
              <a:solidFill>
                <a:srgbClr val="EE3224"/>
              </a:solidFill>
              <a:latin typeface="Arial" panose="020B0604020202020204" pitchFamily="34" charset="0"/>
              <a:ea typeface="Arvo"/>
              <a:cs typeface="Arial" panose="020B0604020202020204" pitchFamily="34" charset="0"/>
              <a:sym typeface="Arvo"/>
            </a:endParaRPr>
          </a:p>
        </p:txBody>
      </p:sp>
      <p:sp>
        <p:nvSpPr>
          <p:cNvPr id="326" name="Shape 326"/>
          <p:cNvSpPr txBox="1"/>
          <p:nvPr/>
        </p:nvSpPr>
        <p:spPr>
          <a:xfrm>
            <a:off x="5602357" y="2030466"/>
            <a:ext cx="4328758" cy="3506771"/>
          </a:xfrm>
          <a:prstGeom prst="rect">
            <a:avLst/>
          </a:prstGeom>
          <a:noFill/>
          <a:ln>
            <a:noFill/>
          </a:ln>
        </p:spPr>
        <p:txBody>
          <a:bodyPr spcFirstLastPara="1" wrap="square" lIns="106869" tIns="106869" rIns="106869" bIns="106869" anchor="ctr" anchorCtr="0">
            <a:noAutofit/>
          </a:bodyPr>
          <a:lstStyle/>
          <a:p>
            <a:pPr marL="130636">
              <a:spcBef>
                <a:spcPts val="514"/>
              </a:spcBef>
            </a:pPr>
            <a:endParaRPr sz="2104" b="1">
              <a:solidFill>
                <a:schemeClr val="dk1"/>
              </a:solidFill>
              <a:latin typeface="Calibri"/>
              <a:ea typeface="Calibri"/>
              <a:cs typeface="Calibri"/>
              <a:sym typeface="Calibri"/>
            </a:endParaRPr>
          </a:p>
          <a:p>
            <a:pPr>
              <a:lnSpc>
                <a:spcPct val="115000"/>
              </a:lnSpc>
            </a:pPr>
            <a:endParaRPr sz="2104">
              <a:solidFill>
                <a:schemeClr val="dk1"/>
              </a:solidFill>
              <a:latin typeface="Calibri"/>
              <a:ea typeface="Calibri"/>
              <a:cs typeface="Calibri"/>
              <a:sym typeface="Calibri"/>
            </a:endParaRPr>
          </a:p>
        </p:txBody>
      </p:sp>
      <p:sp>
        <p:nvSpPr>
          <p:cNvPr id="327" name="Shape 327"/>
          <p:cNvSpPr txBox="1"/>
          <p:nvPr/>
        </p:nvSpPr>
        <p:spPr>
          <a:xfrm>
            <a:off x="204589" y="2030466"/>
            <a:ext cx="9526143" cy="3506771"/>
          </a:xfrm>
          <a:prstGeom prst="rect">
            <a:avLst/>
          </a:prstGeom>
          <a:noFill/>
          <a:ln>
            <a:noFill/>
          </a:ln>
        </p:spPr>
        <p:txBody>
          <a:bodyPr spcFirstLastPara="1" wrap="square" lIns="106869" tIns="106869" rIns="106869" bIns="106869" anchor="ctr" anchorCtr="0">
            <a:noAutofit/>
          </a:bodyPr>
          <a:lstStyle/>
          <a:p>
            <a:pPr>
              <a:lnSpc>
                <a:spcPct val="115000"/>
              </a:lnSpc>
              <a:spcBef>
                <a:spcPts val="2805"/>
              </a:spcBef>
              <a:spcAft>
                <a:spcPts val="701"/>
              </a:spcAft>
            </a:pPr>
            <a:endParaRPr sz="2104">
              <a:solidFill>
                <a:schemeClr val="dk1"/>
              </a:solidFill>
              <a:latin typeface="Calibri"/>
              <a:ea typeface="Calibri"/>
              <a:cs typeface="Calibri"/>
              <a:sym typeface="Calibri"/>
            </a:endParaRPr>
          </a:p>
        </p:txBody>
      </p:sp>
      <p:sp>
        <p:nvSpPr>
          <p:cNvPr id="328" name="Shape 328"/>
          <p:cNvSpPr txBox="1"/>
          <p:nvPr/>
        </p:nvSpPr>
        <p:spPr>
          <a:xfrm>
            <a:off x="182146" y="1955158"/>
            <a:ext cx="3506771" cy="3506771"/>
          </a:xfrm>
          <a:prstGeom prst="rect">
            <a:avLst/>
          </a:prstGeom>
          <a:noFill/>
          <a:ln>
            <a:noFill/>
          </a:ln>
        </p:spPr>
        <p:txBody>
          <a:bodyPr spcFirstLastPara="1" wrap="square" lIns="106869" tIns="106869" rIns="106869" bIns="106869" anchor="ctr" anchorCtr="0">
            <a:noAutofit/>
          </a:bodyPr>
          <a:lstStyle/>
          <a:p>
            <a:endParaRPr sz="2455"/>
          </a:p>
          <a:p>
            <a:endParaRPr sz="2455"/>
          </a:p>
          <a:p>
            <a:endParaRPr sz="2455"/>
          </a:p>
          <a:p>
            <a:endParaRPr sz="2455"/>
          </a:p>
          <a:p>
            <a:endParaRPr sz="2455"/>
          </a:p>
          <a:p>
            <a:endParaRPr sz="2455"/>
          </a:p>
          <a:p>
            <a:endParaRPr sz="2455"/>
          </a:p>
          <a:p>
            <a:endParaRPr sz="2455"/>
          </a:p>
          <a:p>
            <a:r>
              <a:rPr lang="en" sz="2455"/>
              <a:t> </a:t>
            </a:r>
            <a:endParaRPr sz="2455"/>
          </a:p>
        </p:txBody>
      </p:sp>
      <p:pic>
        <p:nvPicPr>
          <p:cNvPr id="329" name="Shape 329" descr="3steps MM.png"/>
          <p:cNvPicPr preferRelativeResize="0"/>
          <p:nvPr/>
        </p:nvPicPr>
        <p:blipFill>
          <a:blip r:embed="rId3">
            <a:alphaModFix/>
          </a:blip>
          <a:stretch>
            <a:fillRect/>
          </a:stretch>
        </p:blipFill>
        <p:spPr>
          <a:xfrm>
            <a:off x="1191365" y="2092916"/>
            <a:ext cx="7580147" cy="3199520"/>
          </a:xfrm>
          <a:prstGeom prst="rect">
            <a:avLst/>
          </a:prstGeom>
          <a:noFill/>
          <a:ln>
            <a:noFill/>
          </a:ln>
        </p:spPr>
      </p:pic>
    </p:spTree>
    <p:extLst>
      <p:ext uri="{BB962C8B-B14F-4D97-AF65-F5344CB8AC3E}">
        <p14:creationId xmlns:p14="http://schemas.microsoft.com/office/powerpoint/2010/main" val="3141147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Shape 334"/>
          <p:cNvSpPr txBox="1"/>
          <p:nvPr/>
        </p:nvSpPr>
        <p:spPr>
          <a:xfrm>
            <a:off x="478617" y="552290"/>
            <a:ext cx="9549316" cy="1403059"/>
          </a:xfrm>
          <a:prstGeom prst="rect">
            <a:avLst/>
          </a:prstGeom>
          <a:noFill/>
          <a:ln>
            <a:noFill/>
          </a:ln>
        </p:spPr>
        <p:txBody>
          <a:bodyPr spcFirstLastPara="1" wrap="square" lIns="106869" tIns="106869" rIns="106869" bIns="106869" anchor="ctr" anchorCtr="0">
            <a:noAutofit/>
          </a:bodyPr>
          <a:lstStyle/>
          <a:p>
            <a:pPr>
              <a:lnSpc>
                <a:spcPct val="115000"/>
              </a:lnSpc>
              <a:spcBef>
                <a:spcPts val="1636"/>
              </a:spcBef>
              <a:spcAft>
                <a:spcPts val="468"/>
              </a:spcAft>
            </a:pPr>
            <a:r>
              <a:rPr lang="en" sz="4000" b="1" dirty="0">
                <a:solidFill>
                  <a:srgbClr val="FF0000"/>
                </a:solidFill>
                <a:latin typeface="Arial" panose="020B0604020202020204" pitchFamily="34" charset="0"/>
                <a:ea typeface="Arvo"/>
                <a:cs typeface="Arial" panose="020B0604020202020204" pitchFamily="34" charset="0"/>
                <a:sym typeface="Arvo"/>
              </a:rPr>
              <a:t>IFRC Example: Cash Peer Working Group</a:t>
            </a:r>
            <a:endParaRPr sz="4000" b="1" dirty="0">
              <a:solidFill>
                <a:srgbClr val="FF0000"/>
              </a:solidFill>
              <a:latin typeface="Arial" panose="020B0604020202020204" pitchFamily="34" charset="0"/>
              <a:ea typeface="Arvo"/>
              <a:cs typeface="Arial" panose="020B0604020202020204" pitchFamily="34" charset="0"/>
              <a:sym typeface="Arvo"/>
            </a:endParaRPr>
          </a:p>
        </p:txBody>
      </p:sp>
      <p:sp>
        <p:nvSpPr>
          <p:cNvPr id="335" name="Shape 335"/>
          <p:cNvSpPr txBox="1"/>
          <p:nvPr/>
        </p:nvSpPr>
        <p:spPr>
          <a:xfrm>
            <a:off x="5699175" y="1901374"/>
            <a:ext cx="4328758" cy="3506771"/>
          </a:xfrm>
          <a:prstGeom prst="rect">
            <a:avLst/>
          </a:prstGeom>
          <a:noFill/>
          <a:ln>
            <a:noFill/>
          </a:ln>
        </p:spPr>
        <p:txBody>
          <a:bodyPr spcFirstLastPara="1" wrap="square" lIns="106869" tIns="106869" rIns="106869" bIns="106869" anchor="ctr" anchorCtr="0">
            <a:noAutofit/>
          </a:bodyPr>
          <a:lstStyle/>
          <a:p>
            <a:pPr marL="130636">
              <a:spcBef>
                <a:spcPts val="514"/>
              </a:spcBef>
            </a:pPr>
            <a:endParaRPr sz="2104" b="1">
              <a:solidFill>
                <a:schemeClr val="dk1"/>
              </a:solidFill>
              <a:latin typeface="Calibri"/>
              <a:ea typeface="Calibri"/>
              <a:cs typeface="Calibri"/>
              <a:sym typeface="Calibri"/>
            </a:endParaRPr>
          </a:p>
          <a:p>
            <a:pPr>
              <a:lnSpc>
                <a:spcPct val="115000"/>
              </a:lnSpc>
            </a:pPr>
            <a:endParaRPr sz="2104">
              <a:solidFill>
                <a:schemeClr val="dk1"/>
              </a:solidFill>
              <a:latin typeface="Calibri"/>
              <a:ea typeface="Calibri"/>
              <a:cs typeface="Calibri"/>
              <a:sym typeface="Calibri"/>
            </a:endParaRPr>
          </a:p>
        </p:txBody>
      </p:sp>
      <p:sp>
        <p:nvSpPr>
          <p:cNvPr id="336" name="Shape 336"/>
          <p:cNvSpPr txBox="1"/>
          <p:nvPr/>
        </p:nvSpPr>
        <p:spPr>
          <a:xfrm>
            <a:off x="5191453" y="2440402"/>
            <a:ext cx="4635951" cy="3506771"/>
          </a:xfrm>
          <a:prstGeom prst="rect">
            <a:avLst/>
          </a:prstGeom>
          <a:noFill/>
          <a:ln>
            <a:noFill/>
          </a:ln>
        </p:spPr>
        <p:txBody>
          <a:bodyPr spcFirstLastPara="1" wrap="square" lIns="106869" tIns="106869" rIns="106869" bIns="106869" anchor="ctr" anchorCtr="0">
            <a:noAutofit/>
          </a:bodyPr>
          <a:lstStyle/>
          <a:p>
            <a:pPr>
              <a:buClr>
                <a:schemeClr val="dk1"/>
              </a:buClr>
              <a:buSzPts val="1100"/>
            </a:pPr>
            <a:r>
              <a:rPr lang="en" sz="2104" dirty="0">
                <a:solidFill>
                  <a:schemeClr val="dk1"/>
                </a:solidFill>
                <a:latin typeface="Arial" panose="020B0604020202020204" pitchFamily="34" charset="0"/>
                <a:ea typeface="Calibri"/>
                <a:cs typeface="Arial" panose="020B0604020202020204" pitchFamily="34" charset="0"/>
                <a:sym typeface="Calibri"/>
              </a:rPr>
              <a:t>The Cash Peer Working Group Toolkit includes guides and templates for the </a:t>
            </a:r>
            <a:r>
              <a:rPr lang="en" sz="2104" dirty="0" err="1">
                <a:solidFill>
                  <a:schemeClr val="dk1"/>
                </a:solidFill>
                <a:latin typeface="Arial" panose="020B0604020202020204" pitchFamily="34" charset="0"/>
                <a:ea typeface="Calibri"/>
                <a:cs typeface="Arial" panose="020B0604020202020204" pitchFamily="34" charset="0"/>
                <a:sym typeface="Calibri"/>
              </a:rPr>
              <a:t>OpenDataKit</a:t>
            </a:r>
            <a:r>
              <a:rPr lang="en" sz="2104" dirty="0">
                <a:solidFill>
                  <a:schemeClr val="dk1"/>
                </a:solidFill>
                <a:latin typeface="Arial" panose="020B0604020202020204" pitchFamily="34" charset="0"/>
                <a:ea typeface="Calibri"/>
                <a:cs typeface="Arial" panose="020B0604020202020204" pitchFamily="34" charset="0"/>
                <a:sym typeface="Calibri"/>
              </a:rPr>
              <a:t>. </a:t>
            </a:r>
            <a:endParaRPr sz="2104" dirty="0">
              <a:solidFill>
                <a:schemeClr val="dk1"/>
              </a:solidFill>
              <a:latin typeface="Arial" panose="020B0604020202020204" pitchFamily="34" charset="0"/>
              <a:ea typeface="Calibri"/>
              <a:cs typeface="Arial" panose="020B0604020202020204" pitchFamily="34" charset="0"/>
              <a:sym typeface="Calibri"/>
            </a:endParaRPr>
          </a:p>
          <a:p>
            <a:pPr>
              <a:buClr>
                <a:schemeClr val="dk1"/>
              </a:buClr>
              <a:buSzPts val="1100"/>
            </a:pPr>
            <a:endParaRPr sz="2104" dirty="0">
              <a:solidFill>
                <a:schemeClr val="dk1"/>
              </a:solidFill>
              <a:latin typeface="Arial" panose="020B0604020202020204" pitchFamily="34" charset="0"/>
              <a:ea typeface="Calibri"/>
              <a:cs typeface="Arial" panose="020B0604020202020204" pitchFamily="34" charset="0"/>
              <a:sym typeface="Calibri"/>
            </a:endParaRPr>
          </a:p>
          <a:p>
            <a:pPr>
              <a:buClr>
                <a:schemeClr val="dk1"/>
              </a:buClr>
              <a:buSzPts val="1100"/>
            </a:pPr>
            <a:r>
              <a:rPr lang="en" sz="2104" dirty="0">
                <a:solidFill>
                  <a:schemeClr val="dk1"/>
                </a:solidFill>
                <a:latin typeface="Arial" panose="020B0604020202020204" pitchFamily="34" charset="0"/>
                <a:ea typeface="Calibri"/>
                <a:cs typeface="Arial" panose="020B0604020202020204" pitchFamily="34" charset="0"/>
                <a:sym typeface="Calibri"/>
              </a:rPr>
              <a:t>See:   http://</a:t>
            </a:r>
            <a:r>
              <a:rPr lang="en" sz="2104" dirty="0" err="1">
                <a:solidFill>
                  <a:schemeClr val="dk1"/>
                </a:solidFill>
                <a:latin typeface="Arial" panose="020B0604020202020204" pitchFamily="34" charset="0"/>
                <a:ea typeface="Calibri"/>
                <a:cs typeface="Arial" panose="020B0604020202020204" pitchFamily="34" charset="0"/>
                <a:sym typeface="Calibri"/>
              </a:rPr>
              <a:t>rcmcash.org</a:t>
            </a:r>
            <a:endParaRPr sz="2104" dirty="0">
              <a:solidFill>
                <a:schemeClr val="dk1"/>
              </a:solidFill>
              <a:latin typeface="Arial" panose="020B0604020202020204" pitchFamily="34" charset="0"/>
              <a:ea typeface="Calibri"/>
              <a:cs typeface="Arial" panose="020B0604020202020204" pitchFamily="34" charset="0"/>
              <a:sym typeface="Calibri"/>
            </a:endParaRPr>
          </a:p>
        </p:txBody>
      </p:sp>
      <p:sp>
        <p:nvSpPr>
          <p:cNvPr id="337" name="Shape 337"/>
          <p:cNvSpPr txBox="1"/>
          <p:nvPr/>
        </p:nvSpPr>
        <p:spPr>
          <a:xfrm>
            <a:off x="278964" y="1826066"/>
            <a:ext cx="3506771" cy="3506771"/>
          </a:xfrm>
          <a:prstGeom prst="rect">
            <a:avLst/>
          </a:prstGeom>
          <a:noFill/>
          <a:ln>
            <a:noFill/>
          </a:ln>
        </p:spPr>
        <p:txBody>
          <a:bodyPr spcFirstLastPara="1" wrap="square" lIns="106869" tIns="106869" rIns="106869" bIns="106869" anchor="ctr" anchorCtr="0">
            <a:noAutofit/>
          </a:bodyPr>
          <a:lstStyle/>
          <a:p>
            <a:endParaRPr sz="2455"/>
          </a:p>
          <a:p>
            <a:endParaRPr sz="2455"/>
          </a:p>
          <a:p>
            <a:endParaRPr sz="2455"/>
          </a:p>
          <a:p>
            <a:endParaRPr sz="2455"/>
          </a:p>
          <a:p>
            <a:endParaRPr sz="2455"/>
          </a:p>
          <a:p>
            <a:endParaRPr sz="2455"/>
          </a:p>
          <a:p>
            <a:endParaRPr sz="2455"/>
          </a:p>
          <a:p>
            <a:endParaRPr sz="2455"/>
          </a:p>
          <a:p>
            <a:r>
              <a:rPr lang="en" sz="2455"/>
              <a:t> </a:t>
            </a:r>
            <a:endParaRPr sz="2455"/>
          </a:p>
        </p:txBody>
      </p:sp>
      <p:pic>
        <p:nvPicPr>
          <p:cNvPr id="338" name="Shape 338" descr="Screenshot 2017-03-02 15.11.51.png"/>
          <p:cNvPicPr preferRelativeResize="0"/>
          <p:nvPr/>
        </p:nvPicPr>
        <p:blipFill>
          <a:blip r:embed="rId3">
            <a:alphaModFix/>
          </a:blip>
          <a:stretch>
            <a:fillRect/>
          </a:stretch>
        </p:blipFill>
        <p:spPr>
          <a:xfrm>
            <a:off x="478617" y="2440402"/>
            <a:ext cx="3531394" cy="3857169"/>
          </a:xfrm>
          <a:prstGeom prst="rect">
            <a:avLst/>
          </a:prstGeom>
          <a:noFill/>
          <a:ln>
            <a:noFill/>
          </a:ln>
        </p:spPr>
      </p:pic>
    </p:spTree>
    <p:extLst>
      <p:ext uri="{BB962C8B-B14F-4D97-AF65-F5344CB8AC3E}">
        <p14:creationId xmlns:p14="http://schemas.microsoft.com/office/powerpoint/2010/main" val="975459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Shape 343"/>
          <p:cNvSpPr txBox="1"/>
          <p:nvPr/>
        </p:nvSpPr>
        <p:spPr>
          <a:xfrm>
            <a:off x="825421" y="616634"/>
            <a:ext cx="8297020" cy="1403059"/>
          </a:xfrm>
          <a:prstGeom prst="rect">
            <a:avLst/>
          </a:prstGeom>
          <a:noFill/>
          <a:ln>
            <a:noFill/>
          </a:ln>
        </p:spPr>
        <p:txBody>
          <a:bodyPr spcFirstLastPara="1" wrap="square" lIns="106869" tIns="106869" rIns="106869" bIns="106869" anchor="ctr" anchorCtr="0">
            <a:noAutofit/>
          </a:bodyPr>
          <a:lstStyle/>
          <a:p>
            <a:pPr>
              <a:lnSpc>
                <a:spcPct val="115000"/>
              </a:lnSpc>
              <a:spcBef>
                <a:spcPts val="1636"/>
              </a:spcBef>
              <a:spcAft>
                <a:spcPts val="468"/>
              </a:spcAft>
            </a:pPr>
            <a:r>
              <a:rPr lang="en" sz="4000" b="1" dirty="0">
                <a:solidFill>
                  <a:srgbClr val="FF0000"/>
                </a:solidFill>
                <a:latin typeface="Arial" panose="020B0604020202020204" pitchFamily="34" charset="0"/>
                <a:ea typeface="Arvo"/>
                <a:cs typeface="Arial" panose="020B0604020202020204" pitchFamily="34" charset="0"/>
                <a:sym typeface="Arvo"/>
              </a:rPr>
              <a:t>Responsible Data Use</a:t>
            </a:r>
            <a:endParaRPr sz="4000" b="1" dirty="0">
              <a:solidFill>
                <a:srgbClr val="FF0000"/>
              </a:solidFill>
              <a:latin typeface="Arial" panose="020B0604020202020204" pitchFamily="34" charset="0"/>
              <a:ea typeface="Arvo"/>
              <a:cs typeface="Arial" panose="020B0604020202020204" pitchFamily="34" charset="0"/>
              <a:sym typeface="Arvo"/>
            </a:endParaRPr>
          </a:p>
        </p:txBody>
      </p:sp>
      <p:sp>
        <p:nvSpPr>
          <p:cNvPr id="344" name="Shape 344"/>
          <p:cNvSpPr txBox="1"/>
          <p:nvPr/>
        </p:nvSpPr>
        <p:spPr>
          <a:xfrm>
            <a:off x="5742206" y="2095012"/>
            <a:ext cx="4328758" cy="3506771"/>
          </a:xfrm>
          <a:prstGeom prst="rect">
            <a:avLst/>
          </a:prstGeom>
          <a:noFill/>
          <a:ln>
            <a:noFill/>
          </a:ln>
        </p:spPr>
        <p:txBody>
          <a:bodyPr spcFirstLastPara="1" wrap="square" lIns="106869" tIns="106869" rIns="106869" bIns="106869" anchor="ctr" anchorCtr="0">
            <a:noAutofit/>
          </a:bodyPr>
          <a:lstStyle/>
          <a:p>
            <a:pPr marL="130636">
              <a:spcBef>
                <a:spcPts val="514"/>
              </a:spcBef>
            </a:pPr>
            <a:endParaRPr sz="2104" b="1">
              <a:solidFill>
                <a:schemeClr val="dk1"/>
              </a:solidFill>
              <a:latin typeface="Calibri"/>
              <a:ea typeface="Calibri"/>
              <a:cs typeface="Calibri"/>
              <a:sym typeface="Calibri"/>
            </a:endParaRPr>
          </a:p>
          <a:p>
            <a:pPr>
              <a:lnSpc>
                <a:spcPct val="115000"/>
              </a:lnSpc>
            </a:pPr>
            <a:endParaRPr sz="2104">
              <a:solidFill>
                <a:schemeClr val="dk1"/>
              </a:solidFill>
              <a:latin typeface="Calibri"/>
              <a:ea typeface="Calibri"/>
              <a:cs typeface="Calibri"/>
              <a:sym typeface="Calibri"/>
            </a:endParaRPr>
          </a:p>
        </p:txBody>
      </p:sp>
      <p:sp>
        <p:nvSpPr>
          <p:cNvPr id="345" name="Shape 345"/>
          <p:cNvSpPr txBox="1"/>
          <p:nvPr/>
        </p:nvSpPr>
        <p:spPr>
          <a:xfrm>
            <a:off x="5234484" y="2095012"/>
            <a:ext cx="4635951" cy="3506771"/>
          </a:xfrm>
          <a:prstGeom prst="rect">
            <a:avLst/>
          </a:prstGeom>
          <a:noFill/>
          <a:ln>
            <a:noFill/>
          </a:ln>
        </p:spPr>
        <p:txBody>
          <a:bodyPr spcFirstLastPara="1" wrap="square" lIns="106869" tIns="106869" rIns="106869" bIns="106869" anchor="ctr" anchorCtr="0">
            <a:noAutofit/>
          </a:bodyPr>
          <a:lstStyle/>
          <a:p>
            <a:r>
              <a:rPr lang="en" sz="2104" dirty="0">
                <a:solidFill>
                  <a:schemeClr val="dk1"/>
                </a:solidFill>
                <a:latin typeface="Arial" panose="020B0604020202020204" pitchFamily="34" charset="0"/>
                <a:ea typeface="Calibri"/>
                <a:cs typeface="Arial" panose="020B0604020202020204" pitchFamily="34" charset="0"/>
                <a:sym typeface="Calibri"/>
              </a:rPr>
              <a:t>How do we gauge what data we can and should share? </a:t>
            </a:r>
            <a:endParaRPr sz="2104" dirty="0">
              <a:solidFill>
                <a:schemeClr val="dk1"/>
              </a:solidFill>
              <a:latin typeface="Arial" panose="020B0604020202020204" pitchFamily="34" charset="0"/>
              <a:ea typeface="Calibri"/>
              <a:cs typeface="Arial" panose="020B0604020202020204" pitchFamily="34" charset="0"/>
              <a:sym typeface="Calibri"/>
            </a:endParaRPr>
          </a:p>
          <a:p>
            <a:endParaRPr sz="2104" dirty="0">
              <a:solidFill>
                <a:schemeClr val="dk1"/>
              </a:solidFill>
              <a:latin typeface="Arial" panose="020B0604020202020204" pitchFamily="34" charset="0"/>
              <a:ea typeface="Calibri"/>
              <a:cs typeface="Arial" panose="020B0604020202020204" pitchFamily="34" charset="0"/>
              <a:sym typeface="Calibri"/>
            </a:endParaRPr>
          </a:p>
          <a:p>
            <a:r>
              <a:rPr lang="en" sz="2104" dirty="0">
                <a:solidFill>
                  <a:schemeClr val="dk1"/>
                </a:solidFill>
                <a:latin typeface="Arial" panose="020B0604020202020204" pitchFamily="34" charset="0"/>
                <a:ea typeface="Calibri"/>
                <a:cs typeface="Arial" panose="020B0604020202020204" pitchFamily="34" charset="0"/>
                <a:sym typeface="Calibri"/>
              </a:rPr>
              <a:t>Responsible Data and Data Protection guidelines are important. Open Data cannot happen without decisions around data sharing or data protection. We need to be deliberate, but open to investigating.</a:t>
            </a:r>
            <a:endParaRPr sz="2104" dirty="0">
              <a:solidFill>
                <a:schemeClr val="dk1"/>
              </a:solidFill>
              <a:latin typeface="Arial" panose="020B0604020202020204" pitchFamily="34" charset="0"/>
              <a:ea typeface="Calibri"/>
              <a:cs typeface="Arial" panose="020B0604020202020204" pitchFamily="34" charset="0"/>
              <a:sym typeface="Calibri"/>
            </a:endParaRPr>
          </a:p>
        </p:txBody>
      </p:sp>
      <p:sp>
        <p:nvSpPr>
          <p:cNvPr id="346" name="Shape 346"/>
          <p:cNvSpPr txBox="1"/>
          <p:nvPr/>
        </p:nvSpPr>
        <p:spPr>
          <a:xfrm>
            <a:off x="321995" y="2019704"/>
            <a:ext cx="3506771" cy="3506771"/>
          </a:xfrm>
          <a:prstGeom prst="rect">
            <a:avLst/>
          </a:prstGeom>
          <a:noFill/>
          <a:ln>
            <a:noFill/>
          </a:ln>
        </p:spPr>
        <p:txBody>
          <a:bodyPr spcFirstLastPara="1" wrap="square" lIns="106869" tIns="106869" rIns="106869" bIns="106869" anchor="ctr" anchorCtr="0">
            <a:noAutofit/>
          </a:bodyPr>
          <a:lstStyle/>
          <a:p>
            <a:endParaRPr sz="2455"/>
          </a:p>
          <a:p>
            <a:endParaRPr sz="2455"/>
          </a:p>
          <a:p>
            <a:endParaRPr sz="2455"/>
          </a:p>
          <a:p>
            <a:endParaRPr sz="2455"/>
          </a:p>
          <a:p>
            <a:endParaRPr sz="2455"/>
          </a:p>
          <a:p>
            <a:endParaRPr sz="2455"/>
          </a:p>
          <a:p>
            <a:endParaRPr sz="2455"/>
          </a:p>
          <a:p>
            <a:endParaRPr sz="2455"/>
          </a:p>
          <a:p>
            <a:r>
              <a:rPr lang="en" sz="2455"/>
              <a:t> </a:t>
            </a:r>
            <a:endParaRPr sz="2455"/>
          </a:p>
        </p:txBody>
      </p:sp>
      <p:pic>
        <p:nvPicPr>
          <p:cNvPr id="347" name="Shape 347" descr="Gauge Roberto Chiaveri.png"/>
          <p:cNvPicPr preferRelativeResize="0"/>
          <p:nvPr/>
        </p:nvPicPr>
        <p:blipFill>
          <a:blip r:embed="rId3">
            <a:alphaModFix/>
          </a:blip>
          <a:stretch>
            <a:fillRect/>
          </a:stretch>
        </p:blipFill>
        <p:spPr>
          <a:xfrm>
            <a:off x="402329" y="2019693"/>
            <a:ext cx="4272388" cy="3305923"/>
          </a:xfrm>
          <a:prstGeom prst="rect">
            <a:avLst/>
          </a:prstGeom>
          <a:noFill/>
          <a:ln>
            <a:noFill/>
          </a:ln>
        </p:spPr>
      </p:pic>
    </p:spTree>
    <p:extLst>
      <p:ext uri="{BB962C8B-B14F-4D97-AF65-F5344CB8AC3E}">
        <p14:creationId xmlns:p14="http://schemas.microsoft.com/office/powerpoint/2010/main" val="18628640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239">
            <a:extLst>
              <a:ext uri="{FF2B5EF4-FFF2-40B4-BE49-F238E27FC236}">
                <a16:creationId xmlns:a16="http://schemas.microsoft.com/office/drawing/2014/main" xmlns="" id="{E2A8BC1E-B18C-CA44-8D3E-DE9CC91C0CCE}"/>
              </a:ext>
            </a:extLst>
          </p:cNvPr>
          <p:cNvSpPr txBox="1">
            <a:spLocks noGrp="1"/>
          </p:cNvSpPr>
          <p:nvPr>
            <p:ph idx="1"/>
          </p:nvPr>
        </p:nvSpPr>
        <p:spPr>
          <a:xfrm>
            <a:off x="7178084" y="4673921"/>
            <a:ext cx="2668592" cy="1663462"/>
          </a:xfrm>
          <a:prstGeom prst="rect">
            <a:avLst/>
          </a:prstGeom>
          <a:noFill/>
          <a:ln>
            <a:noFill/>
          </a:ln>
        </p:spPr>
        <p:txBody>
          <a:bodyPr spcFirstLastPara="1" wrap="square" lIns="106869" tIns="106869" rIns="106869" bIns="106869" anchor="t" anchorCtr="0">
            <a:noAutofit/>
          </a:bodyPr>
          <a:lstStyle/>
          <a:p>
            <a:r>
              <a:rPr lang="en" sz="2000" dirty="0">
                <a:solidFill>
                  <a:schemeClr val="dk1"/>
                </a:solidFill>
                <a:ea typeface="Arvo"/>
                <a:sym typeface="Arvo"/>
              </a:rPr>
              <a:t>Heather Leson, </a:t>
            </a:r>
            <a:endParaRPr lang="en-CA" sz="2000" dirty="0" smtClean="0">
              <a:solidFill>
                <a:schemeClr val="dk1"/>
              </a:solidFill>
              <a:ea typeface="Arvo"/>
              <a:sym typeface="Arvo"/>
            </a:endParaRPr>
          </a:p>
          <a:p>
            <a:r>
              <a:rPr lang="en" sz="2000" dirty="0" smtClean="0">
                <a:solidFill>
                  <a:schemeClr val="dk1"/>
                </a:solidFill>
                <a:ea typeface="Arvo"/>
                <a:sym typeface="Arvo"/>
              </a:rPr>
              <a:t>Data </a:t>
            </a:r>
            <a:r>
              <a:rPr lang="en" sz="2000" dirty="0">
                <a:solidFill>
                  <a:schemeClr val="dk1"/>
                </a:solidFill>
                <a:ea typeface="Arvo"/>
                <a:sym typeface="Arvo"/>
              </a:rPr>
              <a:t>Literacy Lead</a:t>
            </a:r>
            <a:endParaRPr sz="2000" dirty="0">
              <a:solidFill>
                <a:schemeClr val="dk1"/>
              </a:solidFill>
              <a:ea typeface="Arvo"/>
              <a:sym typeface="Arvo"/>
            </a:endParaRPr>
          </a:p>
          <a:p>
            <a:pPr>
              <a:buClr>
                <a:schemeClr val="dk1"/>
              </a:buClr>
              <a:buSzPts val="1100"/>
            </a:pPr>
            <a:r>
              <a:rPr lang="en" sz="1403" dirty="0">
                <a:solidFill>
                  <a:schemeClr val="dk1"/>
                </a:solidFill>
                <a:latin typeface="Trebuchet MS"/>
                <a:ea typeface="Trebuchet MS"/>
                <a:cs typeface="Trebuchet MS"/>
                <a:sym typeface="Trebuchet MS"/>
              </a:rPr>
              <a:t> </a:t>
            </a:r>
            <a:endParaRPr sz="1403" dirty="0">
              <a:solidFill>
                <a:schemeClr val="dk1"/>
              </a:solidFill>
              <a:latin typeface="Trebuchet MS"/>
              <a:ea typeface="Trebuchet MS"/>
              <a:cs typeface="Trebuchet MS"/>
              <a:sym typeface="Trebuchet MS"/>
            </a:endParaRPr>
          </a:p>
          <a:p>
            <a:pPr>
              <a:buClr>
                <a:schemeClr val="dk1"/>
              </a:buClr>
              <a:buSzPts val="1100"/>
            </a:pPr>
            <a:r>
              <a:rPr lang="en" sz="1403" dirty="0">
                <a:solidFill>
                  <a:schemeClr val="dk1"/>
                </a:solidFill>
                <a:latin typeface="Trebuchet MS"/>
                <a:ea typeface="Trebuchet MS"/>
                <a:cs typeface="Trebuchet MS"/>
                <a:sym typeface="Trebuchet MS"/>
              </a:rPr>
              <a:t> </a:t>
            </a:r>
            <a:endParaRPr sz="1403" dirty="0">
              <a:solidFill>
                <a:schemeClr val="dk1"/>
              </a:solidFill>
              <a:latin typeface="Trebuchet MS"/>
              <a:ea typeface="Trebuchet MS"/>
              <a:cs typeface="Trebuchet MS"/>
              <a:sym typeface="Trebuchet MS"/>
            </a:endParaRPr>
          </a:p>
          <a:p>
            <a:pPr>
              <a:buClr>
                <a:schemeClr val="dk1"/>
              </a:buClr>
              <a:buSzPts val="1100"/>
            </a:pPr>
            <a:endParaRPr sz="1403" dirty="0">
              <a:solidFill>
                <a:schemeClr val="dk1"/>
              </a:solidFill>
              <a:latin typeface="Trebuchet MS"/>
              <a:ea typeface="Trebuchet MS"/>
              <a:cs typeface="Trebuchet MS"/>
              <a:sym typeface="Trebuchet MS"/>
            </a:endParaRPr>
          </a:p>
        </p:txBody>
      </p:sp>
    </p:spTree>
    <p:extLst>
      <p:ext uri="{BB962C8B-B14F-4D97-AF65-F5344CB8AC3E}">
        <p14:creationId xmlns:p14="http://schemas.microsoft.com/office/powerpoint/2010/main" val="3194574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7" name="Shape 289">
            <a:extLst>
              <a:ext uri="{FF2B5EF4-FFF2-40B4-BE49-F238E27FC236}">
                <a16:creationId xmlns:a16="http://schemas.microsoft.com/office/drawing/2014/main" xmlns="" id="{6D5C68FB-B54D-BF4E-B9BC-7BE0BC9C0D45}"/>
              </a:ext>
            </a:extLst>
          </p:cNvPr>
          <p:cNvSpPr txBox="1"/>
          <p:nvPr/>
        </p:nvSpPr>
        <p:spPr>
          <a:xfrm>
            <a:off x="726928" y="663634"/>
            <a:ext cx="9144000" cy="1240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000" dirty="0">
                <a:latin typeface="Arial"/>
                <a:ea typeface="Arvo"/>
                <a:cs typeface="Arial"/>
                <a:sym typeface="Arvo"/>
              </a:rPr>
              <a:t>Data can lead to:</a:t>
            </a:r>
            <a:r>
              <a:rPr lang="en" sz="4000" b="1" dirty="0">
                <a:latin typeface="Arial"/>
                <a:cs typeface="Arial"/>
              </a:rPr>
              <a:t> </a:t>
            </a:r>
            <a:endParaRPr sz="4000" dirty="0">
              <a:latin typeface="Arial"/>
              <a:cs typeface="Arial"/>
            </a:endParaRPr>
          </a:p>
        </p:txBody>
      </p:sp>
      <p:sp>
        <p:nvSpPr>
          <p:cNvPr id="8" name="Oval 7"/>
          <p:cNvSpPr/>
          <p:nvPr/>
        </p:nvSpPr>
        <p:spPr>
          <a:xfrm>
            <a:off x="2377815"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9" name="TextBox 8"/>
          <p:cNvSpPr txBox="1">
            <a:spLocks noChangeArrowheads="1"/>
          </p:cNvSpPr>
          <p:nvPr/>
        </p:nvSpPr>
        <p:spPr bwMode="auto">
          <a:xfrm flipH="1">
            <a:off x="2377814" y="2859398"/>
            <a:ext cx="20267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Information</a:t>
            </a:r>
            <a:endParaRPr lang="en-US" sz="2400" dirty="0">
              <a:solidFill>
                <a:schemeClr val="bg1"/>
              </a:solidFill>
              <a:latin typeface="Arial" charset="0"/>
              <a:cs typeface="Arial" charset="0"/>
            </a:endParaRPr>
          </a:p>
        </p:txBody>
      </p:sp>
      <p:sp>
        <p:nvSpPr>
          <p:cNvPr id="10" name="Oval 9"/>
          <p:cNvSpPr/>
          <p:nvPr/>
        </p:nvSpPr>
        <p:spPr>
          <a:xfrm>
            <a:off x="5078193"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1" name="TextBox 7"/>
          <p:cNvSpPr txBox="1">
            <a:spLocks noChangeArrowheads="1"/>
          </p:cNvSpPr>
          <p:nvPr/>
        </p:nvSpPr>
        <p:spPr bwMode="auto">
          <a:xfrm flipH="1">
            <a:off x="5078193" y="2829169"/>
            <a:ext cx="20267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Knowledge</a:t>
            </a:r>
            <a:endParaRPr lang="en-US" sz="2400" dirty="0">
              <a:solidFill>
                <a:schemeClr val="bg1"/>
              </a:solidFill>
              <a:latin typeface="Arial" charset="0"/>
              <a:cs typeface="Arial" charset="0"/>
            </a:endParaRPr>
          </a:p>
        </p:txBody>
      </p:sp>
      <p:sp>
        <p:nvSpPr>
          <p:cNvPr id="12" name="Oval 11"/>
          <p:cNvSpPr/>
          <p:nvPr/>
        </p:nvSpPr>
        <p:spPr>
          <a:xfrm>
            <a:off x="6395659"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3" name="TextBox 7"/>
          <p:cNvSpPr txBox="1">
            <a:spLocks noChangeArrowheads="1"/>
          </p:cNvSpPr>
          <p:nvPr/>
        </p:nvSpPr>
        <p:spPr bwMode="auto">
          <a:xfrm flipH="1">
            <a:off x="6395659" y="4857105"/>
            <a:ext cx="20267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Evidence</a:t>
            </a:r>
            <a:endParaRPr lang="en-US" sz="2400" dirty="0">
              <a:solidFill>
                <a:schemeClr val="bg1"/>
              </a:solidFill>
              <a:latin typeface="Arial" charset="0"/>
              <a:cs typeface="Arial" charset="0"/>
            </a:endParaRPr>
          </a:p>
        </p:txBody>
      </p:sp>
      <p:sp>
        <p:nvSpPr>
          <p:cNvPr id="14" name="Oval 13"/>
          <p:cNvSpPr/>
          <p:nvPr/>
        </p:nvSpPr>
        <p:spPr>
          <a:xfrm>
            <a:off x="3637011"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5" name="TextBox 7"/>
          <p:cNvSpPr txBox="1">
            <a:spLocks noChangeArrowheads="1"/>
          </p:cNvSpPr>
          <p:nvPr/>
        </p:nvSpPr>
        <p:spPr bwMode="auto">
          <a:xfrm flipH="1">
            <a:off x="3637011" y="4857105"/>
            <a:ext cx="20267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Decisions</a:t>
            </a:r>
            <a:endParaRPr lang="en-US" sz="2400" dirty="0">
              <a:solidFill>
                <a:schemeClr val="bg1"/>
              </a:solidFill>
              <a:latin typeface="Arial" charset="0"/>
              <a:cs typeface="Arial" charset="0"/>
            </a:endParaRPr>
          </a:p>
        </p:txBody>
      </p:sp>
    </p:spTree>
    <p:extLst>
      <p:ext uri="{BB962C8B-B14F-4D97-AF65-F5344CB8AC3E}">
        <p14:creationId xmlns:p14="http://schemas.microsoft.com/office/powerpoint/2010/main" val="2354613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83">
            <a:extLst>
              <a:ext uri="{FF2B5EF4-FFF2-40B4-BE49-F238E27FC236}">
                <a16:creationId xmlns:a16="http://schemas.microsoft.com/office/drawing/2014/main" xmlns="" id="{BB8CB534-FA51-2A4E-A792-634C8A8FC450}"/>
              </a:ext>
            </a:extLst>
          </p:cNvPr>
          <p:cNvSpPr txBox="1"/>
          <p:nvPr/>
        </p:nvSpPr>
        <p:spPr>
          <a:xfrm>
            <a:off x="485198" y="2859541"/>
            <a:ext cx="1728957" cy="64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Arial"/>
              <a:buNone/>
            </a:pPr>
            <a:r>
              <a:rPr lang="en" sz="4000" b="1" i="0" u="none" strike="noStrike" cap="none" dirty="0">
                <a:solidFill>
                  <a:srgbClr val="FF0000"/>
                </a:solidFill>
                <a:latin typeface="Arial" panose="020B0604020202020204" pitchFamily="34" charset="0"/>
                <a:ea typeface="Arvo"/>
                <a:cs typeface="Arial" panose="020B0604020202020204" pitchFamily="34" charset="0"/>
                <a:sym typeface="Arvo"/>
              </a:rPr>
              <a:t>Data Types </a:t>
            </a:r>
            <a:endParaRPr sz="4000" b="1" dirty="0">
              <a:solidFill>
                <a:srgbClr val="FF0000"/>
              </a:solidFill>
              <a:latin typeface="Arial" panose="020B0604020202020204" pitchFamily="34" charset="0"/>
              <a:ea typeface="Arvo"/>
              <a:cs typeface="Arial" panose="020B0604020202020204" pitchFamily="34" charset="0"/>
              <a:sym typeface="Arvo"/>
            </a:endParaRPr>
          </a:p>
          <a:p>
            <a:pPr marL="0" marR="0" lvl="0" indent="0" algn="l" rtl="0">
              <a:lnSpc>
                <a:spcPct val="100000"/>
              </a:lnSpc>
              <a:spcBef>
                <a:spcPts val="0"/>
              </a:spcBef>
              <a:spcAft>
                <a:spcPts val="0"/>
              </a:spcAft>
              <a:buClr>
                <a:srgbClr val="000000"/>
              </a:buClr>
              <a:buFont typeface="Arial"/>
              <a:buNone/>
            </a:pPr>
            <a:endParaRPr sz="2400" b="0" i="0" u="none" strike="noStrike" cap="none" dirty="0">
              <a:solidFill>
                <a:srgbClr val="000000"/>
              </a:solidFill>
              <a:latin typeface="Arial"/>
              <a:ea typeface="Arial"/>
              <a:cs typeface="Arial"/>
              <a:sym typeface="Arial"/>
            </a:endParaRPr>
          </a:p>
        </p:txBody>
      </p:sp>
      <p:graphicFrame>
        <p:nvGraphicFramePr>
          <p:cNvPr id="4" name="Table 3">
            <a:extLst>
              <a:ext uri="{FF2B5EF4-FFF2-40B4-BE49-F238E27FC236}">
                <a16:creationId xmlns:a16="http://schemas.microsoft.com/office/drawing/2014/main" xmlns="" id="{DA1A7692-79E4-C040-8203-7F20390172A3}"/>
              </a:ext>
            </a:extLst>
          </p:cNvPr>
          <p:cNvGraphicFramePr>
            <a:graphicFrameLocks noGrp="1"/>
          </p:cNvGraphicFramePr>
          <p:nvPr>
            <p:extLst>
              <p:ext uri="{D42A27DB-BD31-4B8C-83A1-F6EECF244321}">
                <p14:modId xmlns:p14="http://schemas.microsoft.com/office/powerpoint/2010/main" val="2250836848"/>
              </p:ext>
            </p:extLst>
          </p:nvPr>
        </p:nvGraphicFramePr>
        <p:xfrm>
          <a:off x="2514600" y="636814"/>
          <a:ext cx="7511144" cy="5516835"/>
        </p:xfrm>
        <a:graphic>
          <a:graphicData uri="http://schemas.openxmlformats.org/drawingml/2006/table">
            <a:tbl>
              <a:tblPr>
                <a:tableStyleId>{5C22544A-7EE6-4342-B048-85BDC9FD1C3A}</a:tableStyleId>
              </a:tblPr>
              <a:tblGrid>
                <a:gridCol w="3755572">
                  <a:extLst>
                    <a:ext uri="{9D8B030D-6E8A-4147-A177-3AD203B41FA5}">
                      <a16:colId xmlns:a16="http://schemas.microsoft.com/office/drawing/2014/main" xmlns="" val="677153198"/>
                    </a:ext>
                  </a:extLst>
                </a:gridCol>
                <a:gridCol w="3755572">
                  <a:extLst>
                    <a:ext uri="{9D8B030D-6E8A-4147-A177-3AD203B41FA5}">
                      <a16:colId xmlns:a16="http://schemas.microsoft.com/office/drawing/2014/main" xmlns="" val="3683894091"/>
                    </a:ext>
                  </a:extLst>
                </a:gridCol>
              </a:tblGrid>
              <a:tr h="2605996">
                <a:tc>
                  <a:txBody>
                    <a:bodyPr/>
                    <a:lstStyle/>
                    <a:p>
                      <a:pPr marL="360000"/>
                      <a:r>
                        <a:rPr lang="en-US" dirty="0">
                          <a:latin typeface="Arial" panose="020B0604020202020204" pitchFamily="34" charset="0"/>
                          <a:cs typeface="Arial" panose="020B0604020202020204" pitchFamily="34" charset="0"/>
                        </a:rPr>
                        <a:t>Community/Citizen</a:t>
                      </a:r>
                    </a:p>
                    <a:p>
                      <a:pPr marL="360000"/>
                      <a:endParaRPr lang="en-US" dirty="0">
                        <a:latin typeface="Arial" panose="020B0604020202020204" pitchFamily="34" charset="0"/>
                        <a:cs typeface="Arial" panose="020B0604020202020204" pitchFamily="34" charset="0"/>
                      </a:endParaRP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SMS Mobile Data</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Email</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Surveys</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Social Media (</a:t>
                      </a:r>
                      <a:r>
                        <a:rPr lang="en-US" sz="1600" dirty="0" err="1">
                          <a:latin typeface="Arial" panose="020B0604020202020204" pitchFamily="34" charset="0"/>
                          <a:cs typeface="Arial" panose="020B0604020202020204" pitchFamily="34" charset="0"/>
                        </a:rPr>
                        <a:t>Whatsapp</a:t>
                      </a:r>
                      <a:r>
                        <a:rPr lang="en-US" sz="1600" dirty="0">
                          <a:latin typeface="Arial" panose="020B0604020202020204" pitchFamily="34" charset="0"/>
                          <a:cs typeface="Arial" panose="020B0604020202020204" pitchFamily="34" charset="0"/>
                        </a:rPr>
                        <a:t>, Facebook, Twitter, Instagram)</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Multimedia (Photos, Video, VR)</a:t>
                      </a:r>
                    </a:p>
                  </a:txBody>
                  <a:tcPr>
                    <a:lnL w="3175" cap="flat" cmpd="sng" algn="ctr">
                      <a:noFill/>
                      <a:prstDash val="dash"/>
                      <a:round/>
                      <a:headEnd type="none" w="med" len="med"/>
                      <a:tailEnd type="none" w="med" len="med"/>
                    </a:lnL>
                    <a:lnR w="12700" cap="flat" cmpd="sng" algn="ctr">
                      <a:solidFill>
                        <a:schemeClr val="tx1"/>
                      </a:solidFill>
                      <a:prstDash val="sysDash"/>
                      <a:round/>
                      <a:headEnd type="none" w="med" len="med"/>
                      <a:tailEnd type="none" w="med" len="med"/>
                    </a:lnR>
                    <a:lnT w="3175" cap="flat" cmpd="sng" algn="ctr">
                      <a:noFill/>
                      <a:prstDash val="dash"/>
                      <a:round/>
                      <a:headEnd type="none" w="med" len="med"/>
                      <a:tailEnd type="none" w="med" len="med"/>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360000"/>
                      <a:r>
                        <a:rPr lang="en-US" dirty="0">
                          <a:latin typeface="Arial" panose="020B0604020202020204" pitchFamily="34" charset="0"/>
                          <a:cs typeface="Arial" panose="020B0604020202020204" pitchFamily="34" charset="0"/>
                        </a:rPr>
                        <a:t>Government</a:t>
                      </a:r>
                    </a:p>
                    <a:p>
                      <a:pPr marL="360000"/>
                      <a:endParaRPr lang="en-US" dirty="0">
                        <a:latin typeface="Arial" panose="020B0604020202020204" pitchFamily="34" charset="0"/>
                        <a:cs typeface="Arial" panose="020B0604020202020204" pitchFamily="34" charset="0"/>
                      </a:endParaRPr>
                    </a:p>
                    <a:p>
                      <a:pPr marL="36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Census/Population</a:t>
                      </a:r>
                    </a:p>
                    <a:p>
                      <a:pPr marL="36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Statistics</a:t>
                      </a:r>
                    </a:p>
                    <a:p>
                      <a:pPr marL="36000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Infrastructure</a:t>
                      </a:r>
                      <a:endParaRPr lang="en-US" sz="1600" dirty="0">
                        <a:latin typeface="Arial" panose="020B0604020202020204" pitchFamily="34" charset="0"/>
                        <a:cs typeface="Arial" panose="020B0604020202020204" pitchFamily="34" charset="0"/>
                      </a:endParaRPr>
                    </a:p>
                    <a:p>
                      <a:pPr marL="36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Finance/Budgets/Spending</a:t>
                      </a:r>
                    </a:p>
                    <a:p>
                      <a:pPr marL="36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Companies/Land Ownership</a:t>
                      </a:r>
                    </a:p>
                    <a:p>
                      <a:pPr marL="36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Pollution Index/Water Quality</a:t>
                      </a:r>
                    </a:p>
                  </a:txBody>
                  <a:tcPr>
                    <a:lnL w="12700" cap="flat" cmpd="sng" algn="ctr">
                      <a:solidFill>
                        <a:schemeClr val="tx1"/>
                      </a:solidFill>
                      <a:prstDash val="sysDash"/>
                      <a:round/>
                      <a:headEnd type="none" w="med" len="med"/>
                      <a:tailEnd type="none" w="med" len="med"/>
                    </a:lnL>
                    <a:lnR w="12700" cmpd="sng">
                      <a:noFill/>
                    </a:lnR>
                    <a:lnT w="12700" cmpd="sng">
                      <a:noFill/>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809110571"/>
                  </a:ext>
                </a:extLst>
              </a:tr>
              <a:tr h="2896733">
                <a:tc>
                  <a:txBody>
                    <a:bodyPr/>
                    <a:lstStyle/>
                    <a:p>
                      <a:pPr marL="360000"/>
                      <a:r>
                        <a:rPr lang="en-US" dirty="0">
                          <a:latin typeface="Arial" panose="020B0604020202020204" pitchFamily="34" charset="0"/>
                          <a:cs typeface="Arial" panose="020B0604020202020204" pitchFamily="34" charset="0"/>
                        </a:rPr>
                        <a:t>Physical</a:t>
                      </a:r>
                    </a:p>
                    <a:p>
                      <a:pPr marL="360000"/>
                      <a:endParaRPr lang="en-US" dirty="0">
                        <a:latin typeface="Arial" panose="020B0604020202020204" pitchFamily="34" charset="0"/>
                        <a:cs typeface="Arial" panose="020B0604020202020204" pitchFamily="34" charset="0"/>
                      </a:endParaRP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Geographical </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Infrastructure</a:t>
                      </a:r>
                    </a:p>
                    <a:p>
                      <a:pPr marL="360000"/>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Aerial/Satellite</a:t>
                      </a:r>
                    </a:p>
                    <a:p>
                      <a:pPr marL="360000"/>
                      <a:endParaRPr lang="en-US" dirty="0">
                        <a:latin typeface="Arial" panose="020B0604020202020204" pitchFamily="34" charset="0"/>
                        <a:cs typeface="Arial" panose="020B0604020202020204" pitchFamily="34" charset="0"/>
                      </a:endParaRP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Satellite</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Aerial/UAV</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Balloon Mapping</a:t>
                      </a:r>
                    </a:p>
                  </a:txBody>
                  <a:tcPr>
                    <a:lnL w="12700" cmpd="sng">
                      <a:noFill/>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360000"/>
                      <a:r>
                        <a:rPr lang="en-US" dirty="0"/>
                        <a:t>Sensor/New Tech</a:t>
                      </a:r>
                    </a:p>
                    <a:p>
                      <a:pPr marL="360000"/>
                      <a:endParaRPr lang="en-US" dirty="0"/>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Biometric</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Genetic (Crispr)</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Movement </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Meteorology</a:t>
                      </a:r>
                    </a:p>
                    <a:p>
                      <a:pPr marL="36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Bitcoin</a:t>
                      </a:r>
                    </a:p>
                  </a:txBody>
                  <a:tcPr>
                    <a:lnL w="12700" cap="flat" cmpd="sng" algn="ctr">
                      <a:solidFill>
                        <a:schemeClr val="tx1"/>
                      </a:solidFill>
                      <a:prstDash val="sysDash"/>
                      <a:round/>
                      <a:headEnd type="none" w="med" len="med"/>
                      <a:tailEnd type="none" w="med" len="med"/>
                    </a:lnL>
                    <a:lnR w="12700" cmpd="sng">
                      <a:noFill/>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438201533"/>
                  </a:ext>
                </a:extLst>
              </a:tr>
            </a:tbl>
          </a:graphicData>
        </a:graphic>
      </p:graphicFrame>
    </p:spTree>
    <p:extLst>
      <p:ext uri="{BB962C8B-B14F-4D97-AF65-F5344CB8AC3E}">
        <p14:creationId xmlns:p14="http://schemas.microsoft.com/office/powerpoint/2010/main" val="830582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title" idx="4294967295"/>
          </p:nvPr>
        </p:nvSpPr>
        <p:spPr>
          <a:xfrm>
            <a:off x="471398" y="977790"/>
            <a:ext cx="9679740" cy="1002235"/>
          </a:xfrm>
          <a:prstGeom prst="rect">
            <a:avLst/>
          </a:prstGeom>
        </p:spPr>
        <p:txBody>
          <a:bodyPr spcFirstLastPara="1" vert="horz" wrap="square" lIns="106869" tIns="106869" rIns="106869" bIns="106869" rtlCol="0" anchor="t" anchorCtr="0">
            <a:noAutofit/>
          </a:bodyPr>
          <a:lstStyle/>
          <a:p>
            <a:pPr>
              <a:lnSpc>
                <a:spcPct val="115000"/>
              </a:lnSpc>
              <a:spcBef>
                <a:spcPts val="1636"/>
              </a:spcBef>
              <a:spcAft>
                <a:spcPts val="468"/>
              </a:spcAft>
              <a:buClr>
                <a:schemeClr val="dk1"/>
              </a:buClr>
              <a:buSzPts val="1100"/>
            </a:pPr>
            <a:r>
              <a:rPr lang="en" sz="4000" dirty="0">
                <a:latin typeface="Arial" panose="020B0604020202020204" pitchFamily="34" charset="0"/>
                <a:ea typeface="Arvo"/>
                <a:cs typeface="Arial" panose="020B0604020202020204" pitchFamily="34" charset="0"/>
                <a:sym typeface="Arvo"/>
              </a:rPr>
              <a:t>Open Source</a:t>
            </a:r>
            <a:endParaRPr sz="4000" b="0" dirty="0">
              <a:latin typeface="Arial" panose="020B0604020202020204" pitchFamily="34" charset="0"/>
              <a:ea typeface="Arvo"/>
              <a:cs typeface="Arial" panose="020B0604020202020204" pitchFamily="34" charset="0"/>
              <a:sym typeface="Arvo"/>
            </a:endParaRPr>
          </a:p>
        </p:txBody>
      </p:sp>
      <p:sp>
        <p:nvSpPr>
          <p:cNvPr id="262" name="Shape 262"/>
          <p:cNvSpPr txBox="1">
            <a:spLocks noGrp="1"/>
          </p:cNvSpPr>
          <p:nvPr>
            <p:ph type="body" idx="1"/>
          </p:nvPr>
        </p:nvSpPr>
        <p:spPr>
          <a:xfrm>
            <a:off x="4628675" y="1980025"/>
            <a:ext cx="5522463" cy="3635820"/>
          </a:xfrm>
          <a:prstGeom prst="rect">
            <a:avLst/>
          </a:prstGeom>
        </p:spPr>
        <p:txBody>
          <a:bodyPr spcFirstLastPara="1" vert="horz" wrap="square" lIns="106869" tIns="106869" rIns="106869" bIns="106869" rtlCol="0" anchor="t" anchorCtr="0">
            <a:noAutofit/>
          </a:bodyPr>
          <a:lstStyle/>
          <a:p>
            <a:pPr marL="0" indent="0">
              <a:spcBef>
                <a:spcPts val="0"/>
              </a:spcBef>
              <a:buClr>
                <a:schemeClr val="dk1"/>
              </a:buClr>
              <a:buSzPts val="1100"/>
              <a:buNone/>
            </a:pPr>
            <a:r>
              <a:rPr lang="en" sz="2104" b="1" i="1" dirty="0">
                <a:solidFill>
                  <a:srgbClr val="FF0000"/>
                </a:solidFill>
                <a:latin typeface="Arial" panose="020B0604020202020204" pitchFamily="34" charset="0"/>
                <a:ea typeface="Calibri"/>
                <a:cs typeface="Arial" panose="020B0604020202020204" pitchFamily="34" charset="0"/>
                <a:sym typeface="Calibri"/>
              </a:rPr>
              <a:t>Open</a:t>
            </a:r>
            <a:r>
              <a:rPr lang="en" sz="2104" i="1" dirty="0">
                <a:solidFill>
                  <a:srgbClr val="FF0000"/>
                </a:solidFill>
                <a:latin typeface="Arial" panose="020B0604020202020204" pitchFamily="34" charset="0"/>
                <a:ea typeface="Calibri"/>
                <a:cs typeface="Arial" panose="020B0604020202020204" pitchFamily="34" charset="0"/>
                <a:sym typeface="Calibri"/>
              </a:rPr>
              <a:t>-</a:t>
            </a:r>
            <a:r>
              <a:rPr lang="en" sz="2104" b="1" i="1" dirty="0">
                <a:solidFill>
                  <a:srgbClr val="FF0000"/>
                </a:solidFill>
                <a:latin typeface="Arial" panose="020B0604020202020204" pitchFamily="34" charset="0"/>
                <a:ea typeface="Calibri"/>
                <a:cs typeface="Arial" panose="020B0604020202020204" pitchFamily="34" charset="0"/>
                <a:sym typeface="Calibri"/>
              </a:rPr>
              <a:t>source software</a:t>
            </a:r>
            <a:r>
              <a:rPr lang="en" sz="2104" i="1" dirty="0">
                <a:solidFill>
                  <a:srgbClr val="FF0000"/>
                </a:solidFill>
                <a:latin typeface="Arial" panose="020B0604020202020204" pitchFamily="34" charset="0"/>
                <a:ea typeface="Calibri"/>
                <a:cs typeface="Arial" panose="020B0604020202020204" pitchFamily="34" charset="0"/>
                <a:sym typeface="Calibri"/>
              </a:rPr>
              <a:t> (OSS) </a:t>
            </a:r>
            <a:r>
              <a:rPr lang="en" sz="2104" dirty="0">
                <a:solidFill>
                  <a:srgbClr val="FF0000"/>
                </a:solidFill>
                <a:latin typeface="Arial" panose="020B0604020202020204" pitchFamily="34" charset="0"/>
                <a:ea typeface="Calibri"/>
                <a:cs typeface="Arial" panose="020B0604020202020204" pitchFamily="34" charset="0"/>
                <a:sym typeface="Calibri"/>
              </a:rPr>
              <a:t>is computer </a:t>
            </a:r>
            <a:r>
              <a:rPr lang="en" sz="2104" b="1" i="1" dirty="0">
                <a:solidFill>
                  <a:srgbClr val="FF0000"/>
                </a:solidFill>
                <a:latin typeface="Arial" panose="020B0604020202020204" pitchFamily="34" charset="0"/>
                <a:ea typeface="Calibri"/>
                <a:cs typeface="Arial" panose="020B0604020202020204" pitchFamily="34" charset="0"/>
                <a:sym typeface="Calibri"/>
              </a:rPr>
              <a:t>software</a:t>
            </a:r>
            <a:r>
              <a:rPr lang="en" sz="2104" i="1" dirty="0">
                <a:latin typeface="Arial" panose="020B0604020202020204" pitchFamily="34" charset="0"/>
                <a:ea typeface="Calibri"/>
                <a:cs typeface="Arial" panose="020B0604020202020204" pitchFamily="34" charset="0"/>
                <a:sym typeface="Calibri"/>
              </a:rPr>
              <a:t> </a:t>
            </a:r>
            <a:r>
              <a:rPr lang="en" sz="2104" dirty="0">
                <a:latin typeface="Arial" panose="020B0604020202020204" pitchFamily="34" charset="0"/>
                <a:ea typeface="Calibri"/>
                <a:cs typeface="Arial" panose="020B0604020202020204" pitchFamily="34" charset="0"/>
                <a:sym typeface="Calibri"/>
              </a:rPr>
              <a:t>with its</a:t>
            </a:r>
            <a:r>
              <a:rPr lang="en" sz="2104" i="1" dirty="0">
                <a:latin typeface="Arial" panose="020B0604020202020204" pitchFamily="34" charset="0"/>
                <a:ea typeface="Calibri"/>
                <a:cs typeface="Arial" panose="020B0604020202020204" pitchFamily="34" charset="0"/>
                <a:sym typeface="Calibri"/>
              </a:rPr>
              <a:t> </a:t>
            </a:r>
            <a:r>
              <a:rPr lang="en" sz="2104" b="1" i="1" dirty="0">
                <a:solidFill>
                  <a:srgbClr val="FF0000"/>
                </a:solidFill>
                <a:latin typeface="Arial" panose="020B0604020202020204" pitchFamily="34" charset="0"/>
                <a:ea typeface="Calibri"/>
                <a:cs typeface="Arial" panose="020B0604020202020204" pitchFamily="34" charset="0"/>
                <a:sym typeface="Calibri"/>
              </a:rPr>
              <a:t>source</a:t>
            </a:r>
            <a:r>
              <a:rPr lang="en" sz="2104" i="1" dirty="0">
                <a:latin typeface="Arial" panose="020B0604020202020204" pitchFamily="34" charset="0"/>
                <a:ea typeface="Calibri"/>
                <a:cs typeface="Arial" panose="020B0604020202020204" pitchFamily="34" charset="0"/>
                <a:sym typeface="Calibri"/>
              </a:rPr>
              <a:t> </a:t>
            </a:r>
            <a:r>
              <a:rPr lang="en" sz="2104" dirty="0">
                <a:latin typeface="Arial" panose="020B0604020202020204" pitchFamily="34" charset="0"/>
                <a:ea typeface="Calibri"/>
                <a:cs typeface="Arial" panose="020B0604020202020204" pitchFamily="34" charset="0"/>
                <a:sym typeface="Calibri"/>
              </a:rPr>
              <a:t>code made available with a license in which the copyright holder provides the rights to study, change, and distribute the</a:t>
            </a:r>
            <a:r>
              <a:rPr lang="en" sz="2104" i="1" dirty="0">
                <a:latin typeface="Arial" panose="020B0604020202020204" pitchFamily="34" charset="0"/>
                <a:ea typeface="Calibri"/>
                <a:cs typeface="Arial" panose="020B0604020202020204" pitchFamily="34" charset="0"/>
                <a:sym typeface="Calibri"/>
              </a:rPr>
              <a:t> </a:t>
            </a:r>
            <a:r>
              <a:rPr lang="en" sz="2104" b="1" i="1" dirty="0">
                <a:solidFill>
                  <a:srgbClr val="FF0000"/>
                </a:solidFill>
                <a:latin typeface="Arial" panose="020B0604020202020204" pitchFamily="34" charset="0"/>
                <a:ea typeface="Calibri"/>
                <a:cs typeface="Arial" panose="020B0604020202020204" pitchFamily="34" charset="0"/>
                <a:sym typeface="Calibri"/>
              </a:rPr>
              <a:t>software</a:t>
            </a:r>
            <a:r>
              <a:rPr lang="en" sz="2104" i="1" dirty="0">
                <a:latin typeface="Arial" panose="020B0604020202020204" pitchFamily="34" charset="0"/>
                <a:ea typeface="Calibri"/>
                <a:cs typeface="Arial" panose="020B0604020202020204" pitchFamily="34" charset="0"/>
                <a:sym typeface="Calibri"/>
              </a:rPr>
              <a:t> </a:t>
            </a:r>
            <a:r>
              <a:rPr lang="en" sz="2104" dirty="0">
                <a:latin typeface="Arial" panose="020B0604020202020204" pitchFamily="34" charset="0"/>
                <a:ea typeface="Calibri"/>
                <a:cs typeface="Arial" panose="020B0604020202020204" pitchFamily="34" charset="0"/>
                <a:sym typeface="Calibri"/>
              </a:rPr>
              <a:t>to anyone and for any purpose.</a:t>
            </a:r>
            <a:endParaRPr sz="2104" dirty="0">
              <a:latin typeface="Arial" panose="020B0604020202020204" pitchFamily="34" charset="0"/>
              <a:ea typeface="Calibri"/>
              <a:cs typeface="Arial" panose="020B0604020202020204" pitchFamily="34" charset="0"/>
              <a:sym typeface="Calibri"/>
            </a:endParaRPr>
          </a:p>
          <a:p>
            <a:pPr marL="0" indent="0">
              <a:spcBef>
                <a:spcPts val="0"/>
              </a:spcBef>
              <a:buClr>
                <a:schemeClr val="dk1"/>
              </a:buClr>
              <a:buSzPts val="1100"/>
              <a:buNone/>
            </a:pPr>
            <a:endParaRPr sz="2104" i="1" dirty="0">
              <a:latin typeface="Arial" panose="020B0604020202020204" pitchFamily="34" charset="0"/>
              <a:ea typeface="Calibri"/>
              <a:cs typeface="Arial" panose="020B0604020202020204" pitchFamily="34" charset="0"/>
              <a:sym typeface="Calibri"/>
            </a:endParaRPr>
          </a:p>
          <a:p>
            <a:pPr marL="0" indent="0">
              <a:spcBef>
                <a:spcPts val="0"/>
              </a:spcBef>
              <a:buClr>
                <a:schemeClr val="dk1"/>
              </a:buClr>
              <a:buSzPts val="1100"/>
              <a:buNone/>
            </a:pPr>
            <a:endParaRPr sz="2104" i="1" dirty="0">
              <a:latin typeface="Arial" panose="020B0604020202020204" pitchFamily="34" charset="0"/>
              <a:ea typeface="Calibri"/>
              <a:cs typeface="Arial" panose="020B0604020202020204" pitchFamily="34" charset="0"/>
              <a:sym typeface="Calibri"/>
            </a:endParaRPr>
          </a:p>
          <a:p>
            <a:pPr marL="0" indent="0">
              <a:spcBef>
                <a:spcPts val="0"/>
              </a:spcBef>
              <a:buClr>
                <a:schemeClr val="dk1"/>
              </a:buClr>
              <a:buSzPts val="1100"/>
              <a:buNone/>
            </a:pPr>
            <a:r>
              <a:rPr lang="en" sz="2104" dirty="0">
                <a:latin typeface="Arial" panose="020B0604020202020204" pitchFamily="34" charset="0"/>
                <a:ea typeface="Calibri"/>
                <a:cs typeface="Arial" panose="020B0604020202020204" pitchFamily="34" charset="0"/>
                <a:sym typeface="Calibri"/>
              </a:rPr>
              <a:t>Examples: Firefox, </a:t>
            </a:r>
            <a:r>
              <a:rPr lang="en" sz="2104" dirty="0" err="1">
                <a:latin typeface="Arial" panose="020B0604020202020204" pitchFamily="34" charset="0"/>
                <a:ea typeface="Calibri"/>
                <a:cs typeface="Arial" panose="020B0604020202020204" pitchFamily="34" charset="0"/>
                <a:sym typeface="Calibri"/>
              </a:rPr>
              <a:t>OpenMapKit</a:t>
            </a:r>
            <a:r>
              <a:rPr lang="en" sz="2104" dirty="0">
                <a:latin typeface="Arial" panose="020B0604020202020204" pitchFamily="34" charset="0"/>
                <a:ea typeface="Calibri"/>
                <a:cs typeface="Arial" panose="020B0604020202020204" pitchFamily="34" charset="0"/>
                <a:sym typeface="Calibri"/>
              </a:rPr>
              <a:t>, Apache</a:t>
            </a:r>
            <a:endParaRPr sz="1520" b="1" dirty="0">
              <a:latin typeface="Arial" panose="020B0604020202020204" pitchFamily="34" charset="0"/>
              <a:ea typeface="Calibri"/>
              <a:cs typeface="Arial" panose="020B0604020202020204" pitchFamily="34" charset="0"/>
              <a:sym typeface="Calibri"/>
            </a:endParaRPr>
          </a:p>
        </p:txBody>
      </p:sp>
      <p:pic>
        <p:nvPicPr>
          <p:cNvPr id="263" name="Shape 263" descr="hello my name is open source via opensource way.jpg"/>
          <p:cNvPicPr preferRelativeResize="0"/>
          <p:nvPr/>
        </p:nvPicPr>
        <p:blipFill>
          <a:blip r:embed="rId3">
            <a:alphaModFix/>
          </a:blip>
          <a:stretch>
            <a:fillRect/>
          </a:stretch>
        </p:blipFill>
        <p:spPr>
          <a:xfrm>
            <a:off x="167420" y="2550156"/>
            <a:ext cx="4272385" cy="2396541"/>
          </a:xfrm>
          <a:prstGeom prst="rect">
            <a:avLst/>
          </a:prstGeom>
          <a:noFill/>
          <a:ln>
            <a:noFill/>
          </a:ln>
        </p:spPr>
      </p:pic>
    </p:spTree>
    <p:extLst>
      <p:ext uri="{BB962C8B-B14F-4D97-AF65-F5344CB8AC3E}">
        <p14:creationId xmlns:p14="http://schemas.microsoft.com/office/powerpoint/2010/main" val="85010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txBox="1">
            <a:spLocks noGrp="1"/>
          </p:cNvSpPr>
          <p:nvPr>
            <p:ph type="title" idx="4294967295"/>
          </p:nvPr>
        </p:nvSpPr>
        <p:spPr>
          <a:xfrm>
            <a:off x="473108" y="816418"/>
            <a:ext cx="9679740" cy="1002235"/>
          </a:xfrm>
          <a:prstGeom prst="rect">
            <a:avLst/>
          </a:prstGeom>
        </p:spPr>
        <p:txBody>
          <a:bodyPr spcFirstLastPara="1" vert="horz" wrap="square" lIns="106869" tIns="106869" rIns="106869" bIns="106869" rtlCol="0" anchor="t" anchorCtr="0">
            <a:noAutofit/>
          </a:bodyPr>
          <a:lstStyle/>
          <a:p>
            <a:pPr>
              <a:lnSpc>
                <a:spcPct val="115000"/>
              </a:lnSpc>
              <a:spcBef>
                <a:spcPts val="1636"/>
              </a:spcBef>
              <a:spcAft>
                <a:spcPts val="468"/>
              </a:spcAft>
              <a:buClr>
                <a:schemeClr val="dk1"/>
              </a:buClr>
              <a:buSzPts val="1100"/>
            </a:pPr>
            <a:r>
              <a:rPr lang="en" sz="4000" dirty="0">
                <a:solidFill>
                  <a:srgbClr val="EE3224"/>
                </a:solidFill>
                <a:latin typeface="Arial" panose="020B0604020202020204" pitchFamily="34" charset="0"/>
                <a:ea typeface="Arvo"/>
                <a:cs typeface="Arial" panose="020B0604020202020204" pitchFamily="34" charset="0"/>
                <a:sym typeface="Arvo"/>
              </a:rPr>
              <a:t>What is Open Data</a:t>
            </a:r>
            <a:endParaRPr sz="4000" b="0" dirty="0">
              <a:solidFill>
                <a:srgbClr val="EE3224"/>
              </a:solidFill>
              <a:latin typeface="Arial" panose="020B0604020202020204" pitchFamily="34" charset="0"/>
              <a:ea typeface="Arvo"/>
              <a:cs typeface="Arial" panose="020B0604020202020204" pitchFamily="34" charset="0"/>
              <a:sym typeface="Arvo"/>
            </a:endParaRPr>
          </a:p>
        </p:txBody>
      </p:sp>
      <p:sp>
        <p:nvSpPr>
          <p:cNvPr id="269" name="Shape 269"/>
          <p:cNvSpPr txBox="1"/>
          <p:nvPr/>
        </p:nvSpPr>
        <p:spPr>
          <a:xfrm>
            <a:off x="948611" y="1960198"/>
            <a:ext cx="8470605" cy="1122167"/>
          </a:xfrm>
          <a:prstGeom prst="rect">
            <a:avLst/>
          </a:prstGeom>
          <a:noFill/>
          <a:ln>
            <a:noFill/>
          </a:ln>
        </p:spPr>
        <p:txBody>
          <a:bodyPr spcFirstLastPara="1" wrap="square" lIns="106869" tIns="106869" rIns="106869" bIns="106869" anchor="ctr" anchorCtr="0">
            <a:noAutofit/>
          </a:bodyPr>
          <a:lstStyle/>
          <a:p>
            <a:pPr>
              <a:lnSpc>
                <a:spcPct val="115000"/>
              </a:lnSpc>
            </a:pPr>
            <a:r>
              <a:rPr lang="en" sz="2805" dirty="0">
                <a:solidFill>
                  <a:schemeClr val="dk1"/>
                </a:solidFill>
                <a:latin typeface="Arial" panose="020B0604020202020204" pitchFamily="34" charset="0"/>
                <a:ea typeface="Calibri"/>
                <a:cs typeface="Arial" panose="020B0604020202020204" pitchFamily="34" charset="0"/>
                <a:sym typeface="Calibri"/>
              </a:rPr>
              <a:t>Open data is data that can be </a:t>
            </a:r>
            <a:r>
              <a:rPr lang="en" sz="2805" b="1" dirty="0">
                <a:solidFill>
                  <a:schemeClr val="dk1"/>
                </a:solidFill>
                <a:latin typeface="Arial" panose="020B0604020202020204" pitchFamily="34" charset="0"/>
                <a:ea typeface="Calibri"/>
                <a:cs typeface="Arial" panose="020B0604020202020204" pitchFamily="34" charset="0"/>
                <a:sym typeface="Calibri"/>
              </a:rPr>
              <a:t>freely used, modified, and shared</a:t>
            </a:r>
            <a:r>
              <a:rPr lang="en" sz="2805" dirty="0">
                <a:solidFill>
                  <a:schemeClr val="dk1"/>
                </a:solidFill>
                <a:latin typeface="Arial" panose="020B0604020202020204" pitchFamily="34" charset="0"/>
                <a:ea typeface="Calibri"/>
                <a:cs typeface="Arial" panose="020B0604020202020204" pitchFamily="34" charset="0"/>
                <a:sym typeface="Calibri"/>
              </a:rPr>
              <a:t> by </a:t>
            </a:r>
            <a:r>
              <a:rPr lang="en" sz="2805" b="1" dirty="0">
                <a:solidFill>
                  <a:schemeClr val="dk1"/>
                </a:solidFill>
                <a:latin typeface="Arial" panose="020B0604020202020204" pitchFamily="34" charset="0"/>
                <a:ea typeface="Calibri"/>
                <a:cs typeface="Arial" panose="020B0604020202020204" pitchFamily="34" charset="0"/>
                <a:sym typeface="Calibri"/>
              </a:rPr>
              <a:t>anyone</a:t>
            </a:r>
            <a:r>
              <a:rPr lang="en" sz="2805" dirty="0">
                <a:solidFill>
                  <a:schemeClr val="dk1"/>
                </a:solidFill>
                <a:latin typeface="Arial" panose="020B0604020202020204" pitchFamily="34" charset="0"/>
                <a:ea typeface="Calibri"/>
                <a:cs typeface="Arial" panose="020B0604020202020204" pitchFamily="34" charset="0"/>
                <a:sym typeface="Calibri"/>
              </a:rPr>
              <a:t> for </a:t>
            </a:r>
            <a:r>
              <a:rPr lang="en" sz="2805" b="1" dirty="0">
                <a:solidFill>
                  <a:schemeClr val="dk1"/>
                </a:solidFill>
                <a:latin typeface="Arial" panose="020B0604020202020204" pitchFamily="34" charset="0"/>
                <a:ea typeface="Calibri"/>
                <a:cs typeface="Arial" panose="020B0604020202020204" pitchFamily="34" charset="0"/>
                <a:sym typeface="Calibri"/>
              </a:rPr>
              <a:t>any purpose.</a:t>
            </a:r>
            <a:endParaRPr sz="2805" b="1" dirty="0">
              <a:solidFill>
                <a:schemeClr val="dk1"/>
              </a:solidFill>
              <a:latin typeface="Arial" panose="020B0604020202020204" pitchFamily="34" charset="0"/>
              <a:ea typeface="Calibri"/>
              <a:cs typeface="Arial" panose="020B0604020202020204" pitchFamily="34" charset="0"/>
              <a:sym typeface="Calibri"/>
            </a:endParaRPr>
          </a:p>
          <a:p>
            <a:endParaRPr sz="2805" dirty="0">
              <a:solidFill>
                <a:schemeClr val="dk1"/>
              </a:solidFill>
              <a:latin typeface="Calibri"/>
              <a:ea typeface="Calibri"/>
              <a:cs typeface="Calibri"/>
              <a:sym typeface="Calibri"/>
            </a:endParaRPr>
          </a:p>
        </p:txBody>
      </p:sp>
      <p:pic>
        <p:nvPicPr>
          <p:cNvPr id="270" name="Shape 270" descr="Screenshot 2017-03-02 15.36.26.png"/>
          <p:cNvPicPr preferRelativeResize="0"/>
          <p:nvPr/>
        </p:nvPicPr>
        <p:blipFill>
          <a:blip r:embed="rId3">
            <a:alphaModFix/>
          </a:blip>
          <a:stretch>
            <a:fillRect/>
          </a:stretch>
        </p:blipFill>
        <p:spPr>
          <a:xfrm>
            <a:off x="646327" y="2834200"/>
            <a:ext cx="9075172" cy="3163636"/>
          </a:xfrm>
          <a:prstGeom prst="rect">
            <a:avLst/>
          </a:prstGeom>
          <a:noFill/>
          <a:ln>
            <a:noFill/>
          </a:ln>
        </p:spPr>
      </p:pic>
    </p:spTree>
    <p:extLst>
      <p:ext uri="{BB962C8B-B14F-4D97-AF65-F5344CB8AC3E}">
        <p14:creationId xmlns:p14="http://schemas.microsoft.com/office/powerpoint/2010/main" val="1628382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Shape 275"/>
          <p:cNvSpPr txBox="1">
            <a:spLocks noGrp="1"/>
          </p:cNvSpPr>
          <p:nvPr>
            <p:ph type="title" idx="4294967295"/>
          </p:nvPr>
        </p:nvSpPr>
        <p:spPr>
          <a:xfrm>
            <a:off x="462351" y="1300519"/>
            <a:ext cx="9679740" cy="1002235"/>
          </a:xfrm>
          <a:prstGeom prst="rect">
            <a:avLst/>
          </a:prstGeom>
        </p:spPr>
        <p:txBody>
          <a:bodyPr spcFirstLastPara="1" vert="horz" wrap="square" lIns="106869" tIns="106869" rIns="106869" bIns="106869" rtlCol="0" anchor="t" anchorCtr="0">
            <a:noAutofit/>
          </a:bodyPr>
          <a:lstStyle/>
          <a:p>
            <a:pPr>
              <a:lnSpc>
                <a:spcPct val="115000"/>
              </a:lnSpc>
              <a:spcBef>
                <a:spcPts val="1636"/>
              </a:spcBef>
              <a:spcAft>
                <a:spcPts val="468"/>
              </a:spcAft>
              <a:buClr>
                <a:schemeClr val="dk1"/>
              </a:buClr>
              <a:buSzPts val="1100"/>
            </a:pPr>
            <a:r>
              <a:rPr lang="en" sz="4000" dirty="0">
                <a:solidFill>
                  <a:srgbClr val="EE3224"/>
                </a:solidFill>
                <a:latin typeface="Arial" panose="020B0604020202020204" pitchFamily="34" charset="0"/>
                <a:ea typeface="Arvo"/>
                <a:cs typeface="Arial" panose="020B0604020202020204" pitchFamily="34" charset="0"/>
                <a:sym typeface="Arvo"/>
              </a:rPr>
              <a:t>Why Open Data?</a:t>
            </a:r>
            <a:endParaRPr sz="4000" b="0" dirty="0">
              <a:solidFill>
                <a:srgbClr val="EE3224"/>
              </a:solidFill>
              <a:latin typeface="Arial" panose="020B0604020202020204" pitchFamily="34" charset="0"/>
              <a:ea typeface="Arvo"/>
              <a:cs typeface="Arial" panose="020B0604020202020204" pitchFamily="34" charset="0"/>
              <a:sym typeface="Arvo"/>
            </a:endParaRPr>
          </a:p>
        </p:txBody>
      </p:sp>
      <p:sp>
        <p:nvSpPr>
          <p:cNvPr id="276" name="Shape 276"/>
          <p:cNvSpPr txBox="1"/>
          <p:nvPr/>
        </p:nvSpPr>
        <p:spPr>
          <a:xfrm>
            <a:off x="1274471" y="2437233"/>
            <a:ext cx="8470605" cy="2311663"/>
          </a:xfrm>
          <a:prstGeom prst="rect">
            <a:avLst/>
          </a:prstGeom>
          <a:noFill/>
          <a:ln>
            <a:noFill/>
          </a:ln>
        </p:spPr>
        <p:txBody>
          <a:bodyPr spcFirstLastPara="1" wrap="square" lIns="106869" tIns="106869" rIns="106869" bIns="106869" anchor="ctr" anchorCtr="0">
            <a:noAutofit/>
          </a:bodyPr>
          <a:lstStyle/>
          <a:p>
            <a:r>
              <a:rPr lang="en" sz="2805" dirty="0">
                <a:solidFill>
                  <a:schemeClr val="dk1"/>
                </a:solidFill>
                <a:latin typeface="Arial" panose="020B0604020202020204" pitchFamily="34" charset="0"/>
                <a:ea typeface="Calibri"/>
                <a:cs typeface="Arial" panose="020B0604020202020204" pitchFamily="34" charset="0"/>
                <a:sym typeface="Calibri"/>
              </a:rPr>
              <a:t>Without </a:t>
            </a:r>
            <a:r>
              <a:rPr lang="en" sz="2805" dirty="0">
                <a:solidFill>
                  <a:srgbClr val="EE3224"/>
                </a:solidFill>
                <a:latin typeface="Arial" panose="020B0604020202020204" pitchFamily="34" charset="0"/>
                <a:ea typeface="Calibri"/>
                <a:cs typeface="Arial" panose="020B0604020202020204" pitchFamily="34" charset="0"/>
                <a:sym typeface="Calibri"/>
              </a:rPr>
              <a:t>better</a:t>
            </a:r>
            <a:r>
              <a:rPr lang="en" sz="2805" dirty="0">
                <a:solidFill>
                  <a:schemeClr val="dk1"/>
                </a:solidFill>
                <a:latin typeface="Arial" panose="020B0604020202020204" pitchFamily="34" charset="0"/>
                <a:ea typeface="Calibri"/>
                <a:cs typeface="Arial" panose="020B0604020202020204" pitchFamily="34" charset="0"/>
                <a:sym typeface="Calibri"/>
              </a:rPr>
              <a:t> and more </a:t>
            </a:r>
            <a:r>
              <a:rPr lang="en" sz="2805" dirty="0">
                <a:solidFill>
                  <a:srgbClr val="EE3224"/>
                </a:solidFill>
                <a:latin typeface="Arial" panose="020B0604020202020204" pitchFamily="34" charset="0"/>
                <a:ea typeface="Calibri"/>
                <a:cs typeface="Arial" panose="020B0604020202020204" pitchFamily="34" charset="0"/>
                <a:sym typeface="Calibri"/>
              </a:rPr>
              <a:t>inclusive</a:t>
            </a:r>
            <a:r>
              <a:rPr lang="en" sz="2805" dirty="0">
                <a:solidFill>
                  <a:schemeClr val="dk1"/>
                </a:solidFill>
                <a:latin typeface="Arial" panose="020B0604020202020204" pitchFamily="34" charset="0"/>
                <a:ea typeface="Calibri"/>
                <a:cs typeface="Arial" panose="020B0604020202020204" pitchFamily="34" charset="0"/>
                <a:sym typeface="Calibri"/>
              </a:rPr>
              <a:t> data, we are not connecting with </a:t>
            </a:r>
            <a:r>
              <a:rPr lang="en" sz="2805" dirty="0">
                <a:solidFill>
                  <a:srgbClr val="EE3224"/>
                </a:solidFill>
                <a:latin typeface="Arial" panose="020B0604020202020204" pitchFamily="34" charset="0"/>
                <a:ea typeface="Calibri"/>
                <a:cs typeface="Arial" panose="020B0604020202020204" pitchFamily="34" charset="0"/>
                <a:sym typeface="Calibri"/>
              </a:rPr>
              <a:t>local communities to understand risk, address key issues. </a:t>
            </a:r>
            <a:endParaRPr sz="2805" dirty="0">
              <a:solidFill>
                <a:srgbClr val="EE3224"/>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068325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81" name="Shape 281" descr="Open Data Charter.png"/>
          <p:cNvPicPr preferRelativeResize="0"/>
          <p:nvPr/>
        </p:nvPicPr>
        <p:blipFill>
          <a:blip r:embed="rId3">
            <a:alphaModFix/>
          </a:blip>
          <a:stretch>
            <a:fillRect/>
          </a:stretch>
        </p:blipFill>
        <p:spPr>
          <a:xfrm>
            <a:off x="1" y="1044104"/>
            <a:ext cx="10688641" cy="4775775"/>
          </a:xfrm>
          <a:prstGeom prst="rect">
            <a:avLst/>
          </a:prstGeom>
          <a:noFill/>
          <a:ln>
            <a:noFill/>
          </a:ln>
        </p:spPr>
      </p:pic>
    </p:spTree>
    <p:extLst>
      <p:ext uri="{BB962C8B-B14F-4D97-AF65-F5344CB8AC3E}">
        <p14:creationId xmlns:p14="http://schemas.microsoft.com/office/powerpoint/2010/main" val="34731054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Shape 286" descr="Group by Robert Bjurshagen noun_354733_cc.png"/>
          <p:cNvPicPr preferRelativeResize="0"/>
          <p:nvPr/>
        </p:nvPicPr>
        <p:blipFill>
          <a:blip r:embed="rId3">
            <a:alphaModFix/>
          </a:blip>
          <a:stretch>
            <a:fillRect/>
          </a:stretch>
        </p:blipFill>
        <p:spPr>
          <a:xfrm>
            <a:off x="520140" y="2048912"/>
            <a:ext cx="4272381" cy="2222844"/>
          </a:xfrm>
          <a:prstGeom prst="rect">
            <a:avLst/>
          </a:prstGeom>
          <a:noFill/>
          <a:ln>
            <a:noFill/>
          </a:ln>
        </p:spPr>
      </p:pic>
      <p:sp>
        <p:nvSpPr>
          <p:cNvPr id="287" name="Shape 287"/>
          <p:cNvSpPr txBox="1"/>
          <p:nvPr/>
        </p:nvSpPr>
        <p:spPr>
          <a:xfrm>
            <a:off x="256870" y="192222"/>
            <a:ext cx="10274792" cy="1403059"/>
          </a:xfrm>
          <a:prstGeom prst="rect">
            <a:avLst/>
          </a:prstGeom>
          <a:noFill/>
          <a:ln>
            <a:noFill/>
          </a:ln>
        </p:spPr>
        <p:txBody>
          <a:bodyPr spcFirstLastPara="1" wrap="square" lIns="106869" tIns="106869" rIns="106869" bIns="106869" anchor="ctr" anchorCtr="0">
            <a:noAutofit/>
          </a:bodyPr>
          <a:lstStyle/>
          <a:p>
            <a:pPr>
              <a:lnSpc>
                <a:spcPct val="115000"/>
              </a:lnSpc>
              <a:spcBef>
                <a:spcPts val="1636"/>
              </a:spcBef>
              <a:spcAft>
                <a:spcPts val="468"/>
              </a:spcAft>
            </a:pPr>
            <a:r>
              <a:rPr lang="en" sz="4000" b="1" dirty="0">
                <a:solidFill>
                  <a:srgbClr val="EE3224"/>
                </a:solidFill>
                <a:latin typeface="Arial" panose="020B0604020202020204" pitchFamily="34" charset="0"/>
                <a:ea typeface="Arvo"/>
                <a:cs typeface="Arial" panose="020B0604020202020204" pitchFamily="34" charset="0"/>
                <a:sym typeface="Arvo"/>
              </a:rPr>
              <a:t>Why does open data matter for Funders?</a:t>
            </a:r>
            <a:endParaRPr sz="4000" b="1" dirty="0">
              <a:solidFill>
                <a:srgbClr val="EE3224"/>
              </a:solidFill>
              <a:latin typeface="Arial" panose="020B0604020202020204" pitchFamily="34" charset="0"/>
              <a:ea typeface="Arvo"/>
              <a:cs typeface="Arial" panose="020B0604020202020204" pitchFamily="34" charset="0"/>
              <a:sym typeface="Arvo"/>
            </a:endParaRPr>
          </a:p>
        </p:txBody>
      </p:sp>
      <p:sp>
        <p:nvSpPr>
          <p:cNvPr id="288" name="Shape 288"/>
          <p:cNvSpPr txBox="1"/>
          <p:nvPr/>
        </p:nvSpPr>
        <p:spPr>
          <a:xfrm>
            <a:off x="5141310" y="2357777"/>
            <a:ext cx="4983472" cy="3506771"/>
          </a:xfrm>
          <a:prstGeom prst="rect">
            <a:avLst/>
          </a:prstGeom>
          <a:noFill/>
          <a:ln>
            <a:noFill/>
          </a:ln>
        </p:spPr>
        <p:txBody>
          <a:bodyPr spcFirstLastPara="1" wrap="square" lIns="106869" tIns="106869" rIns="106869" bIns="106869" anchor="ctr" anchorCtr="0">
            <a:noAutofit/>
          </a:bodyPr>
          <a:lstStyle/>
          <a:p>
            <a:pPr>
              <a:spcBef>
                <a:spcPts val="514"/>
              </a:spcBef>
            </a:pPr>
            <a:r>
              <a:rPr lang="en" sz="1800" dirty="0">
                <a:solidFill>
                  <a:schemeClr val="dk1"/>
                </a:solidFill>
                <a:latin typeface="Arial" panose="020B0604020202020204" pitchFamily="34" charset="0"/>
                <a:ea typeface="Calibri"/>
                <a:cs typeface="Arial" panose="020B0604020202020204" pitchFamily="34" charset="0"/>
                <a:sym typeface="Calibri"/>
              </a:rPr>
              <a:t>Open Data Charter Government Stewards: </a:t>
            </a:r>
            <a:endParaRPr sz="1800" dirty="0">
              <a:solidFill>
                <a:schemeClr val="dk1"/>
              </a:solidFill>
              <a:latin typeface="Arial" panose="020B0604020202020204" pitchFamily="34" charset="0"/>
              <a:ea typeface="Calibri"/>
              <a:cs typeface="Arial" panose="020B0604020202020204" pitchFamily="34" charset="0"/>
              <a:sym typeface="Calibri"/>
            </a:endParaRPr>
          </a:p>
          <a:p>
            <a:pPr>
              <a:spcBef>
                <a:spcPts val="514"/>
              </a:spcBef>
            </a:pPr>
            <a:r>
              <a:rPr lang="en" sz="1800" dirty="0">
                <a:solidFill>
                  <a:schemeClr val="dk1"/>
                </a:solidFill>
                <a:latin typeface="Arial" panose="020B0604020202020204" pitchFamily="34" charset="0"/>
                <a:ea typeface="Calibri"/>
                <a:cs typeface="Arial" panose="020B0604020202020204" pitchFamily="34" charset="0"/>
                <a:sym typeface="Calibri"/>
              </a:rPr>
              <a:t>UK, Canada, Mexico, France, Italy</a:t>
            </a:r>
            <a:endParaRPr sz="1800" dirty="0">
              <a:solidFill>
                <a:schemeClr val="dk1"/>
              </a:solidFill>
              <a:latin typeface="Arial" panose="020B0604020202020204" pitchFamily="34" charset="0"/>
              <a:ea typeface="Calibri"/>
              <a:cs typeface="Arial" panose="020B0604020202020204" pitchFamily="34" charset="0"/>
              <a:sym typeface="Calibri"/>
            </a:endParaRPr>
          </a:p>
          <a:p>
            <a:pPr marL="130636">
              <a:spcBef>
                <a:spcPts val="514"/>
              </a:spcBef>
            </a:pPr>
            <a:endParaRPr sz="1800" dirty="0">
              <a:solidFill>
                <a:schemeClr val="dk1"/>
              </a:solidFill>
              <a:latin typeface="Arial" panose="020B0604020202020204" pitchFamily="34" charset="0"/>
              <a:ea typeface="Calibri"/>
              <a:cs typeface="Arial" panose="020B0604020202020204" pitchFamily="34" charset="0"/>
              <a:sym typeface="Calibri"/>
            </a:endParaRPr>
          </a:p>
          <a:p>
            <a:pPr>
              <a:spcBef>
                <a:spcPts val="514"/>
              </a:spcBef>
            </a:pPr>
            <a:r>
              <a:rPr lang="en" sz="1800" dirty="0">
                <a:solidFill>
                  <a:schemeClr val="dk1"/>
                </a:solidFill>
                <a:latin typeface="Arial" panose="020B0604020202020204" pitchFamily="34" charset="0"/>
                <a:ea typeface="Calibri"/>
                <a:cs typeface="Arial" panose="020B0604020202020204" pitchFamily="34" charset="0"/>
                <a:sym typeface="Calibri"/>
              </a:rPr>
              <a:t>Organizations:</a:t>
            </a:r>
            <a:endParaRPr sz="1800" dirty="0">
              <a:solidFill>
                <a:schemeClr val="dk1"/>
              </a:solidFill>
              <a:latin typeface="Arial" panose="020B0604020202020204" pitchFamily="34" charset="0"/>
              <a:ea typeface="Calibri"/>
              <a:cs typeface="Arial" panose="020B0604020202020204" pitchFamily="34" charset="0"/>
              <a:sym typeface="Calibri"/>
            </a:endParaRPr>
          </a:p>
          <a:p>
            <a:pPr>
              <a:lnSpc>
                <a:spcPct val="115000"/>
              </a:lnSpc>
            </a:pP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hlinkClick r:id="rId4"/>
              </a:rPr>
              <a:t>World Bank Group</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rPr>
              <a:t>,</a:t>
            </a:r>
            <a:r>
              <a:rPr lang="en" sz="1800" dirty="0">
                <a:solidFill>
                  <a:schemeClr val="tx1">
                    <a:lumMod val="50000"/>
                    <a:lumOff val="50000"/>
                  </a:schemeClr>
                </a:solidFill>
                <a:uFill>
                  <a:noFill/>
                </a:uFill>
                <a:latin typeface="Arial" panose="020B0604020202020204" pitchFamily="34" charset="0"/>
                <a:ea typeface="Calibri"/>
                <a:cs typeface="Arial" panose="020B0604020202020204" pitchFamily="34" charset="0"/>
                <a:sym typeface="Calibri"/>
                <a:hlinkClick r:id="rId5"/>
              </a:rPr>
              <a:t> </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hlinkClick r:id="rId5"/>
              </a:rPr>
              <a:t>United Nations</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rPr>
              <a:t>,</a:t>
            </a:r>
            <a:r>
              <a:rPr lang="en" sz="1800" dirty="0">
                <a:solidFill>
                  <a:schemeClr val="tx1">
                    <a:lumMod val="50000"/>
                    <a:lumOff val="50000"/>
                  </a:schemeClr>
                </a:solidFill>
                <a:uFill>
                  <a:noFill/>
                </a:uFill>
                <a:latin typeface="Arial" panose="020B0604020202020204" pitchFamily="34" charset="0"/>
                <a:ea typeface="Calibri"/>
                <a:cs typeface="Arial" panose="020B0604020202020204" pitchFamily="34" charset="0"/>
                <a:sym typeface="Calibri"/>
                <a:hlinkClick r:id="rId6"/>
              </a:rPr>
              <a:t> </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hlinkClick r:id="rId6"/>
              </a:rPr>
              <a:t>Organization of American States (OAS)</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rPr>
              <a:t>,</a:t>
            </a:r>
            <a:r>
              <a:rPr lang="en" sz="1800" dirty="0">
                <a:solidFill>
                  <a:schemeClr val="tx1">
                    <a:lumMod val="50000"/>
                    <a:lumOff val="50000"/>
                  </a:schemeClr>
                </a:solidFill>
                <a:uFill>
                  <a:noFill/>
                </a:uFill>
                <a:latin typeface="Arial" panose="020B0604020202020204" pitchFamily="34" charset="0"/>
                <a:ea typeface="Calibri"/>
                <a:cs typeface="Arial" panose="020B0604020202020204" pitchFamily="34" charset="0"/>
                <a:sym typeface="Calibri"/>
                <a:hlinkClick r:id="rId7"/>
              </a:rPr>
              <a:t> </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hlinkClick r:id="rId7"/>
              </a:rPr>
              <a:t>Organization for Economic Co-operation and Development (OECD)</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rPr>
              <a:t>,</a:t>
            </a:r>
            <a:r>
              <a:rPr lang="en" sz="1800" dirty="0">
                <a:solidFill>
                  <a:schemeClr val="tx1">
                    <a:lumMod val="50000"/>
                    <a:lumOff val="50000"/>
                  </a:schemeClr>
                </a:solidFill>
                <a:uFill>
                  <a:noFill/>
                </a:uFill>
                <a:latin typeface="Arial" panose="020B0604020202020204" pitchFamily="34" charset="0"/>
                <a:ea typeface="Calibri"/>
                <a:cs typeface="Arial" panose="020B0604020202020204" pitchFamily="34" charset="0"/>
                <a:sym typeface="Calibri"/>
                <a:hlinkClick r:id="rId8"/>
              </a:rPr>
              <a:t> </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hlinkClick r:id="rId8"/>
              </a:rPr>
              <a:t>Inter-American Development Bank (IADB)</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rPr>
              <a:t>,</a:t>
            </a:r>
            <a:r>
              <a:rPr lang="en" sz="1800" dirty="0">
                <a:solidFill>
                  <a:schemeClr val="tx1">
                    <a:lumMod val="50000"/>
                    <a:lumOff val="50000"/>
                  </a:schemeClr>
                </a:solidFill>
                <a:uFill>
                  <a:noFill/>
                </a:uFill>
                <a:latin typeface="Arial" panose="020B0604020202020204" pitchFamily="34" charset="0"/>
                <a:ea typeface="Calibri"/>
                <a:cs typeface="Arial" panose="020B0604020202020204" pitchFamily="34" charset="0"/>
                <a:sym typeface="Calibri"/>
                <a:hlinkClick r:id="rId9"/>
              </a:rPr>
              <a:t> </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hlinkClick r:id="rId9"/>
              </a:rPr>
              <a:t>African Development Bank Group</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rPr>
              <a:t>,</a:t>
            </a:r>
            <a:r>
              <a:rPr lang="en" sz="1800" dirty="0">
                <a:solidFill>
                  <a:schemeClr val="tx1">
                    <a:lumMod val="50000"/>
                    <a:lumOff val="50000"/>
                  </a:schemeClr>
                </a:solidFill>
                <a:uFill>
                  <a:noFill/>
                </a:uFill>
                <a:latin typeface="Arial" panose="020B0604020202020204" pitchFamily="34" charset="0"/>
                <a:ea typeface="Calibri"/>
                <a:cs typeface="Arial" panose="020B0604020202020204" pitchFamily="34" charset="0"/>
                <a:sym typeface="Calibri"/>
                <a:hlinkClick r:id="rId10"/>
              </a:rPr>
              <a:t> </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hlinkClick r:id="rId10"/>
              </a:rPr>
              <a:t>Economic Commission for Latin America and the Caribbean (ECLAC/CEPAL)</a:t>
            </a:r>
            <a:r>
              <a:rPr lang="en"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rPr>
              <a:t>.</a:t>
            </a:r>
            <a:endParaRPr sz="1800" dirty="0">
              <a:solidFill>
                <a:schemeClr val="tx1">
                  <a:lumMod val="50000"/>
                  <a:lumOff val="50000"/>
                </a:schemeClr>
              </a:solidFill>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222050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p:nvPr/>
        </p:nvSpPr>
        <p:spPr>
          <a:xfrm>
            <a:off x="822346" y="961081"/>
            <a:ext cx="9245539" cy="1403059"/>
          </a:xfrm>
          <a:prstGeom prst="rect">
            <a:avLst/>
          </a:prstGeom>
          <a:noFill/>
          <a:ln>
            <a:noFill/>
          </a:ln>
        </p:spPr>
        <p:txBody>
          <a:bodyPr spcFirstLastPara="1" wrap="square" lIns="106869" tIns="106869" rIns="106869" bIns="106869" anchor="ctr" anchorCtr="0">
            <a:noAutofit/>
          </a:bodyPr>
          <a:lstStyle/>
          <a:p>
            <a:pPr>
              <a:lnSpc>
                <a:spcPct val="115000"/>
              </a:lnSpc>
              <a:spcBef>
                <a:spcPts val="1636"/>
              </a:spcBef>
              <a:spcAft>
                <a:spcPts val="468"/>
              </a:spcAft>
            </a:pPr>
            <a:r>
              <a:rPr lang="en" sz="4000" b="1" dirty="0">
                <a:solidFill>
                  <a:srgbClr val="EE3224"/>
                </a:solidFill>
                <a:latin typeface="Arial" panose="020B0604020202020204" pitchFamily="34" charset="0"/>
                <a:ea typeface="Arvo"/>
                <a:cs typeface="Arial" panose="020B0604020202020204" pitchFamily="34" charset="0"/>
                <a:sym typeface="Arvo"/>
              </a:rPr>
              <a:t>Open Government Partnership (OGP)</a:t>
            </a:r>
            <a:endParaRPr sz="4000" b="1" dirty="0">
              <a:solidFill>
                <a:srgbClr val="EE3224"/>
              </a:solidFill>
              <a:latin typeface="Arial" panose="020B0604020202020204" pitchFamily="34" charset="0"/>
              <a:ea typeface="Arvo"/>
              <a:cs typeface="Arial" panose="020B0604020202020204" pitchFamily="34" charset="0"/>
              <a:sym typeface="Arvo"/>
            </a:endParaRPr>
          </a:p>
        </p:txBody>
      </p:sp>
      <p:sp>
        <p:nvSpPr>
          <p:cNvPr id="294" name="Shape 294"/>
          <p:cNvSpPr txBox="1"/>
          <p:nvPr/>
        </p:nvSpPr>
        <p:spPr>
          <a:xfrm>
            <a:off x="5839022" y="2441657"/>
            <a:ext cx="4328758" cy="3506771"/>
          </a:xfrm>
          <a:prstGeom prst="rect">
            <a:avLst/>
          </a:prstGeom>
          <a:noFill/>
          <a:ln>
            <a:noFill/>
          </a:ln>
        </p:spPr>
        <p:txBody>
          <a:bodyPr spcFirstLastPara="1" wrap="square" lIns="106869" tIns="106869" rIns="106869" bIns="106869" anchor="ctr" anchorCtr="0">
            <a:noAutofit/>
          </a:bodyPr>
          <a:lstStyle/>
          <a:p>
            <a:pPr marL="130636">
              <a:spcBef>
                <a:spcPts val="514"/>
              </a:spcBef>
            </a:pPr>
            <a:r>
              <a:rPr lang="en" sz="2000" dirty="0">
                <a:solidFill>
                  <a:schemeClr val="dk1"/>
                </a:solidFill>
                <a:latin typeface="Arial" panose="020B0604020202020204" pitchFamily="34" charset="0"/>
                <a:ea typeface="Calibri"/>
                <a:cs typeface="Arial" panose="020B0604020202020204" pitchFamily="34" charset="0"/>
                <a:sym typeface="Calibri"/>
              </a:rPr>
              <a:t>The Open Government Partnership is a multilateral initiative that aims to secure concrete commitments from governments to promote transparency, empower citizens, fight corruption, and harness new technologies to strengthen governance. </a:t>
            </a:r>
            <a:endParaRPr sz="2000" dirty="0">
              <a:solidFill>
                <a:schemeClr val="dk1"/>
              </a:solidFill>
              <a:latin typeface="Arial" panose="020B0604020202020204" pitchFamily="34" charset="0"/>
              <a:ea typeface="Calibri"/>
              <a:cs typeface="Arial" panose="020B0604020202020204" pitchFamily="34" charset="0"/>
              <a:sym typeface="Calibri"/>
            </a:endParaRPr>
          </a:p>
          <a:p>
            <a:pPr marL="130636">
              <a:spcBef>
                <a:spcPts val="514"/>
              </a:spcBef>
            </a:pPr>
            <a:endParaRPr sz="2000" dirty="0">
              <a:solidFill>
                <a:schemeClr val="dk1"/>
              </a:solidFill>
              <a:latin typeface="Arial" panose="020B0604020202020204" pitchFamily="34" charset="0"/>
              <a:ea typeface="Calibri"/>
              <a:cs typeface="Arial" panose="020B0604020202020204" pitchFamily="34" charset="0"/>
              <a:sym typeface="Calibri"/>
            </a:endParaRPr>
          </a:p>
          <a:p>
            <a:pPr marL="130636">
              <a:spcBef>
                <a:spcPts val="514"/>
              </a:spcBef>
            </a:pPr>
            <a:r>
              <a:rPr lang="en" sz="2000" b="1" dirty="0">
                <a:solidFill>
                  <a:schemeClr val="dk1"/>
                </a:solidFill>
                <a:latin typeface="Arial" panose="020B0604020202020204" pitchFamily="34" charset="0"/>
                <a:ea typeface="Calibri"/>
                <a:cs typeface="Arial" panose="020B0604020202020204" pitchFamily="34" charset="0"/>
                <a:sym typeface="Calibri"/>
              </a:rPr>
              <a:t>75 Countries, many funders</a:t>
            </a:r>
            <a:endParaRPr sz="2000" b="1" dirty="0">
              <a:solidFill>
                <a:schemeClr val="dk1"/>
              </a:solidFill>
              <a:latin typeface="Arial" panose="020B0604020202020204" pitchFamily="34" charset="0"/>
              <a:ea typeface="Calibri"/>
              <a:cs typeface="Arial" panose="020B0604020202020204" pitchFamily="34" charset="0"/>
              <a:sym typeface="Calibri"/>
            </a:endParaRPr>
          </a:p>
          <a:p>
            <a:pPr>
              <a:lnSpc>
                <a:spcPct val="115000"/>
              </a:lnSpc>
            </a:pPr>
            <a:endParaRPr sz="2104" dirty="0">
              <a:solidFill>
                <a:schemeClr val="dk1"/>
              </a:solidFill>
              <a:latin typeface="Calibri"/>
              <a:ea typeface="Calibri"/>
              <a:cs typeface="Calibri"/>
              <a:sym typeface="Calibri"/>
            </a:endParaRPr>
          </a:p>
        </p:txBody>
      </p:sp>
      <p:pic>
        <p:nvPicPr>
          <p:cNvPr id="295" name="Shape 295" descr="OpenGovernmentPartnership.png"/>
          <p:cNvPicPr preferRelativeResize="0"/>
          <p:nvPr/>
        </p:nvPicPr>
        <p:blipFill>
          <a:blip r:embed="rId3">
            <a:alphaModFix/>
          </a:blip>
          <a:stretch>
            <a:fillRect/>
          </a:stretch>
        </p:blipFill>
        <p:spPr>
          <a:xfrm>
            <a:off x="414314" y="2441657"/>
            <a:ext cx="5424708" cy="3243782"/>
          </a:xfrm>
          <a:prstGeom prst="rect">
            <a:avLst/>
          </a:prstGeom>
          <a:noFill/>
          <a:ln>
            <a:noFill/>
          </a:ln>
        </p:spPr>
      </p:pic>
    </p:spTree>
    <p:extLst>
      <p:ext uri="{BB962C8B-B14F-4D97-AF65-F5344CB8AC3E}">
        <p14:creationId xmlns:p14="http://schemas.microsoft.com/office/powerpoint/2010/main" val="29616881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slidedeck_WhyDataMatters" id="{FB47BCAC-D2D9-794F-A5EF-C4501DD98648}" vid="{8888D4F4-F1AB-8F4B-AC51-4D8BF9180B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54</TotalTime>
  <Words>1229</Words>
  <Application>Microsoft Macintosh PowerPoint</Application>
  <PresentationFormat>Custom</PresentationFormat>
  <Paragraphs>188</Paragraphs>
  <Slides>16</Slides>
  <Notes>13</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Open Data Basics</vt:lpstr>
      <vt:lpstr>PowerPoint Presentation</vt:lpstr>
      <vt:lpstr>PowerPoint Presentation</vt:lpstr>
      <vt:lpstr>Open Source</vt:lpstr>
      <vt:lpstr>What is Open Data</vt:lpstr>
      <vt:lpstr>Why Open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Data Basics</dc:title>
  <dc:creator>Dirk Slater</dc:creator>
  <cp:lastModifiedBy>Heather Leson</cp:lastModifiedBy>
  <cp:revision>18</cp:revision>
  <dcterms:created xsi:type="dcterms:W3CDTF">2018-06-14T09:51:07Z</dcterms:created>
  <dcterms:modified xsi:type="dcterms:W3CDTF">2018-06-27T13:09:19Z</dcterms:modified>
</cp:coreProperties>
</file>