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8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91" r:id="rId31"/>
    <p:sldId id="292" r:id="rId32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674" autoAdjust="0"/>
  </p:normalViewPr>
  <p:slideViewPr>
    <p:cSldViewPr snapToGrid="0" snapToObjects="1">
      <p:cViewPr varScale="1">
        <p:scale>
          <a:sx n="89" d="100"/>
          <a:sy n="89" d="100"/>
        </p:scale>
        <p:origin x="-1128" y="-104"/>
      </p:cViewPr>
      <p:guideLst>
        <p:guide orient="horz" pos="2382"/>
        <p:guide pos="3367"/>
      </p:guideLst>
    </p:cSldViewPr>
  </p:slideViewPr>
  <p:outlineViewPr>
    <p:cViewPr>
      <p:scale>
        <a:sx n="33" d="100"/>
        <a:sy n="33" d="100"/>
      </p:scale>
      <p:origin x="0" y="6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s://app.box.com/s/t0f0qrzzy7lbyspl3m7r" TargetMode="Externa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Our IFRC Data Literacy plan is 4 fold - connect emerging and new leaders, build learning zones, create content/products and measure impact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Icon </a:t>
            </a:r>
            <a:r>
              <a:rPr lang="en">
                <a:solidFill>
                  <a:schemeClr val="dk1"/>
                </a:solidFill>
              </a:rPr>
              <a:t>Credits via the Noun Project: TNS, TukTuk, Look and Feel and Thibault Geoffrey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383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47856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75602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52354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Shape 3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46881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39330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Heather Leson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26669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Shape 3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3948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Shape 3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6993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Shape 3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heather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408068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The Strategy 2020 sets out an agenda which includes us being more data-driven. What does that mean for everyone at IFRC? How can we make this a reality?  </a:t>
            </a: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Icon credit: Community by Bruno Castro from the Noun Project</a:t>
            </a:r>
            <a:endParaRPr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Strategy document - http://www.ifrc.org/who-we-are/vision-and-mission/strategy-2020/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90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https://app.box.com/s/t0f0qrzzy7lbyspl3m7r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Blog post http://blog.veritythink.com/post/60157407408/these-are-the-humanitarian-decision-makers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992327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Shape 385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Shape 3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 https://data.humdata.org/organization/ifrc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770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Shape 394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Shape 3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Quotes from the Madagascar Red Cross, obtained by Guido Pizzini, IFRC.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126466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Shape 400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Guido Pizzini</a:t>
            </a:r>
            <a:endParaRPr/>
          </a:p>
        </p:txBody>
      </p:sp>
      <p:sp>
        <p:nvSpPr>
          <p:cNvPr id="401" name="Shape 401"/>
          <p:cNvSpPr txBox="1">
            <a:spLocks noGrp="1"/>
          </p:cNvSpPr>
          <p:nvPr>
            <p:ph type="sldNum" idx="12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53181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Shape 408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9" name="Shape 409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Slide via Guido Pizzini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Shape 410"/>
          <p:cNvSpPr txBox="1">
            <a:spLocks noGrp="1"/>
          </p:cNvSpPr>
          <p:nvPr>
            <p:ph type="sldNum" idx="12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17315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hape 416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7" name="Shape 417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Slide via Guido Pizzini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Shape 418"/>
          <p:cNvSpPr txBox="1">
            <a:spLocks noGrp="1"/>
          </p:cNvSpPr>
          <p:nvPr>
            <p:ph type="sldNum" idx="12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23002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hape 425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6" name="Shape 426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Slide via Guido Pizzini</a:t>
            </a:r>
            <a:endParaRPr>
              <a:solidFill>
                <a:schemeClr val="dk2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The CSV file has the HXL tags. This can now be uploaded to HDX.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Shape 427"/>
          <p:cNvSpPr txBox="1">
            <a:spLocks noGrp="1"/>
          </p:cNvSpPr>
          <p:nvPr>
            <p:ph type="sldNum" idx="12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42536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>
            <a:spLocks noGrp="1" noRot="1" noChangeAspect="1"/>
          </p:cNvSpPr>
          <p:nvPr>
            <p:ph type="sldImg" idx="2"/>
          </p:nvPr>
        </p:nvSpPr>
        <p:spPr>
          <a:xfrm>
            <a:off x="274406" y="685176"/>
            <a:ext cx="6309045" cy="3430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">
                <a:solidFill>
                  <a:schemeClr val="dk2"/>
                </a:solidFill>
              </a:rPr>
              <a:t>Slide via Guido Pizzini</a:t>
            </a:r>
            <a:endParaRPr>
              <a:solidFill>
                <a:schemeClr val="dk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See it on HDX https://data.humdata.org/dataset/madagascar-cyclone-enawo-needs-assessment-data-5-april</a:t>
            </a:r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sldNum" idx="12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53025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Shape 4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https://data.humdata.org/dataset/american-red-cross-west-africa-project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37467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Shape 4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Current response https://data.humdata.org/dataset/bangladesh-floods-august-2017-vulnerability-population-density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657594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Shape 4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9947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Quote from Helen Welch, MEAL Director American Red Cross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 to  ict health check, digital divide, IM, data analysis  as core IFRC competencies, program lines etc.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46882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7967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3392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1118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5086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98528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Slide via hdx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7904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Big number 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0"/>
            <a:ext cx="10688638" cy="7562850"/>
          </a:xfrm>
          <a:prstGeom prst="rect">
            <a:avLst/>
          </a:prstGeom>
          <a:solidFill>
            <a:srgbClr val="007CE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292"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9903657" y="6856656"/>
            <a:ext cx="641370" cy="578738"/>
          </a:xfrm>
          <a:prstGeom prst="rect">
            <a:avLst/>
          </a:prstGeom>
        </p:spPr>
        <p:txBody>
          <a:bodyPr spcFirstLastPara="1" wrap="square" lIns="176750" tIns="176750" rIns="176750" bIns="1767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873805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1">
  <p:cSld name="Caption 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9903657" y="6856656"/>
            <a:ext cx="641370" cy="578738"/>
          </a:xfrm>
          <a:prstGeom prst="rect">
            <a:avLst/>
          </a:prstGeom>
        </p:spPr>
        <p:txBody>
          <a:bodyPr spcFirstLastPara="1" wrap="square" lIns="176750" tIns="176750" rIns="176750" bIns="1767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09077" y="259575"/>
            <a:ext cx="6146816" cy="755844"/>
          </a:xfrm>
          <a:prstGeom prst="rect">
            <a:avLst/>
          </a:prstGeom>
        </p:spPr>
        <p:txBody>
          <a:bodyPr spcFirstLastPara="1" wrap="square" lIns="176750" tIns="176750" rIns="176750" bIns="176750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215">
                <a:solidFill>
                  <a:srgbClr val="007CE0"/>
                </a:solidFill>
                <a:latin typeface="Arvo"/>
                <a:ea typeface="Arvo"/>
                <a:cs typeface="Arvo"/>
                <a:sym typeface="Arv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953">
                <a:solidFill>
                  <a:srgbClr val="007CE0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pic>
        <p:nvPicPr>
          <p:cNvPr id="56" name="Shape 56"/>
          <p:cNvPicPr preferRelativeResize="0"/>
          <p:nvPr/>
        </p:nvPicPr>
        <p:blipFill rotWithShape="1">
          <a:blip r:embed="rId2">
            <a:alphaModFix/>
          </a:blip>
          <a:srcRect r="72537"/>
          <a:stretch/>
        </p:blipFill>
        <p:spPr>
          <a:xfrm>
            <a:off x="10238155" y="6991260"/>
            <a:ext cx="251995" cy="339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1568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Layout">
  <p:cSld name="Chart Layout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/>
          </p:cNvSpPr>
          <p:nvPr>
            <p:ph type="chart" idx="2"/>
          </p:nvPr>
        </p:nvSpPr>
        <p:spPr>
          <a:xfrm>
            <a:off x="462351" y="2431475"/>
            <a:ext cx="3991407" cy="436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750" tIns="176750" rIns="176750" bIns="176750" anchor="t" anchorCtr="0"/>
          <a:lstStyle>
            <a:lvl1pPr marL="328148" marR="0" lvl="0" indent="-328148" algn="l" rtl="0">
              <a:spcBef>
                <a:spcPts val="554"/>
              </a:spcBef>
              <a:spcAft>
                <a:spcPts val="0"/>
              </a:spcAft>
              <a:buClr>
                <a:srgbClr val="CF1C21"/>
              </a:buClr>
              <a:buSzPts val="3400"/>
              <a:buFont typeface="Noto Sans Symbols"/>
              <a:buChar char="▪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39100" marR="0" lvl="1" indent="-222672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42239" marR="0" lvl="2" indent="-214859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2239" marR="0" lvl="3" indent="-214859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742239" marR="0" lvl="4" indent="-214859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992394" marR="0" lvl="5" indent="-277363" algn="l" rtl="0">
              <a:spcBef>
                <a:spcPts val="492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531494" marR="0" lvl="6" indent="-269550" algn="l" rtl="0">
              <a:spcBef>
                <a:spcPts val="492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078407" marR="0" lvl="7" indent="-269550" algn="l" rtl="0">
              <a:spcBef>
                <a:spcPts val="492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625320" marR="0" lvl="8" indent="-277363" algn="l" rtl="0">
              <a:spcBef>
                <a:spcPts val="492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body" idx="1"/>
          </p:nvPr>
        </p:nvSpPr>
        <p:spPr>
          <a:xfrm>
            <a:off x="4628669" y="2431475"/>
            <a:ext cx="5522463" cy="436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6750" tIns="176750" rIns="176750" bIns="176750" anchor="t" anchorCtr="0"/>
          <a:lstStyle>
            <a:lvl1pPr marL="281269" marR="0" lvl="0" indent="-273456" algn="l" rtl="0">
              <a:spcBef>
                <a:spcPts val="554"/>
              </a:spcBef>
              <a:spcAft>
                <a:spcPts val="0"/>
              </a:spcAft>
              <a:buClr>
                <a:srgbClr val="CF1C21"/>
              </a:buClr>
              <a:buSzPts val="3400"/>
              <a:buFont typeface="Noto Sans Symbols"/>
              <a:buChar char="▪"/>
              <a:defRPr sz="264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562539" marR="0" lvl="1" indent="-261737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843808" marR="0" lvl="2" indent="-261737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125078" marR="0" lvl="3" indent="-261737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406347" marR="0" lvl="4" indent="-261737" algn="l" rtl="0">
              <a:spcBef>
                <a:spcPts val="492"/>
              </a:spcBef>
              <a:spcAft>
                <a:spcPts val="0"/>
              </a:spcAft>
              <a:buClr>
                <a:srgbClr val="CF1C21"/>
              </a:buClr>
              <a:buSzPts val="3100"/>
              <a:buFont typeface="Noto Sans Symbols"/>
              <a:buChar char="▪"/>
              <a:defRPr sz="239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687617" marR="0" lvl="5" indent="-292989" algn="l" rtl="0">
              <a:spcBef>
                <a:spcPts val="492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1968886" marR="0" lvl="6" indent="-292989" algn="l" rtl="0">
              <a:spcBef>
                <a:spcPts val="1907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250156" marR="0" lvl="7" indent="-292989" algn="l" rtl="0">
              <a:spcBef>
                <a:spcPts val="1907"/>
              </a:spcBef>
              <a:spcAft>
                <a:spcPts val="0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531425" marR="0" lvl="8" indent="-292989" algn="l" rtl="0">
              <a:spcBef>
                <a:spcPts val="1907"/>
              </a:spcBef>
              <a:spcAft>
                <a:spcPts val="1907"/>
              </a:spcAft>
              <a:buClr>
                <a:schemeClr val="dk1"/>
              </a:buClr>
              <a:buSzPts val="3900"/>
              <a:buFont typeface="Arial"/>
              <a:buChar char="•"/>
              <a:defRPr sz="239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126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64353" y="654352"/>
            <a:ext cx="9959968" cy="842081"/>
          </a:xfrm>
          <a:prstGeom prst="rect">
            <a:avLst/>
          </a:prstGeom>
        </p:spPr>
        <p:txBody>
          <a:bodyPr spcFirstLastPara="1" wrap="square" lIns="176750" tIns="176750" rIns="176750" bIns="176750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4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64353" y="1694565"/>
            <a:ext cx="9959968" cy="5023373"/>
          </a:xfrm>
          <a:prstGeom prst="rect">
            <a:avLst/>
          </a:prstGeom>
        </p:spPr>
        <p:txBody>
          <a:bodyPr spcFirstLastPara="1" wrap="square" lIns="176750" tIns="176750" rIns="176750" bIns="176750" anchor="t" anchorCtr="0"/>
          <a:lstStyle>
            <a:lvl1pPr marL="281269" lvl="0" indent="-277363">
              <a:spcBef>
                <a:spcPts val="0"/>
              </a:spcBef>
              <a:spcAft>
                <a:spcPts val="0"/>
              </a:spcAft>
              <a:buSzPts val="3500"/>
              <a:buChar char="●"/>
              <a:defRPr/>
            </a:lvl1pPr>
            <a:lvl2pPr marL="562539" lvl="1" indent="-246111">
              <a:spcBef>
                <a:spcPts val="1907"/>
              </a:spcBef>
              <a:spcAft>
                <a:spcPts val="0"/>
              </a:spcAft>
              <a:buSzPts val="2700"/>
              <a:buChar char="○"/>
              <a:defRPr/>
            </a:lvl2pPr>
            <a:lvl3pPr marL="843808" lvl="2" indent="-246111">
              <a:spcBef>
                <a:spcPts val="1907"/>
              </a:spcBef>
              <a:spcAft>
                <a:spcPts val="0"/>
              </a:spcAft>
              <a:buSzPts val="2700"/>
              <a:buChar char="■"/>
              <a:defRPr/>
            </a:lvl3pPr>
            <a:lvl4pPr marL="1125078" lvl="3" indent="-246111">
              <a:spcBef>
                <a:spcPts val="1907"/>
              </a:spcBef>
              <a:spcAft>
                <a:spcPts val="0"/>
              </a:spcAft>
              <a:buSzPts val="2700"/>
              <a:buChar char="●"/>
              <a:defRPr/>
            </a:lvl4pPr>
            <a:lvl5pPr marL="1406347" lvl="4" indent="-246111">
              <a:spcBef>
                <a:spcPts val="1907"/>
              </a:spcBef>
              <a:spcAft>
                <a:spcPts val="0"/>
              </a:spcAft>
              <a:buSzPts val="2700"/>
              <a:buChar char="○"/>
              <a:defRPr/>
            </a:lvl5pPr>
            <a:lvl6pPr marL="1687617" lvl="5" indent="-246111">
              <a:spcBef>
                <a:spcPts val="1907"/>
              </a:spcBef>
              <a:spcAft>
                <a:spcPts val="0"/>
              </a:spcAft>
              <a:buSzPts val="2700"/>
              <a:buChar char="■"/>
              <a:defRPr/>
            </a:lvl6pPr>
            <a:lvl7pPr marL="1968886" lvl="6" indent="-246111">
              <a:spcBef>
                <a:spcPts val="1907"/>
              </a:spcBef>
              <a:spcAft>
                <a:spcPts val="0"/>
              </a:spcAft>
              <a:buSzPts val="2700"/>
              <a:buChar char="●"/>
              <a:defRPr/>
            </a:lvl7pPr>
            <a:lvl8pPr marL="2250156" lvl="7" indent="-246111">
              <a:spcBef>
                <a:spcPts val="1907"/>
              </a:spcBef>
              <a:spcAft>
                <a:spcPts val="0"/>
              </a:spcAft>
              <a:buSzPts val="2700"/>
              <a:buChar char="○"/>
              <a:defRPr/>
            </a:lvl8pPr>
            <a:lvl9pPr marL="2531425" lvl="8" indent="-246111">
              <a:spcBef>
                <a:spcPts val="1907"/>
              </a:spcBef>
              <a:spcAft>
                <a:spcPts val="1907"/>
              </a:spcAft>
              <a:buSzPts val="27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9903657" y="6856656"/>
            <a:ext cx="641370" cy="578738"/>
          </a:xfrm>
          <a:prstGeom prst="rect">
            <a:avLst/>
          </a:prstGeom>
        </p:spPr>
        <p:txBody>
          <a:bodyPr spcFirstLastPara="1" wrap="square" lIns="176750" tIns="176750" rIns="176750" bIns="176750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58748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18-06-27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18-06-27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316677" y="6855753"/>
            <a:ext cx="2604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8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rPr>
              <a:t>DATA PLAYBOOK: SLIDEDECK 20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hyperlink" Target="https://data.humdata.org/search?q=cod&amp;ext_page_size=25&amp;sort=score+desc,+metadata_modified+desc&amp;ext_cod=1%23dataset-filter-start" TargetMode="External"/><Relationship Id="rId5" Type="http://schemas.openxmlformats.org/officeDocument/2006/relationships/image" Target="../media/image48.gif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hyperlink" Target="https://data.humdata.org/organization/inform" TargetMode="External"/><Relationship Id="rId5" Type="http://schemas.openxmlformats.org/officeDocument/2006/relationships/image" Target="../media/image52.gif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hyperlink" Target="https://data.humdata.org/organization/ocha-afghanistan" TargetMode="External"/><Relationship Id="rId5" Type="http://schemas.openxmlformats.org/officeDocument/2006/relationships/image" Target="../media/image53.gif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jp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4" Type="http://schemas.openxmlformats.org/officeDocument/2006/relationships/image" Target="../media/image63.jp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4" Type="http://schemas.openxmlformats.org/officeDocument/2006/relationships/hyperlink" Target="http://ifrcgo.org/appeals/mdrmg012/" TargetMode="External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0" Type="http://schemas.openxmlformats.org/officeDocument/2006/relationships/image" Target="../media/image29.png"/><Relationship Id="rId21" Type="http://schemas.openxmlformats.org/officeDocument/2006/relationships/image" Target="../media/image30.png"/><Relationship Id="rId22" Type="http://schemas.openxmlformats.org/officeDocument/2006/relationships/image" Target="../media/image31.png"/><Relationship Id="rId23" Type="http://schemas.openxmlformats.org/officeDocument/2006/relationships/image" Target="../media/image32.png"/><Relationship Id="rId24" Type="http://schemas.openxmlformats.org/officeDocument/2006/relationships/image" Target="../media/image33.png"/><Relationship Id="rId25" Type="http://schemas.openxmlformats.org/officeDocument/2006/relationships/image" Target="../media/image34.png"/><Relationship Id="rId26" Type="http://schemas.openxmlformats.org/officeDocument/2006/relationships/image" Target="../media/image35.png"/><Relationship Id="rId27" Type="http://schemas.openxmlformats.org/officeDocument/2006/relationships/image" Target="../media/image36.png"/><Relationship Id="rId28" Type="http://schemas.openxmlformats.org/officeDocument/2006/relationships/image" Target="../media/image37.pn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30" Type="http://schemas.openxmlformats.org/officeDocument/2006/relationships/image" Target="../media/image39.png"/><Relationship Id="rId31" Type="http://schemas.openxmlformats.org/officeDocument/2006/relationships/image" Target="../media/image40.png"/><Relationship Id="rId32" Type="http://schemas.openxmlformats.org/officeDocument/2006/relationships/image" Target="../media/image41.png"/><Relationship Id="rId9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33" Type="http://schemas.openxmlformats.org/officeDocument/2006/relationships/image" Target="../media/image42.png"/><Relationship Id="rId34" Type="http://schemas.openxmlformats.org/officeDocument/2006/relationships/image" Target="../media/image43.png"/><Relationship Id="rId35" Type="http://schemas.openxmlformats.org/officeDocument/2006/relationships/image" Target="../media/image44.png"/><Relationship Id="rId36" Type="http://schemas.openxmlformats.org/officeDocument/2006/relationships/image" Target="../media/image45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5" Type="http://schemas.openxmlformats.org/officeDocument/2006/relationships/image" Target="../media/image24.pn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8" Type="http://schemas.openxmlformats.org/officeDocument/2006/relationships/image" Target="../media/image27.png"/><Relationship Id="rId1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/>
        </p:nvSpPr>
        <p:spPr>
          <a:xfrm>
            <a:off x="80306" y="1488520"/>
            <a:ext cx="10608332" cy="167365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endParaRPr sz="1292"/>
          </a:p>
        </p:txBody>
      </p:sp>
      <p:sp>
        <p:nvSpPr>
          <p:cNvPr id="217" name="Shape 217"/>
          <p:cNvSpPr txBox="1">
            <a:spLocks noGrp="1"/>
          </p:cNvSpPr>
          <p:nvPr>
            <p:ph type="ctrTitle"/>
          </p:nvPr>
        </p:nvSpPr>
        <p:spPr>
          <a:xfrm>
            <a:off x="902643" y="1546571"/>
            <a:ext cx="9954757" cy="1977713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b" anchorCtr="0">
            <a:noAutofit/>
          </a:bodyPr>
          <a:lstStyle/>
          <a:p>
            <a:pPr algn="l">
              <a:spcBef>
                <a:spcPts val="0"/>
              </a:spcBef>
              <a:buClr>
                <a:schemeClr val="dk1"/>
              </a:buClr>
              <a:buSzPts val="2100"/>
            </a:pPr>
            <a:r>
              <a:rPr lang="en" sz="5400" i="0" baseline="0" dirty="0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Data Sharing with Humanitarian Data Exchange (HDX)</a:t>
            </a:r>
            <a:endParaRPr sz="5400" i="0" baseline="0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</p:txBody>
      </p:sp>
      <p:sp>
        <p:nvSpPr>
          <p:cNvPr id="218" name="Shape 218"/>
          <p:cNvSpPr txBox="1"/>
          <p:nvPr/>
        </p:nvSpPr>
        <p:spPr>
          <a:xfrm>
            <a:off x="902642" y="3719359"/>
            <a:ext cx="5207701" cy="830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108741" rIns="108741" bIns="108741" anchor="t" anchorCtr="0">
            <a:noAutofit/>
          </a:bodyPr>
          <a:lstStyle/>
          <a:p>
            <a:r>
              <a:rPr lang="en" sz="2400" dirty="0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Heather </a:t>
            </a:r>
            <a:r>
              <a:rPr lang="en" sz="2400" dirty="0" err="1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Leson</a:t>
            </a:r>
            <a:r>
              <a:rPr lang="en" sz="2400" dirty="0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, Data Literacy Lead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2100"/>
            </a:pPr>
            <a:r>
              <a:rPr lang="en" sz="1415" dirty="0" smtClean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15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>
              <a:buClr>
                <a:schemeClr val="dk1"/>
              </a:buClr>
              <a:buSzPts val="2100"/>
            </a:pPr>
            <a:r>
              <a:rPr lang="en" sz="1415" dirty="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1415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>
              <a:buClr>
                <a:schemeClr val="dk1"/>
              </a:buClr>
              <a:buSzPts val="2100"/>
            </a:pPr>
            <a:endParaRPr sz="1415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66042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Shape 3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12" y="5160832"/>
            <a:ext cx="10430798" cy="1769720"/>
          </a:xfrm>
          <a:prstGeom prst="rect">
            <a:avLst/>
          </a:prstGeom>
          <a:noFill/>
          <a:ln>
            <a:noFill/>
          </a:ln>
        </p:spPr>
      </p:pic>
      <p:sp>
        <p:nvSpPr>
          <p:cNvPr id="319" name="Shape 319"/>
          <p:cNvSpPr txBox="1"/>
          <p:nvPr/>
        </p:nvSpPr>
        <p:spPr>
          <a:xfrm>
            <a:off x="409077" y="1232092"/>
            <a:ext cx="9647127" cy="5735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108741" rIns="108741" bIns="108741" anchor="t" anchorCtr="0">
            <a:noAutofit/>
          </a:bodyPr>
          <a:lstStyle/>
          <a:p>
            <a:pPr algn="ctr"/>
            <a:r>
              <a:rPr lang="en" sz="3691" b="1" dirty="0">
                <a:latin typeface="Arial"/>
                <a:ea typeface="Arvo"/>
                <a:cs typeface="Arial"/>
                <a:sym typeface="Arvo"/>
              </a:rPr>
              <a:t>What does HDX offer?</a:t>
            </a:r>
            <a:endParaRPr sz="3691" b="1" dirty="0">
              <a:latin typeface="Arial"/>
              <a:ea typeface="Arvo"/>
              <a:cs typeface="Arial"/>
              <a:sym typeface="Arvo"/>
            </a:endParaRPr>
          </a:p>
          <a:p>
            <a:pPr algn="ctr"/>
            <a:endParaRPr sz="2461" dirty="0">
              <a:latin typeface="Arvo"/>
              <a:ea typeface="Arvo"/>
              <a:cs typeface="Arvo"/>
              <a:sym typeface="Arvo"/>
            </a:endParaRPr>
          </a:p>
          <a:p>
            <a:endParaRPr sz="2461" dirty="0"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latin typeface="Arial"/>
                <a:ea typeface="Arvo"/>
                <a:cs typeface="Arial"/>
                <a:sym typeface="Arvo"/>
              </a:rPr>
              <a:t>We simplify</a:t>
            </a:r>
            <a:r>
              <a:rPr lang="en" sz="3200" dirty="0">
                <a:solidFill>
                  <a:srgbClr val="EE3224"/>
                </a:solidFill>
                <a:latin typeface="Arial"/>
                <a:ea typeface="Arvo"/>
                <a:cs typeface="Arial"/>
                <a:sym typeface="Arvo"/>
              </a:rPr>
              <a:t> </a:t>
            </a:r>
            <a:r>
              <a:rPr lang="en" sz="3200" b="1" dirty="0">
                <a:solidFill>
                  <a:srgbClr val="EE3224"/>
                </a:solidFill>
                <a:latin typeface="Arial"/>
                <a:ea typeface="Arvo"/>
                <a:cs typeface="Arial"/>
                <a:sym typeface="Arvo"/>
              </a:rPr>
              <a:t>data sharing</a:t>
            </a:r>
            <a:endParaRPr sz="3200" b="1" dirty="0">
              <a:solidFill>
                <a:srgbClr val="EE3224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latin typeface="Arial"/>
                <a:ea typeface="Arvo"/>
                <a:cs typeface="Arial"/>
                <a:sym typeface="Arvo"/>
              </a:rPr>
              <a:t>We extend the impact of data</a:t>
            </a:r>
            <a:endParaRPr sz="3200" dirty="0"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latin typeface="Arial"/>
                <a:ea typeface="Arvo"/>
                <a:cs typeface="Arial"/>
                <a:sym typeface="Arvo"/>
              </a:rPr>
              <a:t>We tell the story of data</a:t>
            </a:r>
            <a:endParaRPr sz="3200" dirty="0"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latin typeface="Arial"/>
                <a:ea typeface="Arvo"/>
                <a:cs typeface="Arial"/>
                <a:sym typeface="Arvo"/>
              </a:rPr>
              <a:t>We help </a:t>
            </a:r>
            <a:r>
              <a:rPr lang="en" sz="3200" b="1" dirty="0">
                <a:solidFill>
                  <a:srgbClr val="EE3224"/>
                </a:solidFill>
                <a:latin typeface="Arial"/>
                <a:ea typeface="Arvo"/>
                <a:cs typeface="Arial"/>
                <a:sym typeface="Arvo"/>
              </a:rPr>
              <a:t>standardize data</a:t>
            </a:r>
            <a:r>
              <a:rPr lang="en" sz="3200" b="1" dirty="0">
                <a:latin typeface="Arial"/>
                <a:ea typeface="Arvo"/>
                <a:cs typeface="Arial"/>
                <a:sym typeface="Arvo"/>
              </a:rPr>
              <a:t> </a:t>
            </a:r>
            <a:endParaRPr sz="3200" b="1" dirty="0">
              <a:latin typeface="Arial"/>
              <a:ea typeface="Arvo"/>
              <a:cs typeface="Arial"/>
              <a:sym typeface="Arvo"/>
            </a:endParaRPr>
          </a:p>
          <a:p>
            <a:pPr algn="ctr"/>
            <a:endParaRPr sz="2461" dirty="0">
              <a:latin typeface="Arvo"/>
              <a:ea typeface="Arvo"/>
              <a:cs typeface="Arvo"/>
              <a:sym typeface="Arvo"/>
            </a:endParaRPr>
          </a:p>
          <a:p>
            <a:pPr algn="ctr"/>
            <a:endParaRPr sz="2215" dirty="0">
              <a:latin typeface="Arvo"/>
              <a:ea typeface="Arvo"/>
              <a:cs typeface="Arvo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4018822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Shape 324"/>
          <p:cNvPicPr preferRelativeResize="0"/>
          <p:nvPr/>
        </p:nvPicPr>
        <p:blipFill rotWithShape="1">
          <a:blip r:embed="rId3">
            <a:alphaModFix amt="17000"/>
          </a:blip>
          <a:srcRect l="-7890" r="7889"/>
          <a:stretch/>
        </p:blipFill>
        <p:spPr>
          <a:xfrm>
            <a:off x="2148805" y="1220667"/>
            <a:ext cx="9343513" cy="9333578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Shape 325"/>
          <p:cNvSpPr txBox="1">
            <a:spLocks noGrp="1"/>
          </p:cNvSpPr>
          <p:nvPr>
            <p:ph type="title"/>
          </p:nvPr>
        </p:nvSpPr>
        <p:spPr>
          <a:xfrm>
            <a:off x="854064" y="485707"/>
            <a:ext cx="9283530" cy="890904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200" dirty="0">
                <a:latin typeface="Arial"/>
                <a:cs typeface="Arial"/>
              </a:rPr>
              <a:t>Help standardize data across the operation</a:t>
            </a:r>
            <a:br>
              <a:rPr lang="en" sz="3200" dirty="0">
                <a:latin typeface="Arial"/>
                <a:cs typeface="Arial"/>
              </a:rPr>
            </a:br>
            <a:endParaRPr sz="3200" dirty="0">
              <a:latin typeface="Arial"/>
              <a:cs typeface="Arial"/>
            </a:endParaRPr>
          </a:p>
          <a:p>
            <a:endParaRPr sz="2953" dirty="0"/>
          </a:p>
        </p:txBody>
      </p:sp>
      <p:pic>
        <p:nvPicPr>
          <p:cNvPr id="326" name="Shape 326" descr="cods.gif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4738" y="1220667"/>
            <a:ext cx="5857645" cy="5106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0708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title"/>
          </p:nvPr>
        </p:nvSpPr>
        <p:spPr>
          <a:xfrm>
            <a:off x="409077" y="834245"/>
            <a:ext cx="9647127" cy="5735970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/>
            <a:endParaRPr sz="2461"/>
          </a:p>
          <a:p>
            <a:pPr algn="ctr"/>
            <a:endParaRPr sz="2461"/>
          </a:p>
          <a:p>
            <a:pPr algn="ctr"/>
            <a:endParaRPr sz="2461"/>
          </a:p>
          <a:p>
            <a:pPr algn="ctr"/>
            <a:endParaRPr sz="2461"/>
          </a:p>
          <a:p>
            <a:pPr algn="ctr"/>
            <a:endParaRPr sz="2461"/>
          </a:p>
          <a:p>
            <a:pPr algn="ctr"/>
            <a:endParaRPr/>
          </a:p>
        </p:txBody>
      </p:sp>
      <p:pic>
        <p:nvPicPr>
          <p:cNvPr id="332" name="Shape 332"/>
          <p:cNvPicPr preferRelativeResize="0"/>
          <p:nvPr/>
        </p:nvPicPr>
        <p:blipFill rotWithShape="1">
          <a:blip r:embed="rId3">
            <a:alphaModFix amt="17000"/>
          </a:blip>
          <a:srcRect l="-7890" r="7889"/>
          <a:stretch/>
        </p:blipFill>
        <p:spPr>
          <a:xfrm>
            <a:off x="2181181" y="1091178"/>
            <a:ext cx="9343513" cy="9333578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Shape 333"/>
          <p:cNvSpPr txBox="1">
            <a:spLocks noGrp="1"/>
          </p:cNvSpPr>
          <p:nvPr>
            <p:ph type="title"/>
          </p:nvPr>
        </p:nvSpPr>
        <p:spPr>
          <a:xfrm>
            <a:off x="772677" y="946570"/>
            <a:ext cx="9283530" cy="890904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3200" dirty="0">
                <a:latin typeface="Arial"/>
                <a:cs typeface="Arial"/>
              </a:rPr>
              <a:t>Simplify Data Sharing</a:t>
            </a:r>
            <a:endParaRPr sz="3200" dirty="0">
              <a:latin typeface="Arial"/>
              <a:cs typeface="Arial"/>
            </a:endParaRPr>
          </a:p>
          <a:p>
            <a:endParaRPr sz="2461" dirty="0"/>
          </a:p>
        </p:txBody>
      </p:sp>
      <p:pic>
        <p:nvPicPr>
          <p:cNvPr id="334" name="Shape 3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069" y="2396850"/>
            <a:ext cx="3301024" cy="3425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Shape 3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30642" y="2396850"/>
            <a:ext cx="3436600" cy="3425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10793" y="2450022"/>
            <a:ext cx="3436605" cy="34479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8323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Shape 341"/>
          <p:cNvPicPr preferRelativeResize="0"/>
          <p:nvPr/>
        </p:nvPicPr>
        <p:blipFill rotWithShape="1">
          <a:blip r:embed="rId3">
            <a:alphaModFix amt="17000"/>
          </a:blip>
          <a:srcRect l="-7890" r="7889"/>
          <a:stretch/>
        </p:blipFill>
        <p:spPr>
          <a:xfrm>
            <a:off x="2148805" y="1220667"/>
            <a:ext cx="9343513" cy="9333578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Shape 342"/>
          <p:cNvSpPr txBox="1">
            <a:spLocks noGrp="1"/>
          </p:cNvSpPr>
          <p:nvPr>
            <p:ph type="title"/>
          </p:nvPr>
        </p:nvSpPr>
        <p:spPr>
          <a:xfrm>
            <a:off x="2593149" y="697928"/>
            <a:ext cx="6833774" cy="649675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r>
              <a:rPr lang="en" sz="3200" dirty="0">
                <a:latin typeface="Arial"/>
                <a:cs typeface="Arial"/>
              </a:rPr>
              <a:t>Tell the story of your dataset </a:t>
            </a:r>
            <a:endParaRPr sz="3200" dirty="0">
              <a:latin typeface="Arial"/>
              <a:cs typeface="Arial"/>
            </a:endParaRPr>
          </a:p>
          <a:p>
            <a:r>
              <a:rPr lang="en" sz="2953" dirty="0">
                <a:solidFill>
                  <a:schemeClr val="lt1"/>
                </a:solidFill>
              </a:rPr>
              <a:t/>
            </a:r>
            <a:br>
              <a:rPr lang="en" sz="2953" dirty="0">
                <a:solidFill>
                  <a:schemeClr val="lt1"/>
                </a:solidFill>
              </a:rPr>
            </a:br>
            <a:r>
              <a:rPr lang="en" sz="2953" dirty="0">
                <a:solidFill>
                  <a:srgbClr val="FFFFFF"/>
                </a:solidFill>
              </a:rPr>
              <a:t/>
            </a:r>
            <a:br>
              <a:rPr lang="en" sz="2953" dirty="0">
                <a:solidFill>
                  <a:srgbClr val="FFFFFF"/>
                </a:solidFill>
              </a:rPr>
            </a:br>
            <a:endParaRPr sz="2953" dirty="0">
              <a:solidFill>
                <a:srgbClr val="FFFFFF"/>
              </a:solidFill>
            </a:endParaRPr>
          </a:p>
        </p:txBody>
      </p:sp>
      <p:sp>
        <p:nvSpPr>
          <p:cNvPr id="343" name="Shape 343"/>
          <p:cNvSpPr txBox="1"/>
          <p:nvPr/>
        </p:nvSpPr>
        <p:spPr>
          <a:xfrm>
            <a:off x="1989508" y="2801575"/>
            <a:ext cx="8315846" cy="4702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28116" rIns="56247" bIns="28116" anchor="t" anchorCtr="0">
            <a:noAutofit/>
          </a:bodyPr>
          <a:lstStyle/>
          <a:p>
            <a:pPr algn="ctr">
              <a:spcBef>
                <a:spcPts val="394"/>
              </a:spcBef>
            </a:pPr>
            <a:endParaRPr sz="1969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394"/>
              </a:spcBef>
            </a:pPr>
            <a:endParaRPr sz="1969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394"/>
              </a:spcBef>
            </a:pPr>
            <a:endParaRPr sz="1969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ctr">
              <a:spcBef>
                <a:spcPts val="394"/>
              </a:spcBef>
            </a:pPr>
            <a:r>
              <a:rPr lang="en" sz="1969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969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Shape 344" descr="twaweza 2.gif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l="8327" r="8318"/>
          <a:stretch/>
        </p:blipFill>
        <p:spPr>
          <a:xfrm>
            <a:off x="2334156" y="1475478"/>
            <a:ext cx="6239976" cy="48295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1270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Shape 349"/>
          <p:cNvPicPr preferRelativeResize="0"/>
          <p:nvPr/>
        </p:nvPicPr>
        <p:blipFill rotWithShape="1">
          <a:blip r:embed="rId3">
            <a:alphaModFix amt="17000"/>
          </a:blip>
          <a:srcRect l="-7890" r="7889"/>
          <a:stretch/>
        </p:blipFill>
        <p:spPr>
          <a:xfrm>
            <a:off x="2148805" y="1220667"/>
            <a:ext cx="9343513" cy="933357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 txBox="1">
            <a:spLocks noGrp="1"/>
          </p:cNvSpPr>
          <p:nvPr>
            <p:ph type="title"/>
          </p:nvPr>
        </p:nvSpPr>
        <p:spPr>
          <a:xfrm>
            <a:off x="307304" y="789765"/>
            <a:ext cx="9933574" cy="649675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/>
            <a:r>
              <a:rPr lang="en" sz="3200" dirty="0">
                <a:latin typeface="Arial"/>
                <a:cs typeface="Arial"/>
              </a:rPr>
              <a:t>Extend the impact of your data</a:t>
            </a:r>
            <a:br>
              <a:rPr lang="en" sz="3200" dirty="0">
                <a:latin typeface="Arial"/>
                <a:cs typeface="Arial"/>
              </a:rPr>
            </a:br>
            <a:endParaRPr sz="3200" dirty="0">
              <a:latin typeface="Arial"/>
              <a:cs typeface="Arial"/>
            </a:endParaRPr>
          </a:p>
          <a:p>
            <a:pPr algn="ctr"/>
            <a:endParaRPr sz="2953" dirty="0"/>
          </a:p>
        </p:txBody>
      </p:sp>
      <p:pic>
        <p:nvPicPr>
          <p:cNvPr id="351" name="Shape 351" descr="3WAfghanistan3.gif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33496" y="1547566"/>
            <a:ext cx="6560631" cy="4764117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Shape 352"/>
          <p:cNvSpPr txBox="1"/>
          <p:nvPr/>
        </p:nvSpPr>
        <p:spPr>
          <a:xfrm>
            <a:off x="307304" y="1736047"/>
            <a:ext cx="3238595" cy="4587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r>
              <a:rPr lang="en" sz="2400" dirty="0">
                <a:solidFill>
                  <a:srgbClr val="007CE0"/>
                </a:solidFill>
                <a:latin typeface="Arial"/>
                <a:ea typeface="Arvo"/>
                <a:cs typeface="Arial"/>
                <a:sym typeface="Arvo"/>
              </a:rPr>
              <a:t>Increase your data visibility</a:t>
            </a:r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r>
              <a:rPr lang="en" sz="2400" dirty="0">
                <a:solidFill>
                  <a:srgbClr val="007CE0"/>
                </a:solidFill>
                <a:latin typeface="Arial"/>
                <a:ea typeface="Arvo"/>
                <a:cs typeface="Arial"/>
                <a:sym typeface="Arvo"/>
              </a:rPr>
              <a:t>Reach a larger audience</a:t>
            </a:r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r>
              <a:rPr lang="en" sz="2400" dirty="0">
                <a:solidFill>
                  <a:srgbClr val="007CE0"/>
                </a:solidFill>
                <a:latin typeface="Arial"/>
                <a:ea typeface="Arvo"/>
                <a:cs typeface="Arial"/>
                <a:sym typeface="Arvo"/>
              </a:rPr>
              <a:t>Get users feedback</a:t>
            </a:r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  <a:p>
            <a:r>
              <a:rPr lang="en" sz="2400" dirty="0">
                <a:solidFill>
                  <a:srgbClr val="007CE0"/>
                </a:solidFill>
                <a:latin typeface="Arial"/>
                <a:ea typeface="Arvo"/>
                <a:cs typeface="Arial"/>
                <a:sym typeface="Arvo"/>
              </a:rPr>
              <a:t>Allow your data to be combined with other sources</a:t>
            </a:r>
            <a:endParaRPr sz="2400" dirty="0">
              <a:solidFill>
                <a:srgbClr val="007CE0"/>
              </a:solidFill>
              <a:latin typeface="Arial"/>
              <a:ea typeface="Arvo"/>
              <a:cs typeface="Arial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3451757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 txBox="1"/>
          <p:nvPr/>
        </p:nvSpPr>
        <p:spPr>
          <a:xfrm>
            <a:off x="309872" y="344728"/>
            <a:ext cx="10084735" cy="184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algn="ctr"/>
            <a:r>
              <a:rPr lang="en" sz="4000" b="1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Example Types of Data in HDX</a:t>
            </a:r>
            <a:endParaRPr sz="40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</p:txBody>
      </p:sp>
      <p:sp>
        <p:nvSpPr>
          <p:cNvPr id="358" name="Shape 358"/>
          <p:cNvSpPr txBox="1"/>
          <p:nvPr/>
        </p:nvSpPr>
        <p:spPr>
          <a:xfrm>
            <a:off x="2056383" y="2241491"/>
            <a:ext cx="6713805" cy="3376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algn="ctr">
              <a:lnSpc>
                <a:spcPct val="150000"/>
              </a:lnSpc>
            </a:pPr>
            <a:endParaRPr lang="en-CA" sz="3200" dirty="0" smtClean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 smtClean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Baseline </a:t>
            </a:r>
            <a:r>
              <a:rPr lang="en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Data </a:t>
            </a:r>
            <a:endParaRPr sz="32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Population</a:t>
            </a:r>
            <a:endParaRPr sz="32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Statistics</a:t>
            </a:r>
            <a:endParaRPr sz="32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Geospatial Data</a:t>
            </a:r>
            <a:endParaRPr sz="32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Infrastructure</a:t>
            </a:r>
            <a:endParaRPr sz="32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>
              <a:lnSpc>
                <a:spcPct val="150000"/>
              </a:lnSpc>
            </a:pPr>
            <a:r>
              <a:rPr lang="en" sz="3200" dirty="0" smtClean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FTS</a:t>
            </a:r>
            <a:r>
              <a:rPr lang="en-CA" sz="32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 </a:t>
            </a:r>
            <a:r>
              <a:rPr lang="en-CA" sz="3200" dirty="0" smtClean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(Financial Tracking System)</a:t>
            </a:r>
            <a:endParaRPr sz="3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2624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/>
          <p:nvPr/>
        </p:nvSpPr>
        <p:spPr>
          <a:xfrm>
            <a:off x="309872" y="344728"/>
            <a:ext cx="10084735" cy="184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algn="ctr"/>
            <a:endParaRPr sz="3691" b="1" dirty="0">
              <a:solidFill>
                <a:schemeClr val="lt1"/>
              </a:solidFill>
              <a:latin typeface="Arvo"/>
              <a:ea typeface="Arvo"/>
              <a:cs typeface="Arvo"/>
              <a:sym typeface="Arvo"/>
            </a:endParaRPr>
          </a:p>
          <a:p>
            <a:pPr algn="ctr"/>
            <a:r>
              <a:rPr lang="en" sz="4000" b="1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HDX </a:t>
            </a:r>
            <a:r>
              <a:rPr lang="en" sz="40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in figures</a:t>
            </a:r>
            <a:endParaRPr sz="40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 algn="ctr"/>
            <a:endParaRPr sz="3691" b="1" dirty="0">
              <a:solidFill>
                <a:schemeClr val="lt1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364" name="Shape 364"/>
          <p:cNvSpPr txBox="1"/>
          <p:nvPr/>
        </p:nvSpPr>
        <p:spPr>
          <a:xfrm>
            <a:off x="2056383" y="2241491"/>
            <a:ext cx="6713805" cy="33760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" sz="28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Over 288 organisations sharing relevant humanitarian data on HDX</a:t>
            </a: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r>
              <a:rPr lang="en" sz="28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More than 4,900 datasets shared on HDX</a:t>
            </a: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r>
              <a:rPr lang="en" sz="28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5170 users registered in HDX</a:t>
            </a: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  <a:p>
            <a:pPr>
              <a:lnSpc>
                <a:spcPct val="115000"/>
              </a:lnSpc>
            </a:pPr>
            <a:r>
              <a:rPr lang="en" sz="2800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Over 250,000 unique visitors</a:t>
            </a:r>
            <a:endParaRPr sz="2800" dirty="0">
              <a:solidFill>
                <a:schemeClr val="lt1"/>
              </a:solidFill>
              <a:latin typeface="Arial"/>
              <a:ea typeface="Arvo"/>
              <a:cs typeface="Arial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2153338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/>
          <p:nvPr/>
        </p:nvSpPr>
        <p:spPr>
          <a:xfrm>
            <a:off x="253534" y="764633"/>
            <a:ext cx="10103560" cy="184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algn="ctr"/>
            <a:r>
              <a:rPr lang="en" sz="3691" b="1" dirty="0">
                <a:solidFill>
                  <a:schemeClr val="lt1"/>
                </a:solidFill>
                <a:latin typeface="Arial"/>
                <a:ea typeface="Arvo"/>
                <a:cs typeface="Arial"/>
                <a:sym typeface="Arvo"/>
              </a:rPr>
              <a:t>Humanitarian Exchange Language (HXL)</a:t>
            </a:r>
            <a:endParaRPr sz="1292" dirty="0">
              <a:latin typeface="Arial"/>
              <a:cs typeface="Arial"/>
            </a:endParaRPr>
          </a:p>
        </p:txBody>
      </p:sp>
      <p:pic>
        <p:nvPicPr>
          <p:cNvPr id="370" name="Shape 370" descr="Screenshot 2017-08-23 16.10.1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40" y="2445148"/>
            <a:ext cx="5563800" cy="34865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Shape 371" descr="hxl-postcard-en-0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1609" y="2445145"/>
            <a:ext cx="5229865" cy="3486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9015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/>
          <p:nvPr/>
        </p:nvSpPr>
        <p:spPr>
          <a:xfrm>
            <a:off x="704231" y="1776706"/>
            <a:ext cx="9098778" cy="4192621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r>
              <a:rPr lang="en" sz="2953" dirty="0">
                <a:solidFill>
                  <a:srgbClr val="FFFFFF"/>
                </a:solidFill>
                <a:latin typeface="Arial"/>
                <a:ea typeface="Arvo"/>
                <a:cs typeface="Arial"/>
                <a:sym typeface="Arvo"/>
              </a:rPr>
              <a:t>HXL is a different kind of data standard, designed to improve information sharing during a humanitarian crisis without adding extra reporting burdens.</a:t>
            </a:r>
            <a:endParaRPr sz="2953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1846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1846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1846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r>
              <a:rPr lang="en" sz="1846" dirty="0">
                <a:solidFill>
                  <a:srgbClr val="FFFFFF"/>
                </a:solidFill>
                <a:latin typeface="Arial"/>
                <a:ea typeface="Arvo"/>
                <a:cs typeface="Arial"/>
                <a:sym typeface="Arvo"/>
              </a:rPr>
              <a:t>How it works:  </a:t>
            </a:r>
            <a:endParaRPr sz="1846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1846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  <a:p>
            <a:r>
              <a:rPr lang="en" sz="1476" dirty="0">
                <a:solidFill>
                  <a:srgbClr val="FFFFFF"/>
                </a:solidFill>
                <a:latin typeface="Arial"/>
                <a:ea typeface="Arvo"/>
                <a:cs typeface="Arial"/>
                <a:sym typeface="Arvo"/>
              </a:rPr>
              <a:t>Add a row to your columns for HXL tags based on the suggest attributes. This will ‘convert’ the data when uploaded to the Humanitarian Data Exchange. </a:t>
            </a:r>
            <a:endParaRPr sz="3691" b="1" dirty="0">
              <a:solidFill>
                <a:srgbClr val="FFFFFF"/>
              </a:solidFill>
              <a:latin typeface="Arial"/>
              <a:ea typeface="Arvo"/>
              <a:cs typeface="Arial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3043222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 txBox="1"/>
          <p:nvPr/>
        </p:nvSpPr>
        <p:spPr>
          <a:xfrm>
            <a:off x="1369394" y="1061494"/>
            <a:ext cx="8419203" cy="961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pPr>
              <a:lnSpc>
                <a:spcPct val="115000"/>
              </a:lnSpc>
              <a:spcBef>
                <a:spcPts val="1661"/>
              </a:spcBef>
              <a:spcAft>
                <a:spcPts val="492"/>
              </a:spcAft>
            </a:pPr>
            <a:r>
              <a:rPr lang="en" sz="4000" b="1" dirty="0">
                <a:solidFill>
                  <a:srgbClr val="EE3224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Data is part of our Leadership</a:t>
            </a:r>
            <a:endParaRPr sz="4000" b="1" dirty="0">
              <a:solidFill>
                <a:srgbClr val="EE3224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</p:txBody>
      </p:sp>
      <p:pic>
        <p:nvPicPr>
          <p:cNvPr id="382" name="Shape 382" descr="Community Bruno Castro noun_22441_cc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4356" y="2822016"/>
            <a:ext cx="3483042" cy="344814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Shape 383"/>
          <p:cNvSpPr txBox="1"/>
          <p:nvPr/>
        </p:nvSpPr>
        <p:spPr>
          <a:xfrm>
            <a:off x="5707065" y="2822015"/>
            <a:ext cx="4326654" cy="32528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pPr>
              <a:spcBef>
                <a:spcPts val="615"/>
              </a:spcBef>
            </a:pPr>
            <a:r>
              <a:rPr lang="en" sz="2153" dirty="0">
                <a:solidFill>
                  <a:schemeClr val="dk1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IFRC is the Secretariat, National Societies, and volunteers. </a:t>
            </a:r>
            <a:endParaRPr sz="2153" dirty="0">
              <a:solidFill>
                <a:schemeClr val="dk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pPr marL="132822">
              <a:spcBef>
                <a:spcPts val="615"/>
              </a:spcBef>
            </a:pPr>
            <a:endParaRPr sz="2153" dirty="0">
              <a:solidFill>
                <a:schemeClr val="dk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pPr>
              <a:spcBef>
                <a:spcPts val="615"/>
              </a:spcBef>
            </a:pPr>
            <a:r>
              <a:rPr lang="en" sz="2153" dirty="0">
                <a:solidFill>
                  <a:schemeClr val="dk1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We aim to be a data-driven organization making evidence-based decisions. It is cited in our 2020 strategy</a:t>
            </a:r>
            <a:r>
              <a:rPr lang="en" sz="2276" dirty="0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. </a:t>
            </a:r>
            <a:endParaRPr sz="166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41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 descr="Screenshot 2017-06-27 13.27.4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1945" y="154447"/>
            <a:ext cx="9421001" cy="6558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8071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title"/>
          </p:nvPr>
        </p:nvSpPr>
        <p:spPr>
          <a:xfrm>
            <a:off x="393455" y="275559"/>
            <a:ext cx="4575229" cy="632511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r>
              <a:rPr lang="en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IFRC organization profile</a:t>
            </a:r>
            <a:endParaRPr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" name="Shape 389" descr="IFRC HDX Profile 23081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51755" y="742252"/>
            <a:ext cx="5912739" cy="5051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Shape 390" descr="Screenshot 2017-08-23 17.48.27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4797" y="1094449"/>
            <a:ext cx="4240732" cy="2820167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Shape 391"/>
          <p:cNvSpPr txBox="1"/>
          <p:nvPr/>
        </p:nvSpPr>
        <p:spPr>
          <a:xfrm>
            <a:off x="393455" y="3958361"/>
            <a:ext cx="4240793" cy="631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" sz="2215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National Societies Engaged</a:t>
            </a:r>
            <a:endParaRPr sz="2215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</p:txBody>
      </p:sp>
      <p:sp>
        <p:nvSpPr>
          <p:cNvPr id="392" name="Shape 392"/>
          <p:cNvSpPr txBox="1"/>
          <p:nvPr/>
        </p:nvSpPr>
        <p:spPr>
          <a:xfrm>
            <a:off x="539325" y="4290059"/>
            <a:ext cx="3417994" cy="18028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American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Asia Pacific Disaster Resilience Centre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British Red Cross</a:t>
            </a:r>
            <a:b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Canadian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Cote D'Ivoire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Danish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Finnish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French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Kenya Red Cross Society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Nepal Red Cross Society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Netherlands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" sz="1292" dirty="0">
                <a:latin typeface="Arial" panose="020B0604020202020204" pitchFamily="34" charset="0"/>
                <a:cs typeface="Arial" panose="020B0604020202020204" pitchFamily="34" charset="0"/>
              </a:rPr>
              <a:t>Senegal Red Cross</a:t>
            </a:r>
            <a:endParaRPr sz="1292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1292" dirty="0"/>
          </a:p>
          <a:p>
            <a:endParaRPr sz="1292" dirty="0"/>
          </a:p>
        </p:txBody>
      </p:sp>
    </p:spTree>
    <p:extLst>
      <p:ext uri="{BB962C8B-B14F-4D97-AF65-F5344CB8AC3E}">
        <p14:creationId xmlns:p14="http://schemas.microsoft.com/office/powerpoint/2010/main" val="33850619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/>
          <p:nvPr/>
        </p:nvSpPr>
        <p:spPr>
          <a:xfrm>
            <a:off x="1774688" y="1283712"/>
            <a:ext cx="7436754" cy="4976662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pPr algn="ctr"/>
            <a:r>
              <a:rPr lang="en" sz="3691" b="1" dirty="0">
                <a:solidFill>
                  <a:schemeClr val="lt1"/>
                </a:solidFill>
                <a:latin typeface="Arvo"/>
                <a:ea typeface="Arvo"/>
                <a:cs typeface="Arvo"/>
                <a:sym typeface="Arvo"/>
              </a:rPr>
              <a:t>Case Study: Cyclone </a:t>
            </a:r>
            <a:r>
              <a:rPr lang="en" sz="3691" b="1" dirty="0" err="1">
                <a:solidFill>
                  <a:schemeClr val="lt1"/>
                </a:solidFill>
                <a:latin typeface="Arvo"/>
                <a:ea typeface="Arvo"/>
                <a:cs typeface="Arvo"/>
                <a:sym typeface="Arvo"/>
              </a:rPr>
              <a:t>Enawo</a:t>
            </a:r>
            <a:endParaRPr sz="3691" b="1" dirty="0">
              <a:solidFill>
                <a:schemeClr val="lt1"/>
              </a:solidFill>
              <a:latin typeface="Arvo"/>
              <a:ea typeface="Arvo"/>
              <a:cs typeface="Arvo"/>
              <a:sym typeface="Arvo"/>
            </a:endParaRPr>
          </a:p>
          <a:p>
            <a:pPr algn="ctr"/>
            <a:r>
              <a:rPr lang="en" sz="3691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Madagascar Cyclone </a:t>
            </a:r>
            <a:r>
              <a:rPr lang="en" sz="3691" b="1" dirty="0" err="1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Ewano</a:t>
            </a:r>
            <a:r>
              <a:rPr lang="en" sz="3691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 Response Training</a:t>
            </a:r>
            <a:endParaRPr sz="3691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 algn="ctr"/>
            <a:endParaRPr sz="3691" b="1" dirty="0">
              <a:solidFill>
                <a:schemeClr val="lt1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" sz="1476" i="1" dirty="0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“Only through sharing accurate and timely data we can experience the real added value of Information Management”.</a:t>
            </a: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" sz="1476" i="1" dirty="0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“I believe that sharing data with agreed upon standards is crucial to allow all actors engaged in a humanitarian response to easily access and </a:t>
            </a:r>
            <a:r>
              <a:rPr lang="en" sz="1476" i="1" dirty="0" err="1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analyse</a:t>
            </a:r>
            <a:r>
              <a:rPr lang="en" sz="1476" i="1" dirty="0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 those datasets”.</a:t>
            </a: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endParaRPr sz="1476" i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" sz="1476" i="1" dirty="0"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“What is the added value of having high quality data, if we do not share it among the actors engaged in the response?”</a:t>
            </a:r>
            <a:endParaRPr sz="1476" b="1" dirty="0"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endParaRPr sz="1415" i="1" dirty="0">
              <a:solidFill>
                <a:srgbClr val="666666"/>
              </a:solidFill>
              <a:highlight>
                <a:schemeClr val="lt1"/>
              </a:highlight>
              <a:latin typeface="Arial" panose="020B0604020202020204" pitchFamily="34" charset="0"/>
              <a:ea typeface="Roboto"/>
              <a:cs typeface="Arial" panose="020B0604020202020204" pitchFamily="34" charset="0"/>
              <a:sym typeface="Roboto"/>
            </a:endParaRPr>
          </a:p>
          <a:p>
            <a:pPr marL="562539"/>
            <a:r>
              <a:rPr lang="en" sz="1415" i="1" dirty="0">
                <a:solidFill>
                  <a:srgbClr val="666666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  <a:sym typeface="Roboto"/>
              </a:rPr>
              <a:t> </a:t>
            </a:r>
            <a:endParaRPr sz="3691" b="1" dirty="0">
              <a:solidFill>
                <a:schemeClr val="lt1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725599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/>
        </p:nvSpPr>
        <p:spPr>
          <a:xfrm>
            <a:off x="169172" y="729950"/>
            <a:ext cx="10519466" cy="66045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endParaRPr sz="1292"/>
          </a:p>
        </p:txBody>
      </p:sp>
      <p:pic>
        <p:nvPicPr>
          <p:cNvPr id="404" name="Shape 404" descr="IMG_0713.JPG"/>
          <p:cNvPicPr preferRelativeResize="0"/>
          <p:nvPr/>
        </p:nvPicPr>
        <p:blipFill rotWithShape="1">
          <a:blip r:embed="rId3">
            <a:alphaModFix/>
          </a:blip>
          <a:srcRect l="16047" r="22655"/>
          <a:stretch/>
        </p:blipFill>
        <p:spPr>
          <a:xfrm>
            <a:off x="592528" y="497442"/>
            <a:ext cx="5099400" cy="6567968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Shape 405" descr="Image result for business problem icon"/>
          <p:cNvSpPr/>
          <p:nvPr/>
        </p:nvSpPr>
        <p:spPr>
          <a:xfrm>
            <a:off x="-37113" y="491036"/>
            <a:ext cx="356288" cy="28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54355" rIns="108741" bIns="54355" anchor="t" anchorCtr="0">
            <a:noAutofit/>
          </a:bodyPr>
          <a:lstStyle/>
          <a:p>
            <a:endParaRPr sz="21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6" name="Shape 406" descr="2016_03_24_MDG_RainfallCyclon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1786" y="729950"/>
            <a:ext cx="3996030" cy="58570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07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 descr="Image result for business problem icon"/>
          <p:cNvSpPr/>
          <p:nvPr/>
        </p:nvSpPr>
        <p:spPr>
          <a:xfrm>
            <a:off x="-37113" y="491036"/>
            <a:ext cx="356288" cy="28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54355" rIns="108741" bIns="54355" anchor="t" anchorCtr="0">
            <a:noAutofit/>
          </a:bodyPr>
          <a:lstStyle/>
          <a:p>
            <a:endParaRPr sz="21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3" name="Shape 413" descr="Map_attack_-_however_they_do_not_want_to_hang_them_on_wall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9093" y="772315"/>
            <a:ext cx="8032278" cy="5929809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Shape 414"/>
          <p:cNvSpPr/>
          <p:nvPr/>
        </p:nvSpPr>
        <p:spPr>
          <a:xfrm>
            <a:off x="352256" y="977301"/>
            <a:ext cx="730460" cy="8512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endParaRPr sz="1292"/>
          </a:p>
        </p:txBody>
      </p:sp>
    </p:spTree>
    <p:extLst>
      <p:ext uri="{BB962C8B-B14F-4D97-AF65-F5344CB8AC3E}">
        <p14:creationId xmlns:p14="http://schemas.microsoft.com/office/powerpoint/2010/main" val="1816856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/>
        </p:nvSpPr>
        <p:spPr>
          <a:xfrm>
            <a:off x="130131" y="688853"/>
            <a:ext cx="10437202" cy="6191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endParaRPr sz="1292"/>
          </a:p>
        </p:txBody>
      </p:sp>
      <p:sp>
        <p:nvSpPr>
          <p:cNvPr id="421" name="Shape 421" descr="Image result for business problem icon"/>
          <p:cNvSpPr/>
          <p:nvPr/>
        </p:nvSpPr>
        <p:spPr>
          <a:xfrm>
            <a:off x="-37113" y="491036"/>
            <a:ext cx="356288" cy="28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54355" rIns="108741" bIns="54355" anchor="t" anchorCtr="0">
            <a:noAutofit/>
          </a:bodyPr>
          <a:lstStyle/>
          <a:p>
            <a:endParaRPr sz="21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2" name="Shape 422" descr="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996" y="620379"/>
            <a:ext cx="4509269" cy="601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Shape 423" descr="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94368" y="620379"/>
            <a:ext cx="4509269" cy="60123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8112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/>
          <p:nvPr/>
        </p:nvSpPr>
        <p:spPr>
          <a:xfrm>
            <a:off x="130131" y="688853"/>
            <a:ext cx="10437257" cy="61918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08741" tIns="108741" rIns="108741" bIns="108741" anchor="ctr" anchorCtr="0">
            <a:noAutofit/>
          </a:bodyPr>
          <a:lstStyle/>
          <a:p>
            <a:pPr>
              <a:buClr>
                <a:srgbClr val="000000"/>
              </a:buClr>
              <a:buSzPts val="1100"/>
            </a:pPr>
            <a:endParaRPr sz="1292"/>
          </a:p>
        </p:txBody>
      </p:sp>
      <p:sp>
        <p:nvSpPr>
          <p:cNvPr id="430" name="Shape 430" descr="Image result for business problem icon"/>
          <p:cNvSpPr/>
          <p:nvPr/>
        </p:nvSpPr>
        <p:spPr>
          <a:xfrm>
            <a:off x="-37113" y="491036"/>
            <a:ext cx="356288" cy="28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54355" rIns="108741" bIns="54355" anchor="t" anchorCtr="0">
            <a:noAutofit/>
          </a:bodyPr>
          <a:lstStyle/>
          <a:p>
            <a:endParaRPr sz="21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1" name="Shape 431" descr="Screen Shot 2017-05-31 at 09.05.0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5826" y="2263332"/>
            <a:ext cx="5968463" cy="3036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Shape 432" descr="2017_04_05_MDG_SituationReportMap-0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183" y="775246"/>
            <a:ext cx="4253897" cy="6012357"/>
          </a:xfrm>
          <a:prstGeom prst="rect">
            <a:avLst/>
          </a:prstGeom>
          <a:noFill/>
          <a:ln>
            <a:noFill/>
          </a:ln>
        </p:spPr>
      </p:pic>
      <p:sp>
        <p:nvSpPr>
          <p:cNvPr id="433" name="Shape 433"/>
          <p:cNvSpPr txBox="1"/>
          <p:nvPr/>
        </p:nvSpPr>
        <p:spPr>
          <a:xfrm>
            <a:off x="4888223" y="1405772"/>
            <a:ext cx="5483667" cy="4132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pPr>
              <a:buClr>
                <a:schemeClr val="dk2"/>
              </a:buClr>
              <a:buSzPts val="1100"/>
            </a:pPr>
            <a:r>
              <a:rPr lang="en" sz="2215" b="1" dirty="0">
                <a:solidFill>
                  <a:srgbClr val="FF0000"/>
                </a:solidFill>
                <a:latin typeface="Arial"/>
                <a:ea typeface="Arvo"/>
                <a:cs typeface="Arial"/>
                <a:sym typeface="Arvo"/>
              </a:rPr>
              <a:t>Standardize the dataset with HXL tags</a:t>
            </a:r>
            <a:endParaRPr sz="2215" b="1" dirty="0">
              <a:solidFill>
                <a:srgbClr val="FF0000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1292" dirty="0"/>
          </a:p>
        </p:txBody>
      </p:sp>
    </p:spTree>
    <p:extLst>
      <p:ext uri="{BB962C8B-B14F-4D97-AF65-F5344CB8AC3E}">
        <p14:creationId xmlns:p14="http://schemas.microsoft.com/office/powerpoint/2010/main" val="42037354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 descr="Image result for business problem icon"/>
          <p:cNvSpPr/>
          <p:nvPr/>
        </p:nvSpPr>
        <p:spPr>
          <a:xfrm>
            <a:off x="-37113" y="491036"/>
            <a:ext cx="356288" cy="281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54355" rIns="108741" bIns="54355" anchor="t" anchorCtr="0">
            <a:noAutofit/>
          </a:bodyPr>
          <a:lstStyle/>
          <a:p>
            <a:endParaRPr sz="215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0" name="Shape 440" descr="Screen Shot 2017-05-31 at 08.48.5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144" y="772316"/>
            <a:ext cx="10332351" cy="5405271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Shape 441"/>
          <p:cNvSpPr txBox="1"/>
          <p:nvPr/>
        </p:nvSpPr>
        <p:spPr>
          <a:xfrm>
            <a:off x="2561697" y="6555834"/>
            <a:ext cx="5565245" cy="449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741" tIns="108741" rIns="108741" bIns="108741" anchor="t" anchorCtr="0">
            <a:noAutofit/>
          </a:bodyPr>
          <a:lstStyle/>
          <a:p>
            <a:r>
              <a:rPr lang="en" sz="1169">
                <a:solidFill>
                  <a:srgbClr val="666666"/>
                </a:solidFill>
              </a:rPr>
              <a:t>Link to Madagascar dashboard on Go:</a:t>
            </a:r>
            <a:r>
              <a:rPr lang="en" sz="1169"/>
              <a:t> </a:t>
            </a:r>
            <a:r>
              <a:rPr lang="en" sz="1169" u="sng">
                <a:solidFill>
                  <a:schemeClr val="hlink"/>
                </a:solidFill>
                <a:hlinkClick r:id="rId4"/>
              </a:rPr>
              <a:t>http://ifrcgo.org/appeals/mdrmg012/</a:t>
            </a:r>
            <a:endParaRPr sz="1169"/>
          </a:p>
        </p:txBody>
      </p:sp>
    </p:spTree>
    <p:extLst>
      <p:ext uri="{BB962C8B-B14F-4D97-AF65-F5344CB8AC3E}">
        <p14:creationId xmlns:p14="http://schemas.microsoft.com/office/powerpoint/2010/main" val="4721829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>
            <a:spLocks noGrp="1"/>
          </p:cNvSpPr>
          <p:nvPr>
            <p:ph type="title"/>
          </p:nvPr>
        </p:nvSpPr>
        <p:spPr>
          <a:xfrm>
            <a:off x="409077" y="834245"/>
            <a:ext cx="6146816" cy="632511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endParaRPr/>
          </a:p>
          <a:p>
            <a:endParaRPr/>
          </a:p>
        </p:txBody>
      </p:sp>
      <p:pic>
        <p:nvPicPr>
          <p:cNvPr id="447" name="Shape 447" descr="Screenshot 2017-08-23 18.10.1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013" y="544123"/>
            <a:ext cx="7024263" cy="5872179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Shape 448"/>
          <p:cNvSpPr txBox="1"/>
          <p:nvPr/>
        </p:nvSpPr>
        <p:spPr>
          <a:xfrm>
            <a:off x="8042733" y="2405848"/>
            <a:ext cx="2234736" cy="2751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endParaRPr sz="2215" dirty="0">
              <a:solidFill>
                <a:schemeClr val="dk1"/>
              </a:solidFill>
              <a:latin typeface="Arvo"/>
              <a:ea typeface="Arvo"/>
              <a:cs typeface="Arvo"/>
              <a:sym typeface="Arvo"/>
            </a:endParaRPr>
          </a:p>
          <a:p>
            <a:endParaRPr sz="2215" b="1" dirty="0">
              <a:solidFill>
                <a:schemeClr val="dk1"/>
              </a:solidFill>
              <a:latin typeface="Arvo"/>
              <a:ea typeface="Arvo"/>
              <a:cs typeface="Arvo"/>
              <a:sym typeface="Arvo"/>
            </a:endParaRPr>
          </a:p>
          <a:p>
            <a:r>
              <a:rPr lang="en" sz="2400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7000 Villages</a:t>
            </a:r>
            <a:endParaRPr sz="2400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endParaRPr sz="2400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r>
              <a:rPr lang="en" sz="2400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100 Volunteers</a:t>
            </a:r>
            <a:endParaRPr sz="2400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endParaRPr sz="2400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" sz="2400" b="1" dirty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700 Downloads</a:t>
            </a:r>
            <a:endParaRPr sz="2400" b="1" dirty="0">
              <a:solidFill>
                <a:srgbClr val="FF0000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endParaRPr sz="1292" dirty="0"/>
          </a:p>
        </p:txBody>
      </p:sp>
    </p:spTree>
    <p:extLst>
      <p:ext uri="{BB962C8B-B14F-4D97-AF65-F5344CB8AC3E}">
        <p14:creationId xmlns:p14="http://schemas.microsoft.com/office/powerpoint/2010/main" val="7863174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Shape 453" descr="Screenshot 2017-08-23 18.18.1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0711" y="719409"/>
            <a:ext cx="7406315" cy="6124037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Shape 454"/>
          <p:cNvSpPr txBox="1"/>
          <p:nvPr/>
        </p:nvSpPr>
        <p:spPr>
          <a:xfrm>
            <a:off x="8150443" y="2072459"/>
            <a:ext cx="1845669" cy="1845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r>
              <a:rPr lang="en" sz="2400" b="1" dirty="0" smtClean="0">
                <a:solidFill>
                  <a:srgbClr val="FF0000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Response</a:t>
            </a:r>
            <a:endParaRPr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2936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Shape 459"/>
          <p:cNvSpPr txBox="1">
            <a:spLocks noGrp="1"/>
          </p:cNvSpPr>
          <p:nvPr>
            <p:ph type="title"/>
          </p:nvPr>
        </p:nvSpPr>
        <p:spPr>
          <a:xfrm>
            <a:off x="409077" y="834245"/>
            <a:ext cx="9121665" cy="632511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/>
            <a:r>
              <a:rPr lang="en" sz="2953">
                <a:solidFill>
                  <a:srgbClr val="FFFFFF"/>
                </a:solidFill>
              </a:rPr>
              <a:t>How to Get Involved</a:t>
            </a:r>
            <a:endParaRPr sz="2953">
              <a:solidFill>
                <a:srgbClr val="FFFFFF"/>
              </a:solidFill>
            </a:endParaRPr>
          </a:p>
        </p:txBody>
      </p:sp>
      <p:sp>
        <p:nvSpPr>
          <p:cNvPr id="460" name="Shape 460"/>
          <p:cNvSpPr txBox="1"/>
          <p:nvPr/>
        </p:nvSpPr>
        <p:spPr>
          <a:xfrm>
            <a:off x="845086" y="1466756"/>
            <a:ext cx="8864009" cy="4178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The Humanitarian Data Exchange has an FAQ with guides to help you get started: https://</a:t>
            </a:r>
            <a:r>
              <a:rPr lang="en" sz="2400" dirty="0" err="1">
                <a:latin typeface="Arial"/>
                <a:ea typeface="Arvo"/>
                <a:cs typeface="Arial"/>
                <a:sym typeface="Arvo"/>
              </a:rPr>
              <a:t>data.humdata.org</a:t>
            </a: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/</a:t>
            </a:r>
            <a:r>
              <a:rPr lang="en" sz="2400" dirty="0" err="1">
                <a:latin typeface="Arial"/>
                <a:ea typeface="Arvo"/>
                <a:cs typeface="Arial"/>
                <a:sym typeface="Arvo"/>
              </a:rPr>
              <a:t>faq</a:t>
            </a:r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r>
              <a:rPr lang="en" sz="2400" b="1" dirty="0">
                <a:solidFill>
                  <a:srgbClr val="FF0000"/>
                </a:solidFill>
                <a:latin typeface="Arial"/>
                <a:ea typeface="Arvo"/>
                <a:cs typeface="Arial"/>
                <a:sym typeface="Arvo"/>
              </a:rPr>
              <a:t>We are here to help:</a:t>
            </a:r>
            <a:endParaRPr sz="2400" b="1" dirty="0">
              <a:solidFill>
                <a:srgbClr val="FF0000"/>
              </a:solidFill>
              <a:latin typeface="Arial"/>
              <a:ea typeface="Arvo"/>
              <a:cs typeface="Arial"/>
              <a:sym typeface="Arvo"/>
            </a:endParaRPr>
          </a:p>
          <a:p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pPr marL="342900" indent="-342900">
              <a:buSzPts val="3600"/>
              <a:buFont typeface="Arial"/>
              <a:buChar char="•"/>
            </a:pP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Connect with your Regional </a:t>
            </a:r>
            <a:r>
              <a:rPr lang="en" sz="2400" dirty="0" smtClean="0">
                <a:latin typeface="Arial"/>
                <a:ea typeface="Arvo"/>
                <a:cs typeface="Arial"/>
                <a:sym typeface="Arvo"/>
              </a:rPr>
              <a:t>I</a:t>
            </a:r>
            <a:r>
              <a:rPr lang="en-CA" sz="2400" dirty="0" err="1" smtClean="0">
                <a:latin typeface="Arial"/>
                <a:ea typeface="Arvo"/>
                <a:cs typeface="Arial"/>
                <a:sym typeface="Arvo"/>
              </a:rPr>
              <a:t>nformation</a:t>
            </a:r>
            <a:r>
              <a:rPr lang="en-CA" sz="2400" dirty="0" smtClean="0">
                <a:latin typeface="Arial"/>
                <a:ea typeface="Arvo"/>
                <a:cs typeface="Arial"/>
                <a:sym typeface="Arvo"/>
              </a:rPr>
              <a:t> Management</a:t>
            </a:r>
            <a:r>
              <a:rPr lang="en" sz="2400" dirty="0" smtClean="0">
                <a:latin typeface="Arial"/>
                <a:ea typeface="Arvo"/>
                <a:cs typeface="Arial"/>
                <a:sym typeface="Arvo"/>
              </a:rPr>
              <a:t> </a:t>
            </a: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Lead</a:t>
            </a:r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pPr marL="342900" indent="-342900">
              <a:buSzPts val="3600"/>
              <a:buFont typeface="Arial"/>
              <a:buChar char="•"/>
            </a:pP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Talk with the SIMS </a:t>
            </a:r>
            <a:r>
              <a:rPr lang="en" sz="2400" dirty="0" smtClean="0">
                <a:latin typeface="Arial"/>
                <a:ea typeface="Arvo"/>
                <a:cs typeface="Arial"/>
                <a:sym typeface="Arvo"/>
              </a:rPr>
              <a:t>team</a:t>
            </a:r>
            <a:r>
              <a:rPr lang="en-CA" sz="2400" dirty="0">
                <a:latin typeface="Arial"/>
                <a:ea typeface="Arvo"/>
                <a:cs typeface="Arial"/>
                <a:sym typeface="Arvo"/>
              </a:rPr>
              <a:t> </a:t>
            </a:r>
            <a:r>
              <a:rPr lang="en-CA" sz="2400" dirty="0" smtClean="0">
                <a:latin typeface="Arial"/>
                <a:ea typeface="Arvo"/>
                <a:cs typeface="Arial"/>
                <a:sym typeface="Arvo"/>
              </a:rPr>
              <a:t>- http</a:t>
            </a:r>
            <a:r>
              <a:rPr lang="en-CA" sz="2400" dirty="0">
                <a:latin typeface="Arial"/>
                <a:ea typeface="Arvo"/>
                <a:cs typeface="Arial"/>
                <a:sym typeface="Arvo"/>
              </a:rPr>
              <a:t>://</a:t>
            </a:r>
            <a:r>
              <a:rPr lang="en-CA" sz="2400" dirty="0" err="1">
                <a:latin typeface="Arial"/>
                <a:ea typeface="Arvo"/>
                <a:cs typeface="Arial"/>
                <a:sym typeface="Arvo"/>
              </a:rPr>
              <a:t>rcrcsims.org</a:t>
            </a:r>
            <a:r>
              <a:rPr lang="en-CA" sz="2400" dirty="0">
                <a:latin typeface="Arial"/>
                <a:ea typeface="Arvo"/>
                <a:cs typeface="Arial"/>
                <a:sym typeface="Arvo"/>
              </a:rPr>
              <a:t>/</a:t>
            </a:r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pPr marL="342900" indent="-342900">
              <a:buSzPts val="3600"/>
              <a:buFont typeface="Arial"/>
              <a:buChar char="•"/>
            </a:pP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Reach out to the IFRC GO </a:t>
            </a:r>
            <a:r>
              <a:rPr lang="en" sz="2400" dirty="0" smtClean="0">
                <a:latin typeface="Arial"/>
                <a:ea typeface="Arvo"/>
                <a:cs typeface="Arial"/>
                <a:sym typeface="Arvo"/>
              </a:rPr>
              <a:t>Team</a:t>
            </a:r>
            <a:r>
              <a:rPr lang="en-CA" sz="2400" dirty="0">
                <a:latin typeface="Arial"/>
                <a:ea typeface="Arvo"/>
                <a:cs typeface="Arial"/>
                <a:sym typeface="Arvo"/>
              </a:rPr>
              <a:t> - https://</a:t>
            </a:r>
            <a:r>
              <a:rPr lang="en-CA" sz="2400" dirty="0" err="1">
                <a:latin typeface="Arial"/>
                <a:ea typeface="Arvo"/>
                <a:cs typeface="Arial"/>
                <a:sym typeface="Arvo"/>
              </a:rPr>
              <a:t>go.ifrc.org</a:t>
            </a:r>
            <a:r>
              <a:rPr lang="en-CA" sz="2400" dirty="0">
                <a:latin typeface="Arial"/>
                <a:ea typeface="Arvo"/>
                <a:cs typeface="Arial"/>
                <a:sym typeface="Arvo"/>
              </a:rPr>
              <a:t>/</a:t>
            </a:r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pPr marL="342900" indent="-342900">
              <a:buSzPts val="3600"/>
              <a:buFont typeface="Arial"/>
              <a:buChar char="•"/>
            </a:pPr>
            <a:r>
              <a:rPr lang="en" sz="2400" dirty="0">
                <a:latin typeface="Arial"/>
                <a:ea typeface="Arvo"/>
                <a:cs typeface="Arial"/>
                <a:sym typeface="Arvo"/>
              </a:rPr>
              <a:t>Talk with one of the National Societies already using HDX</a:t>
            </a:r>
            <a:endParaRPr sz="2400" dirty="0">
              <a:latin typeface="Arial"/>
              <a:ea typeface="Arvo"/>
              <a:cs typeface="Arial"/>
              <a:sym typeface="Arvo"/>
            </a:endParaRPr>
          </a:p>
          <a:p>
            <a:endParaRPr sz="1292" dirty="0"/>
          </a:p>
        </p:txBody>
      </p:sp>
    </p:spTree>
    <p:extLst>
      <p:ext uri="{BB962C8B-B14F-4D97-AF65-F5344CB8AC3E}">
        <p14:creationId xmlns:p14="http://schemas.microsoft.com/office/powerpoint/2010/main" val="1247500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9">
            <a:extLst>
              <a:ext uri="{FF2B5EF4-FFF2-40B4-BE49-F238E27FC236}">
                <a16:creationId xmlns:a16="http://schemas.microsoft.com/office/drawing/2014/main" xmlns="" id="{6D5C68FB-B54D-BF4E-B9BC-7BE0BC9C0D45}"/>
              </a:ext>
            </a:extLst>
          </p:cNvPr>
          <p:cNvSpPr txBox="1"/>
          <p:nvPr/>
        </p:nvSpPr>
        <p:spPr>
          <a:xfrm>
            <a:off x="726928" y="663634"/>
            <a:ext cx="9144000" cy="1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Arial"/>
                <a:ea typeface="Arvo"/>
                <a:cs typeface="Arial"/>
                <a:sym typeface="Arvo"/>
              </a:rPr>
              <a:t>Data can lead to:</a:t>
            </a:r>
            <a:r>
              <a:rPr lang="en" sz="4000" b="1" dirty="0">
                <a:latin typeface="Arial"/>
                <a:cs typeface="Arial"/>
              </a:rPr>
              <a:t> 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8" name="Oval 7"/>
          <p:cNvSpPr/>
          <p:nvPr/>
        </p:nvSpPr>
        <p:spPr>
          <a:xfrm>
            <a:off x="2377815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flipH="1">
            <a:off x="2377814" y="2859398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078193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 flipH="1">
            <a:off x="5078193" y="2829169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Knowledge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95659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 flipH="1">
            <a:off x="6395659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Evidence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637011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 flipH="1">
            <a:off x="3637011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Decisions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1471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A25C69B-CC27-CC44-A40D-96AFA234A858}"/>
              </a:ext>
            </a:extLst>
          </p:cNvPr>
          <p:cNvSpPr/>
          <p:nvPr/>
        </p:nvSpPr>
        <p:spPr>
          <a:xfrm>
            <a:off x="796066" y="774468"/>
            <a:ext cx="9595821" cy="34163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spcAft>
                <a:spcPts val="1200"/>
              </a:spcAft>
              <a:tabLst>
                <a:tab pos="25400" algn="l"/>
                <a:tab pos="190500" algn="l"/>
                <a:tab pos="990600" algn="l"/>
              </a:tabLst>
            </a:pPr>
            <a:r>
              <a:rPr lang="en-GB" sz="3600" b="1" cap="all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-BoldMT"/>
              </a:rPr>
              <a:t>SHARING Data: </a:t>
            </a:r>
            <a:r>
              <a:rPr lang="en-GB" sz="3600" b="1" cap="all" dirty="0" err="1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-BoldMT"/>
              </a:rPr>
              <a:t>BASIc</a:t>
            </a:r>
            <a:r>
              <a:rPr lang="en-GB" sz="3600" b="1" cap="all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-BoldMT"/>
              </a:rPr>
              <a:t> </a:t>
            </a:r>
            <a:r>
              <a:rPr lang="en-GB" sz="3600" b="1" cap="all" dirty="0" smtClean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-BoldMT"/>
              </a:rPr>
              <a:t>Considerations</a:t>
            </a:r>
          </a:p>
          <a:p>
            <a:pPr>
              <a:spcAft>
                <a:spcPts val="1200"/>
              </a:spcAft>
              <a:tabLst>
                <a:tab pos="25400" algn="l"/>
                <a:tab pos="190500" algn="l"/>
                <a:tab pos="990600" algn="l"/>
              </a:tabLst>
            </a:pPr>
            <a:endParaRPr lang="en-GB" sz="2400" b="1" cap="all" dirty="0">
              <a:solidFill>
                <a:srgbClr val="FF0000"/>
              </a:solidFill>
              <a:latin typeface="Arial" panose="020B0604020202020204" pitchFamily="34" charset="0"/>
              <a:ea typeface="MS Mincho" panose="02020609040205080304" pitchFamily="49" charset="-128"/>
              <a:cs typeface="Arial-BoldMT"/>
            </a:endParaRP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  <a:tabLst>
                <a:tab pos="12700" algn="l"/>
                <a:tab pos="330200" algn="l"/>
                <a:tab pos="1168400" algn="l"/>
                <a:tab pos="1803400" algn="l"/>
                <a:tab pos="2120900" algn="l"/>
                <a:tab pos="3962400" algn="l"/>
                <a:tab pos="4305300" algn="l"/>
              </a:tabLst>
            </a:pPr>
            <a:r>
              <a:rPr lang="en-US" sz="16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WHO</a:t>
            </a: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Need the data? What is their role?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  <a:tabLst>
                <a:tab pos="12700" algn="l"/>
                <a:tab pos="330200" algn="l"/>
                <a:tab pos="1168400" algn="l"/>
                <a:tab pos="1803400" algn="l"/>
                <a:tab pos="2120900" algn="l"/>
                <a:tab pos="3962400" algn="l"/>
                <a:tab pos="4305300" algn="l"/>
              </a:tabLst>
            </a:pPr>
            <a:r>
              <a:rPr lang="en-US" sz="1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</a:t>
            </a:r>
            <a:r>
              <a:rPr lang="en-US" sz="16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YPES</a:t>
            </a: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What type of data is it? Is there personally identifiable information?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  <a:tabLst>
                <a:tab pos="12700" algn="l"/>
                <a:tab pos="330200" algn="l"/>
                <a:tab pos="1168400" algn="l"/>
                <a:tab pos="1803400" algn="l"/>
                <a:tab pos="2120900" algn="l"/>
                <a:tab pos="3962400" algn="l"/>
                <a:tab pos="4305300" algn="l"/>
              </a:tabLst>
            </a:pPr>
            <a:r>
              <a:rPr lang="en-US" sz="1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6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ICENSE</a:t>
            </a: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Who owns or has access to the data? What is the license for data use?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  <a:tabLst>
                <a:tab pos="12700" algn="l"/>
                <a:tab pos="330200" algn="l"/>
                <a:tab pos="1168400" algn="l"/>
                <a:tab pos="1803400" algn="l"/>
                <a:tab pos="2120900" algn="l"/>
                <a:tab pos="3962400" algn="l"/>
                <a:tab pos="4305300" algn="l"/>
              </a:tabLst>
            </a:pPr>
            <a:r>
              <a:rPr lang="en-US" sz="1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WHY</a:t>
            </a:r>
            <a:r>
              <a:rPr lang="en-US" sz="16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What is the pur</a:t>
            </a: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pose of sharing? Who can share the data?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  <a:tabLst>
                <a:tab pos="12700" algn="l"/>
                <a:tab pos="330200" algn="l"/>
                <a:tab pos="1168400" algn="l"/>
                <a:tab pos="1803400" algn="l"/>
                <a:tab pos="2120900" algn="l"/>
                <a:tab pos="3962400" algn="l"/>
                <a:tab pos="4305300" algn="l"/>
              </a:tabLst>
            </a:pPr>
            <a:r>
              <a:rPr lang="en-US" sz="1600" b="1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</a:t>
            </a:r>
            <a:r>
              <a:rPr lang="en-US" sz="16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OW</a:t>
            </a: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: What is the format/ Can it be exported? Where will it be stored? How will you track usage/feedback?</a:t>
            </a:r>
            <a:endParaRPr lang="en-GB" sz="16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6A9C1E3-F765-4148-ADB1-43DFFBDF3E21}"/>
              </a:ext>
            </a:extLst>
          </p:cNvPr>
          <p:cNvSpPr txBox="1"/>
          <p:nvPr/>
        </p:nvSpPr>
        <p:spPr>
          <a:xfrm>
            <a:off x="1215613" y="4851702"/>
            <a:ext cx="3302598" cy="118494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lvl="0" indent="-342900">
              <a:lnSpc>
                <a:spcPts val="1400"/>
              </a:lnSpc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Consent</a:t>
            </a: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Aggregated? Disaggregated?</a:t>
            </a: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1400"/>
              </a:lnSpc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6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License/ Format</a:t>
            </a:r>
            <a:endParaRPr lang="en-GB" sz="16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3889F81-3080-104F-830A-FCDB8A9A4C8C}"/>
              </a:ext>
            </a:extLst>
          </p:cNvPr>
          <p:cNvSpPr txBox="1"/>
          <p:nvPr/>
        </p:nvSpPr>
        <p:spPr>
          <a:xfrm>
            <a:off x="4840940" y="4851702"/>
            <a:ext cx="41739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Minimization (Only what you need)</a:t>
            </a:r>
            <a:endParaRPr lang="en-GB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Owner/ Data Controller</a:t>
            </a:r>
            <a:endParaRPr lang="en-GB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SzPts val="1400"/>
              <a:buFont typeface="Wingdings" pitchFamily="2" charset="2"/>
              <a:buChar char=""/>
            </a:pPr>
            <a:r>
              <a:rPr lang="en-US" sz="14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Feedback Loop: How Data Was Used</a:t>
            </a:r>
            <a:endParaRPr lang="en-GB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7FD68059-6C1C-324D-8583-1F50CD1E8CE2}"/>
              </a:ext>
            </a:extLst>
          </p:cNvPr>
          <p:cNvCxnSpPr/>
          <p:nvPr/>
        </p:nvCxnSpPr>
        <p:spPr>
          <a:xfrm>
            <a:off x="796066" y="4518213"/>
            <a:ext cx="89073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1758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39">
            <a:extLst>
              <a:ext uri="{FF2B5EF4-FFF2-40B4-BE49-F238E27FC236}">
                <a16:creationId xmlns:a16="http://schemas.microsoft.com/office/drawing/2014/main" xmlns="" id="{E2A8BC1E-B18C-CA44-8D3E-DE9CC91C0CC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056555" y="4788077"/>
            <a:ext cx="3609300" cy="1663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6869" tIns="106869" rIns="106869" bIns="106869" anchor="t" anchorCtr="0">
            <a:noAutofit/>
          </a:bodyPr>
          <a:lstStyle/>
          <a:p>
            <a:r>
              <a:rPr lang="en" sz="1400" dirty="0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Heather </a:t>
            </a:r>
            <a:r>
              <a:rPr lang="en" sz="1400" dirty="0" err="1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Leson</a:t>
            </a:r>
            <a:r>
              <a:rPr lang="en" sz="1400" dirty="0">
                <a:solidFill>
                  <a:schemeClr val="dk1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, Data Literacy Lead</a:t>
            </a:r>
            <a:endParaRPr sz="1400" dirty="0">
              <a:solidFill>
                <a:schemeClr val="dk1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Data Blog: http://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media.ifrc.org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ifrc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/theme/data/ </a:t>
            </a: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heather.leson@ifrc.org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heatherleson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 About HDX - @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humdata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skype: </a:t>
            </a:r>
            <a:r>
              <a:rPr lang="en-GB" sz="1400" dirty="0" err="1">
                <a:latin typeface="Arial" panose="020B0604020202020204" pitchFamily="34" charset="0"/>
                <a:cs typeface="Arial" panose="020B0604020202020204" pitchFamily="34" charset="0"/>
              </a:rPr>
              <a:t>heatherleson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sz="1400" dirty="0">
              <a:solidFill>
                <a:schemeClr val="dk1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pPr>
              <a:buClr>
                <a:schemeClr val="dk1"/>
              </a:buClr>
              <a:buSzPts val="1100"/>
            </a:pPr>
            <a:endParaRPr sz="1403" dirty="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57300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hape 2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9826" y="2809927"/>
            <a:ext cx="7188988" cy="22485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7898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Shape 244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2555470" y="1046379"/>
            <a:ext cx="9626317" cy="9612982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Shape 245"/>
          <p:cNvSpPr txBox="1">
            <a:spLocks noGrp="1"/>
          </p:cNvSpPr>
          <p:nvPr>
            <p:ph type="title" idx="4294967295"/>
          </p:nvPr>
        </p:nvSpPr>
        <p:spPr>
          <a:xfrm>
            <a:off x="1084561" y="2173288"/>
            <a:ext cx="8589963" cy="3529012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3691" dirty="0">
                <a:solidFill>
                  <a:srgbClr val="FFFFFF"/>
                </a:solidFill>
                <a:ea typeface="Arvo"/>
                <a:sym typeface="Arvo"/>
              </a:rPr>
              <a:t>The mission of the Centre is to work with partners to increase the use and impact of data in the humanitarian sector.</a:t>
            </a:r>
            <a:endParaRPr sz="3691" dirty="0">
              <a:solidFill>
                <a:srgbClr val="FFFFFF"/>
              </a:solidFill>
              <a:ea typeface="Arvo"/>
              <a:sym typeface="Arvo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1791791" y="5493698"/>
            <a:ext cx="6157705" cy="71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1476">
                <a:solidFill>
                  <a:schemeClr val="lt1"/>
                </a:solidFill>
              </a:rPr>
              <a:t> </a:t>
            </a:r>
            <a:endParaRPr sz="1476">
              <a:solidFill>
                <a:schemeClr val="lt1"/>
              </a:solidFill>
            </a:endParaRPr>
          </a:p>
          <a:p>
            <a:pPr algn="ctr"/>
            <a:endParaRPr sz="1476">
              <a:solidFill>
                <a:srgbClr val="FFFFFF"/>
              </a:solidFill>
            </a:endParaRPr>
          </a:p>
        </p:txBody>
      </p:sp>
      <p:pic>
        <p:nvPicPr>
          <p:cNvPr id="247" name="Shape 2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955" y="1046375"/>
            <a:ext cx="2296649" cy="7183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569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/>
          <p:nvPr/>
        </p:nvSpPr>
        <p:spPr>
          <a:xfrm>
            <a:off x="1888609" y="4809849"/>
            <a:ext cx="6157705" cy="718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1476"/>
              <a:t> </a:t>
            </a:r>
            <a:endParaRPr sz="1476"/>
          </a:p>
          <a:p>
            <a:pPr algn="ctr"/>
            <a:endParaRPr sz="1476"/>
          </a:p>
        </p:txBody>
      </p:sp>
      <p:sp>
        <p:nvSpPr>
          <p:cNvPr id="253" name="Shape 253"/>
          <p:cNvSpPr txBox="1">
            <a:spLocks noGrp="1"/>
          </p:cNvSpPr>
          <p:nvPr>
            <p:ph type="title" idx="4294967295"/>
          </p:nvPr>
        </p:nvSpPr>
        <p:spPr>
          <a:xfrm>
            <a:off x="1811014" y="1138414"/>
            <a:ext cx="7260123" cy="649675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3691" dirty="0">
                <a:solidFill>
                  <a:srgbClr val="1BB580"/>
                </a:solidFill>
                <a:ea typeface="Arvo"/>
                <a:sym typeface="Arvo"/>
              </a:rPr>
              <a:t>Focus Areas for the Centre</a:t>
            </a:r>
            <a:endParaRPr sz="3691" dirty="0">
              <a:solidFill>
                <a:srgbClr val="1BB580"/>
              </a:solidFill>
              <a:ea typeface="Arvo"/>
              <a:sym typeface="Arvo"/>
            </a:endParaRPr>
          </a:p>
        </p:txBody>
      </p:sp>
      <p:sp>
        <p:nvSpPr>
          <p:cNvPr id="254" name="Shape 254"/>
          <p:cNvSpPr txBox="1">
            <a:spLocks noGrp="1"/>
          </p:cNvSpPr>
          <p:nvPr>
            <p:ph type="title" idx="4294967295"/>
          </p:nvPr>
        </p:nvSpPr>
        <p:spPr>
          <a:xfrm>
            <a:off x="1334047" y="4116416"/>
            <a:ext cx="1983725" cy="1375208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1846">
                <a:solidFill>
                  <a:srgbClr val="1BB580"/>
                </a:solidFill>
                <a:latin typeface="Arvo"/>
                <a:ea typeface="Arvo"/>
                <a:cs typeface="Arvo"/>
                <a:sym typeface="Arvo"/>
              </a:rPr>
              <a:t>Data Services</a:t>
            </a:r>
            <a:endParaRPr sz="1846">
              <a:solidFill>
                <a:srgbClr val="1BB580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255" name="Shape 255"/>
          <p:cNvSpPr txBox="1">
            <a:spLocks noGrp="1"/>
          </p:cNvSpPr>
          <p:nvPr>
            <p:ph type="title" idx="4294967295"/>
          </p:nvPr>
        </p:nvSpPr>
        <p:spPr>
          <a:xfrm>
            <a:off x="3354055" y="4116416"/>
            <a:ext cx="1983725" cy="936862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1846">
                <a:solidFill>
                  <a:srgbClr val="1BB580"/>
                </a:solidFill>
                <a:latin typeface="Arvo"/>
                <a:ea typeface="Arvo"/>
                <a:cs typeface="Arvo"/>
                <a:sym typeface="Arvo"/>
              </a:rPr>
              <a:t>Data Policy</a:t>
            </a:r>
            <a:endParaRPr sz="1107">
              <a:solidFill>
                <a:srgbClr val="1BB580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256" name="Shape 256"/>
          <p:cNvSpPr txBox="1">
            <a:spLocks noGrp="1"/>
          </p:cNvSpPr>
          <p:nvPr>
            <p:ph type="title" idx="4294967295"/>
          </p:nvPr>
        </p:nvSpPr>
        <p:spPr>
          <a:xfrm>
            <a:off x="5374047" y="4116416"/>
            <a:ext cx="2062535" cy="845685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1846">
                <a:solidFill>
                  <a:srgbClr val="1BB580"/>
                </a:solidFill>
                <a:latin typeface="Arvo"/>
                <a:ea typeface="Arvo"/>
                <a:cs typeface="Arvo"/>
                <a:sym typeface="Arvo"/>
              </a:rPr>
              <a:t>Data Literacy</a:t>
            </a:r>
            <a:endParaRPr sz="1107">
              <a:solidFill>
                <a:srgbClr val="1BB580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257" name="Shape 257"/>
          <p:cNvSpPr txBox="1">
            <a:spLocks noGrp="1"/>
          </p:cNvSpPr>
          <p:nvPr>
            <p:ph type="title" idx="4294967295"/>
          </p:nvPr>
        </p:nvSpPr>
        <p:spPr>
          <a:xfrm>
            <a:off x="7472849" y="3928896"/>
            <a:ext cx="2062535" cy="936862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" sz="1846">
                <a:solidFill>
                  <a:srgbClr val="1BB580"/>
                </a:solidFill>
                <a:latin typeface="Arvo"/>
                <a:ea typeface="Arvo"/>
                <a:cs typeface="Arvo"/>
                <a:sym typeface="Arvo"/>
              </a:rPr>
              <a:t>Network</a:t>
            </a:r>
            <a:endParaRPr sz="1846">
              <a:solidFill>
                <a:srgbClr val="1BB580"/>
              </a:solidFill>
              <a:latin typeface="Arvo"/>
              <a:ea typeface="Arvo"/>
              <a:cs typeface="Arvo"/>
              <a:sym typeface="Arvo"/>
            </a:endParaRPr>
          </a:p>
          <a:p>
            <a:pPr algn="ctr">
              <a:spcBef>
                <a:spcPts val="0"/>
              </a:spcBef>
            </a:pPr>
            <a:r>
              <a:rPr lang="en" sz="1846">
                <a:solidFill>
                  <a:srgbClr val="1BB580"/>
                </a:solidFill>
                <a:latin typeface="Arvo"/>
                <a:ea typeface="Arvo"/>
                <a:cs typeface="Arvo"/>
                <a:sym typeface="Arvo"/>
              </a:rPr>
              <a:t>Engagement</a:t>
            </a:r>
            <a:endParaRPr sz="1846">
              <a:solidFill>
                <a:srgbClr val="1BB580"/>
              </a:solidFill>
              <a:latin typeface="Arvo"/>
              <a:ea typeface="Arvo"/>
              <a:cs typeface="Arvo"/>
              <a:sym typeface="Arvo"/>
            </a:endParaRPr>
          </a:p>
        </p:txBody>
      </p:sp>
      <p:pic>
        <p:nvPicPr>
          <p:cNvPr id="258" name="Shape 2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25702" y="2317591"/>
            <a:ext cx="1559975" cy="155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65932" y="2317591"/>
            <a:ext cx="1559975" cy="155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4620" y="2317591"/>
            <a:ext cx="1559975" cy="155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24132" y="2317591"/>
            <a:ext cx="1559975" cy="155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0295" y="5199885"/>
            <a:ext cx="2296651" cy="7183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2276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Shape 267" descr="hdx 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5682" y="2962995"/>
            <a:ext cx="2279539" cy="69734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Shape 268"/>
          <p:cNvSpPr txBox="1"/>
          <p:nvPr/>
        </p:nvSpPr>
        <p:spPr>
          <a:xfrm>
            <a:off x="3721238" y="2665219"/>
            <a:ext cx="6967400" cy="12928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ctr" anchorCtr="0">
            <a:noAutofit/>
          </a:bodyPr>
          <a:lstStyle/>
          <a:p>
            <a:r>
              <a:rPr lang="en" sz="3691">
                <a:latin typeface="Arvo"/>
                <a:ea typeface="Arvo"/>
                <a:cs typeface="Arvo"/>
                <a:sym typeface="Arvo"/>
              </a:rPr>
              <a:t>Humanitarian Data Exchange</a:t>
            </a:r>
            <a:endParaRPr sz="3691">
              <a:latin typeface="Arvo"/>
              <a:ea typeface="Arvo"/>
              <a:cs typeface="Arvo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3385135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title"/>
          </p:nvPr>
        </p:nvSpPr>
        <p:spPr>
          <a:xfrm>
            <a:off x="1280402" y="791889"/>
            <a:ext cx="8286315" cy="1031360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t" anchorCtr="0">
            <a:noAutofit/>
          </a:bodyPr>
          <a:lstStyle/>
          <a:p>
            <a:pPr algn="ctr"/>
            <a:r>
              <a:rPr lang="en" sz="3691" dirty="0">
                <a:latin typeface="Arial"/>
                <a:cs typeface="Arial"/>
              </a:rPr>
              <a:t>Partners Engaged</a:t>
            </a:r>
            <a:endParaRPr sz="3691" dirty="0">
              <a:latin typeface="Arial"/>
              <a:cs typeface="Arial"/>
            </a:endParaRPr>
          </a:p>
        </p:txBody>
      </p:sp>
      <p:pic>
        <p:nvPicPr>
          <p:cNvPr id="274" name="Shape 274"/>
          <p:cNvPicPr preferRelativeResize="0"/>
          <p:nvPr/>
        </p:nvPicPr>
        <p:blipFill rotWithShape="1">
          <a:blip r:embed="rId3">
            <a:alphaModFix/>
          </a:blip>
          <a:srcRect l="6252"/>
          <a:stretch/>
        </p:blipFill>
        <p:spPr>
          <a:xfrm>
            <a:off x="307304" y="1824680"/>
            <a:ext cx="1412137" cy="791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Shape 2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03631" y="2795533"/>
            <a:ext cx="1412150" cy="605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Shape 2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078754" y="2871204"/>
            <a:ext cx="1302319" cy="486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Shape 277"/>
          <p:cNvPicPr preferRelativeResize="0"/>
          <p:nvPr/>
        </p:nvPicPr>
        <p:blipFill rotWithShape="1">
          <a:blip r:embed="rId6">
            <a:alphaModFix/>
          </a:blip>
          <a:srcRect l="11315" r="7105"/>
          <a:stretch/>
        </p:blipFill>
        <p:spPr>
          <a:xfrm>
            <a:off x="2970420" y="4230140"/>
            <a:ext cx="810679" cy="920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Shape 27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874606" y="1879279"/>
            <a:ext cx="1532445" cy="682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Shape 279"/>
          <p:cNvPicPr preferRelativeResize="0"/>
          <p:nvPr/>
        </p:nvPicPr>
        <p:blipFill rotWithShape="1">
          <a:blip r:embed="rId8">
            <a:alphaModFix/>
          </a:blip>
          <a:srcRect t="10800" b="8"/>
          <a:stretch/>
        </p:blipFill>
        <p:spPr>
          <a:xfrm>
            <a:off x="4523027" y="3469494"/>
            <a:ext cx="1412152" cy="7930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Shape 280"/>
          <p:cNvPicPr preferRelativeResize="0"/>
          <p:nvPr/>
        </p:nvPicPr>
        <p:blipFill rotWithShape="1">
          <a:blip r:embed="rId9">
            <a:alphaModFix/>
          </a:blip>
          <a:srcRect t="20228" b="20240"/>
          <a:stretch/>
        </p:blipFill>
        <p:spPr>
          <a:xfrm>
            <a:off x="5985720" y="2000618"/>
            <a:ext cx="1412152" cy="439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 rotWithShape="1">
          <a:blip r:embed="rId10">
            <a:alphaModFix/>
          </a:blip>
          <a:srcRect l="13160" r="13153"/>
          <a:stretch/>
        </p:blipFill>
        <p:spPr>
          <a:xfrm>
            <a:off x="6208349" y="3486728"/>
            <a:ext cx="732223" cy="815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Shape 28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908749" y="5364352"/>
            <a:ext cx="638083" cy="585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Shape 28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865836" y="4449808"/>
            <a:ext cx="1532445" cy="481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Shape 28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86890" y="3580198"/>
            <a:ext cx="993739" cy="4755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Shape 285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149762" y="2816005"/>
            <a:ext cx="685155" cy="564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Shape 28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229147" y="4451028"/>
            <a:ext cx="1302319" cy="478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931927" y="2889227"/>
            <a:ext cx="983275" cy="418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Shape 28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2855867" y="5434959"/>
            <a:ext cx="1302317" cy="444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Shape 28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843502" y="4478574"/>
            <a:ext cx="904823" cy="4236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Shape 290"/>
          <p:cNvPicPr preferRelativeResize="0"/>
          <p:nvPr/>
        </p:nvPicPr>
        <p:blipFill rotWithShape="1">
          <a:blip r:embed="rId19">
            <a:alphaModFix/>
          </a:blip>
          <a:srcRect l="4210" t="16280" r="-4210" b="-16280"/>
          <a:stretch/>
        </p:blipFill>
        <p:spPr>
          <a:xfrm>
            <a:off x="3961374" y="4514267"/>
            <a:ext cx="1114030" cy="2879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7695636" y="5260713"/>
            <a:ext cx="1563820" cy="793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5129908" y="2066000"/>
            <a:ext cx="653773" cy="308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Shape 293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3526986" y="2921808"/>
            <a:ext cx="993735" cy="353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Shape 294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7213738" y="3522380"/>
            <a:ext cx="1166340" cy="591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Shape 295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9408260" y="5434959"/>
            <a:ext cx="810679" cy="444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Shape 296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350989" y="5395733"/>
            <a:ext cx="2356074" cy="523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Shape 297"/>
          <p:cNvPicPr preferRelativeResize="0"/>
          <p:nvPr/>
        </p:nvPicPr>
        <p:blipFill>
          <a:blip r:embed="rId26">
            <a:alphaModFix/>
          </a:blip>
          <a:stretch>
            <a:fillRect/>
          </a:stretch>
        </p:blipFill>
        <p:spPr>
          <a:xfrm>
            <a:off x="523588" y="2933684"/>
            <a:ext cx="768837" cy="329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Shape 298"/>
          <p:cNvPicPr preferRelativeResize="0"/>
          <p:nvPr/>
        </p:nvPicPr>
        <p:blipFill>
          <a:blip r:embed="rId27">
            <a:alphaModFix/>
          </a:blip>
          <a:stretch>
            <a:fillRect/>
          </a:stretch>
        </p:blipFill>
        <p:spPr>
          <a:xfrm>
            <a:off x="9134561" y="1998011"/>
            <a:ext cx="1358091" cy="444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Shape 299"/>
          <p:cNvPicPr preferRelativeResize="0"/>
          <p:nvPr/>
        </p:nvPicPr>
        <p:blipFill>
          <a:blip r:embed="rId28">
            <a:alphaModFix/>
          </a:blip>
          <a:stretch>
            <a:fillRect/>
          </a:stretch>
        </p:blipFill>
        <p:spPr>
          <a:xfrm>
            <a:off x="3468452" y="1958780"/>
            <a:ext cx="1506294" cy="5230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Shape 300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1738189" y="3583920"/>
            <a:ext cx="1506281" cy="468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Shape 301"/>
          <p:cNvPicPr preferRelativeResize="0"/>
          <p:nvPr/>
        </p:nvPicPr>
        <p:blipFill>
          <a:blip r:embed="rId30">
            <a:alphaModFix/>
          </a:blip>
          <a:stretch>
            <a:fillRect/>
          </a:stretch>
        </p:blipFill>
        <p:spPr>
          <a:xfrm>
            <a:off x="4306987" y="5518643"/>
            <a:ext cx="2452958" cy="27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Shape 302"/>
          <p:cNvPicPr preferRelativeResize="0"/>
          <p:nvPr/>
        </p:nvPicPr>
        <p:blipFill>
          <a:blip r:embed="rId31">
            <a:alphaModFix/>
          </a:blip>
          <a:stretch>
            <a:fillRect/>
          </a:stretch>
        </p:blipFill>
        <p:spPr>
          <a:xfrm>
            <a:off x="6326407" y="2855360"/>
            <a:ext cx="1412151" cy="486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Shape 303"/>
          <p:cNvPicPr preferRelativeResize="0"/>
          <p:nvPr/>
        </p:nvPicPr>
        <p:blipFill>
          <a:blip r:embed="rId32">
            <a:alphaModFix/>
          </a:blip>
          <a:stretch>
            <a:fillRect/>
          </a:stretch>
        </p:blipFill>
        <p:spPr>
          <a:xfrm>
            <a:off x="350992" y="3668925"/>
            <a:ext cx="1114030" cy="298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Shape 304"/>
          <p:cNvPicPr preferRelativeResize="0"/>
          <p:nvPr/>
        </p:nvPicPr>
        <p:blipFill>
          <a:blip r:embed="rId33">
            <a:alphaModFix/>
          </a:blip>
          <a:stretch>
            <a:fillRect/>
          </a:stretch>
        </p:blipFill>
        <p:spPr>
          <a:xfrm>
            <a:off x="426482" y="4470729"/>
            <a:ext cx="1197713" cy="439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Shape 305"/>
          <p:cNvPicPr preferRelativeResize="0"/>
          <p:nvPr/>
        </p:nvPicPr>
        <p:blipFill>
          <a:blip r:embed="rId34">
            <a:alphaModFix/>
          </a:blip>
          <a:stretch>
            <a:fillRect/>
          </a:stretch>
        </p:blipFill>
        <p:spPr>
          <a:xfrm>
            <a:off x="8653246" y="3619238"/>
            <a:ext cx="1574287" cy="397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Shape 306"/>
          <p:cNvPicPr preferRelativeResize="0"/>
          <p:nvPr/>
        </p:nvPicPr>
        <p:blipFill>
          <a:blip r:embed="rId35">
            <a:alphaModFix/>
          </a:blip>
          <a:stretch>
            <a:fillRect/>
          </a:stretch>
        </p:blipFill>
        <p:spPr>
          <a:xfrm>
            <a:off x="7553035" y="2029389"/>
            <a:ext cx="1626588" cy="381804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Shape 307"/>
          <p:cNvSpPr txBox="1"/>
          <p:nvPr/>
        </p:nvSpPr>
        <p:spPr>
          <a:xfrm>
            <a:off x="46880" y="6243164"/>
            <a:ext cx="799175" cy="326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6247" tIns="56247" rIns="56247" bIns="56247" anchor="t" anchorCtr="0">
            <a:noAutofit/>
          </a:bodyPr>
          <a:lstStyle/>
          <a:p>
            <a:endParaRPr sz="1846">
              <a:solidFill>
                <a:srgbClr val="EAD1DC"/>
              </a:solidFill>
              <a:latin typeface="Arvo"/>
              <a:ea typeface="Arvo"/>
              <a:cs typeface="Arvo"/>
              <a:sym typeface="Arvo"/>
            </a:endParaRPr>
          </a:p>
        </p:txBody>
      </p:sp>
      <p:pic>
        <p:nvPicPr>
          <p:cNvPr id="308" name="Shape 308" descr="ifrc_logo.png"/>
          <p:cNvPicPr preferRelativeResize="0"/>
          <p:nvPr/>
        </p:nvPicPr>
        <p:blipFill>
          <a:blip r:embed="rId36">
            <a:alphaModFix/>
          </a:blip>
          <a:stretch>
            <a:fillRect/>
          </a:stretch>
        </p:blipFill>
        <p:spPr>
          <a:xfrm>
            <a:off x="5526441" y="4447344"/>
            <a:ext cx="1197701" cy="5230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9129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title" idx="4294967295"/>
          </p:nvPr>
        </p:nvSpPr>
        <p:spPr>
          <a:xfrm>
            <a:off x="1800804" y="2547319"/>
            <a:ext cx="7288731" cy="2468213"/>
          </a:xfrm>
          <a:prstGeom prst="rect">
            <a:avLst/>
          </a:prstGeom>
        </p:spPr>
        <p:txBody>
          <a:bodyPr spcFirstLastPara="1" vert="horz" wrap="square" lIns="108741" tIns="108741" rIns="108741" bIns="108741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endParaRPr sz="2461" dirty="0">
              <a:solidFill>
                <a:srgbClr val="FFFFFF"/>
              </a:solidFill>
              <a:latin typeface="Arvo"/>
              <a:ea typeface="Arvo"/>
              <a:cs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endParaRPr sz="3200" dirty="0">
              <a:solidFill>
                <a:srgbClr val="FFFFFF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endParaRPr sz="3200" dirty="0">
              <a:solidFill>
                <a:srgbClr val="FFFFFF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" sz="3200" b="0" dirty="0">
                <a:solidFill>
                  <a:srgbClr val="000000"/>
                </a:solidFill>
                <a:ea typeface="Arvo"/>
                <a:sym typeface="Arvo"/>
              </a:rPr>
              <a:t>The Humanitarian Data Exchange </a:t>
            </a:r>
            <a:endParaRPr sz="3200" b="0" dirty="0">
              <a:solidFill>
                <a:srgbClr val="000000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" sz="3200" b="0" dirty="0">
                <a:solidFill>
                  <a:srgbClr val="000000"/>
                </a:solidFill>
                <a:ea typeface="Arvo"/>
                <a:sym typeface="Arvo"/>
              </a:rPr>
              <a:t>is OCHA’s open platform </a:t>
            </a:r>
            <a:endParaRPr sz="3200" b="0" dirty="0">
              <a:solidFill>
                <a:srgbClr val="000000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</a:pPr>
            <a:r>
              <a:rPr lang="en" sz="3200" b="0" dirty="0">
                <a:solidFill>
                  <a:srgbClr val="000000"/>
                </a:solidFill>
                <a:ea typeface="Arvo"/>
                <a:sym typeface="Arvo"/>
              </a:rPr>
              <a:t>for </a:t>
            </a:r>
            <a:r>
              <a:rPr lang="en" sz="3200" dirty="0">
                <a:ea typeface="Arvo"/>
                <a:sym typeface="Arvo"/>
              </a:rPr>
              <a:t>sharing humanitarian data</a:t>
            </a:r>
            <a:r>
              <a:rPr lang="en" sz="3200" dirty="0">
                <a:solidFill>
                  <a:srgbClr val="000000"/>
                </a:solidFill>
                <a:ea typeface="Arvo"/>
                <a:sym typeface="Arvo"/>
              </a:rPr>
              <a:t>. </a:t>
            </a:r>
            <a:endParaRPr sz="3200" dirty="0">
              <a:solidFill>
                <a:srgbClr val="000000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endParaRPr sz="3200" dirty="0">
              <a:solidFill>
                <a:srgbClr val="000000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r>
              <a:rPr lang="en" sz="3200" b="0" dirty="0">
                <a:solidFill>
                  <a:srgbClr val="000000"/>
                </a:solidFill>
                <a:ea typeface="Arvo"/>
                <a:sym typeface="Arvo"/>
              </a:rPr>
              <a:t>Our objective is to make humanitarian data easy to </a:t>
            </a:r>
            <a:r>
              <a:rPr lang="en" sz="3200" dirty="0">
                <a:ea typeface="Arvo"/>
                <a:sym typeface="Arvo"/>
              </a:rPr>
              <a:t>find and use for analysis</a:t>
            </a:r>
            <a:r>
              <a:rPr lang="en" sz="3200" dirty="0">
                <a:solidFill>
                  <a:srgbClr val="EE3224"/>
                </a:solidFill>
                <a:ea typeface="Arvo"/>
                <a:sym typeface="Arvo"/>
              </a:rPr>
              <a:t>. </a:t>
            </a:r>
            <a:endParaRPr sz="3200" dirty="0">
              <a:solidFill>
                <a:srgbClr val="EE3224"/>
              </a:solidFill>
              <a:ea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endParaRPr sz="2461" dirty="0">
              <a:solidFill>
                <a:srgbClr val="000000"/>
              </a:solidFill>
              <a:latin typeface="Arvo"/>
              <a:ea typeface="Arvo"/>
              <a:cs typeface="Arvo"/>
              <a:sym typeface="Arvo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1100"/>
            </a:pPr>
            <a:endParaRPr sz="2461" dirty="0">
              <a:solidFill>
                <a:srgbClr val="000000"/>
              </a:solidFill>
              <a:latin typeface="Arvo"/>
              <a:ea typeface="Arvo"/>
              <a:cs typeface="Arvo"/>
              <a:sym typeface="Arvo"/>
            </a:endParaRPr>
          </a:p>
          <a:p>
            <a:pPr algn="ctr">
              <a:spcBef>
                <a:spcPts val="0"/>
              </a:spcBef>
            </a:pPr>
            <a:endParaRPr sz="2461" dirty="0">
              <a:solidFill>
                <a:srgbClr val="000000"/>
              </a:solidFill>
              <a:latin typeface="Arvo"/>
              <a:ea typeface="Arvo"/>
              <a:cs typeface="Arvo"/>
              <a:sym typeface="Arvo"/>
            </a:endParaRPr>
          </a:p>
        </p:txBody>
      </p:sp>
    </p:spTree>
    <p:extLst>
      <p:ext uri="{BB962C8B-B14F-4D97-AF65-F5344CB8AC3E}">
        <p14:creationId xmlns:p14="http://schemas.microsoft.com/office/powerpoint/2010/main" val="609572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slidedeck_WhyDataMatters" id="{FB47BCAC-D2D9-794F-A5EF-C4501DD98648}" vid="{8888D4F4-F1AB-8F4B-AC51-4D8BF9180BE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890</Words>
  <Application>Microsoft Macintosh PowerPoint</Application>
  <PresentationFormat>Custom</PresentationFormat>
  <Paragraphs>189</Paragraphs>
  <Slides>31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Data Sharing with Humanitarian Data Exchange (HDX)</vt:lpstr>
      <vt:lpstr>PowerPoint Presentation</vt:lpstr>
      <vt:lpstr>PowerPoint Presentation</vt:lpstr>
      <vt:lpstr>PowerPoint Presentation</vt:lpstr>
      <vt:lpstr>The mission of the Centre is to work with partners to increase the use and impact of data in the humanitarian sector.</vt:lpstr>
      <vt:lpstr>Focus Areas for the Centre</vt:lpstr>
      <vt:lpstr>PowerPoint Presentation</vt:lpstr>
      <vt:lpstr>Partners Engaged</vt:lpstr>
      <vt:lpstr>   The Humanitarian Data Exchange  is OCHA’s open platform  for sharing humanitarian data.   Our objective is to make humanitarian data easy to find and use for analysis.    </vt:lpstr>
      <vt:lpstr>PowerPoint Presentation</vt:lpstr>
      <vt:lpstr>Help standardize data across the operation  </vt:lpstr>
      <vt:lpstr>     </vt:lpstr>
      <vt:lpstr>Tell the story of your dataset    </vt:lpstr>
      <vt:lpstr>Extend the impact of your data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IFRC organization profile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How to Get Involved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Sharing with Humanitarian Data Exchange (HDX)</dc:title>
  <dc:creator>Dirk Slater</dc:creator>
  <cp:lastModifiedBy>Heather Leson</cp:lastModifiedBy>
  <cp:revision>18</cp:revision>
  <dcterms:created xsi:type="dcterms:W3CDTF">2018-06-14T10:33:17Z</dcterms:created>
  <dcterms:modified xsi:type="dcterms:W3CDTF">2018-06-27T12:52:03Z</dcterms:modified>
</cp:coreProperties>
</file>