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0688638" cy="7562850"/>
  <p:notesSz cx="9144000" cy="6858000"/>
  <p:defaultTextStyle>
    <a:defPPr>
      <a:defRPr lang="en-US"/>
    </a:defPPr>
    <a:lvl1pPr marL="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 autoAdjust="0"/>
    <p:restoredTop sz="94674" autoAdjust="0"/>
  </p:normalViewPr>
  <p:slideViewPr>
    <p:cSldViewPr snapToGrid="0" snapToObjects="1">
      <p:cViewPr varScale="1">
        <p:scale>
          <a:sx n="119" d="100"/>
          <a:sy n="119" d="100"/>
        </p:scale>
        <p:origin x="1408" y="192"/>
      </p:cViewPr>
      <p:guideLst>
        <p:guide orient="horz" pos="2382"/>
        <p:guide pos="3367"/>
      </p:guideLst>
    </p:cSldViewPr>
  </p:slideViewPr>
  <p:outlineViewPr>
    <p:cViewPr>
      <p:scale>
        <a:sx n="33" d="100"/>
        <a:sy n="33" d="100"/>
      </p:scale>
      <p:origin x="0" y="6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E1853-E1E6-D14B-B3CF-EADAAA424D18}" type="datetimeFigureOut">
              <a:rPr lang="en-US" smtClean="0"/>
              <a:t>6/28/18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057E2-EFC4-1C41-AD53-B8B961B36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5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Instructions - use IFRC’s FDRS and GO platform to have a discussion about data standards across the IFRC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was co-created by Heather Leson and Munu </a:t>
            </a:r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6682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Shape 200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3761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Shape 207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78434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Shape 214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60151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2541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2282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Shape 156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317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Shape 163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8374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5420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Shape 178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3177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Shape 186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3433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Shape 193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3835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 userDrawn="1"/>
        </p:nvSpPr>
        <p:spPr>
          <a:xfrm>
            <a:off x="595382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5921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72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27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824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56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2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5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02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Oval 12"/>
          <p:cNvSpPr/>
          <p:nvPr userDrawn="1"/>
        </p:nvSpPr>
        <p:spPr>
          <a:xfrm>
            <a:off x="5733876" y="2148163"/>
            <a:ext cx="2605621" cy="2605621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5733876" y="2991061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7400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Mobile data collection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48204" y="3252634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3348204" y="3338999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>
            <a:off x="3348205" y="434477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3348205" y="5463779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Rounded Rectangle 17"/>
          <p:cNvSpPr/>
          <p:nvPr userDrawn="1"/>
        </p:nvSpPr>
        <p:spPr>
          <a:xfrm>
            <a:off x="3348204" y="2139911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 flipH="1">
            <a:off x="3348204" y="2322480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 flipH="1">
            <a:off x="3348205" y="4559161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 flipH="1">
            <a:off x="3348205" y="562692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757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740" y="2056848"/>
            <a:ext cx="8598115" cy="4124934"/>
          </a:xfrm>
        </p:spPr>
        <p:txBody>
          <a:bodyPr/>
          <a:lstStyle>
            <a:lvl1pPr algn="l">
              <a:defRPr sz="2000" b="0" i="0" baseline="0">
                <a:latin typeface="Arial"/>
                <a:cs typeface="Arial"/>
              </a:defRPr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1000325"/>
            <a:ext cx="83171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81136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94045" y="4788077"/>
            <a:ext cx="3371810" cy="1663462"/>
          </a:xfrm>
        </p:spPr>
        <p:txBody>
          <a:bodyPr>
            <a:normAutofit/>
          </a:bodyPr>
          <a:lstStyle>
            <a:lvl1pPr algn="l">
              <a:defRPr lang="en-GB" sz="2400" b="0" i="0" u="none" strike="noStrike" baseline="0" smtClean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2191765"/>
            <a:ext cx="49228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400" b="1" dirty="0">
                <a:solidFill>
                  <a:srgbClr val="FF0000"/>
                </a:solidFill>
                <a:latin typeface="Arial"/>
                <a:cs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4499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1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73396" y="3034694"/>
            <a:ext cx="2605621" cy="1157679"/>
          </a:xfrm>
        </p:spPr>
        <p:txBody>
          <a:bodyPr/>
          <a:lstStyle>
            <a:lvl1pPr marL="0" indent="0" algn="ctr">
              <a:buNone/>
              <a:defRPr b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7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22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3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7740" y="1843294"/>
            <a:ext cx="8631833" cy="1820818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7740" y="3990060"/>
            <a:ext cx="8631833" cy="2765737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7740" y="7009642"/>
            <a:ext cx="2584212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3492C-64B5-A745-A21C-4402B7E07F82}" type="datetimeFigureOut">
              <a:rPr lang="en-US" smtClean="0"/>
              <a:t>6/28/18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300dpiifrc_logo_fourlanguages-transparent copy.jp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40" y="6778467"/>
            <a:ext cx="3652794" cy="43089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7316677" y="6855753"/>
            <a:ext cx="26041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b="0" i="0" u="none" strike="noStrike" kern="12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DATA PLAYBOOK: SLIDEDECK 22</a:t>
            </a:r>
          </a:p>
        </p:txBody>
      </p:sp>
    </p:spTree>
    <p:extLst>
      <p:ext uri="{BB962C8B-B14F-4D97-AF65-F5344CB8AC3E}">
        <p14:creationId xmlns:p14="http://schemas.microsoft.com/office/powerpoint/2010/main" val="19670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1" r:id="rId2"/>
    <p:sldLayoutId id="2147483662" r:id="rId3"/>
    <p:sldLayoutId id="2147483663" r:id="rId4"/>
    <p:sldLayoutId id="2147483664" r:id="rId5"/>
    <p:sldLayoutId id="2147483650" r:id="rId6"/>
    <p:sldLayoutId id="2147483649" r:id="rId7"/>
    <p:sldLayoutId id="214748366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7" r:id="rId14"/>
    <p:sldLayoutId id="2147483658" r:id="rId15"/>
    <p:sldLayoutId id="2147483659" r:id="rId16"/>
  </p:sldLayoutIdLst>
  <p:txStyles>
    <p:titleStyle>
      <a:lvl1pPr algn="l" defTabSz="521437" rtl="0" eaLnBrk="1" latinLnBrk="0" hangingPunct="1">
        <a:spcBef>
          <a:spcPct val="0"/>
        </a:spcBef>
        <a:buNone/>
        <a:defRPr sz="6000" b="1" kern="1200">
          <a:solidFill>
            <a:srgbClr val="FF0000"/>
          </a:solidFill>
          <a:latin typeface="Arial"/>
          <a:ea typeface="+mj-ea"/>
          <a:cs typeface="Arial"/>
        </a:defRPr>
      </a:lvl1pPr>
    </p:titleStyle>
    <p:bodyStyle>
      <a:lvl1pPr marL="0" indent="0" algn="l" defTabSz="521437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>
            <a:off x="1067740" y="1843294"/>
            <a:ext cx="8631900" cy="18207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SURVEY BASICS</a:t>
            </a:r>
            <a:endParaRPr sz="4800" i="0"/>
          </a:p>
        </p:txBody>
      </p:sp>
    </p:spTree>
    <p:extLst>
      <p:ext uri="{BB962C8B-B14F-4D97-AF65-F5344CB8AC3E}">
        <p14:creationId xmlns:p14="http://schemas.microsoft.com/office/powerpoint/2010/main" val="4012734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ctrTitle"/>
          </p:nvPr>
        </p:nvSpPr>
        <p:spPr>
          <a:xfrm>
            <a:off x="1071393" y="1079003"/>
            <a:ext cx="8583300" cy="6519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i="0"/>
              <a:t>Data Protection</a:t>
            </a:r>
            <a:endParaRPr sz="3600" i="0"/>
          </a:p>
        </p:txBody>
      </p:sp>
      <p:sp>
        <p:nvSpPr>
          <p:cNvPr id="203" name="Shape 203"/>
          <p:cNvSpPr txBox="1"/>
          <p:nvPr/>
        </p:nvSpPr>
        <p:spPr>
          <a:xfrm>
            <a:off x="948050" y="2044775"/>
            <a:ext cx="8706600" cy="39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Every project should be build with principles of privacy by design and protection from harm.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to collect only the data necessary to deliver the project goals. </a:t>
            </a:r>
            <a:endParaRPr sz="18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Curate Aggregated responses. Be aware that smaller samples in some contexts can be ‘disaggregated’ potentially causing harm. </a:t>
            </a:r>
            <a:endParaRPr sz="18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clear who has access to the data with clear roles, responsibilities, and procedures. </a:t>
            </a:r>
            <a:endParaRPr sz="18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people engaged in the project are committed to confidentiality of participants and ensuring protection from hard. 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585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ctrTitle"/>
          </p:nvPr>
        </p:nvSpPr>
        <p:spPr>
          <a:xfrm>
            <a:off x="1071393" y="1079003"/>
            <a:ext cx="8583300" cy="6519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0"/>
              <a:t>Be Ethical  </a:t>
            </a:r>
            <a:endParaRPr i="0" dirty="0"/>
          </a:p>
        </p:txBody>
      </p:sp>
      <p:sp>
        <p:nvSpPr>
          <p:cNvPr id="210" name="Shape 210"/>
          <p:cNvSpPr txBox="1"/>
          <p:nvPr/>
        </p:nvSpPr>
        <p:spPr>
          <a:xfrm>
            <a:off x="1292800" y="1947800"/>
            <a:ext cx="8155500" cy="43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Often people designing the survey may not be the interviewers: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Plan for privacy and safety of the participant (respondents)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Plan for the safety of the interviewers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Train the interviewers on the best practices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Data managers may not be the same people who designed or conducted the survey: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Instill privacy by design and responsible data use into all the information workflows.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Provide context to inform the analysis and outputs. 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23164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294045" y="4788077"/>
            <a:ext cx="3371700" cy="1663500"/>
          </a:xfrm>
          <a:prstGeom prst="rect">
            <a:avLst/>
          </a:prstGeom>
        </p:spPr>
        <p:txBody>
          <a:bodyPr spcFirstLastPara="1" wrap="square" lIns="104275" tIns="52125" rIns="104275" bIns="52125" anchor="t" anchorCtr="0">
            <a:noAutofit/>
          </a:bodyPr>
          <a:lstStyle/>
          <a:p>
            <a:pPr marL="0" lvl="0" indent="0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PMER Handbook</a:t>
            </a:r>
            <a:endParaRPr/>
          </a:p>
          <a:p>
            <a:pPr marL="0" lvl="0" indent="0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Heather Leson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35597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ctrTitle"/>
          </p:nvPr>
        </p:nvSpPr>
        <p:spPr>
          <a:xfrm>
            <a:off x="1071393" y="1079003"/>
            <a:ext cx="8583300" cy="6519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i="0" dirty="0"/>
              <a:t>Survey says...</a:t>
            </a:r>
            <a:endParaRPr sz="4800" i="0" dirty="0"/>
          </a:p>
        </p:txBody>
      </p:sp>
      <p:sp>
        <p:nvSpPr>
          <p:cNvPr id="144" name="Shape 144"/>
          <p:cNvSpPr txBox="1"/>
          <p:nvPr/>
        </p:nvSpPr>
        <p:spPr>
          <a:xfrm>
            <a:off x="4302350" y="2183925"/>
            <a:ext cx="5230200" cy="34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Tell us about the last survey you participated in.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Was it what you expected?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Was your privacy respected?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Did you receive the results?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What were the next steps? 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was the impact?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5612" lvl="0" indent="-287337" rtl="0"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Noto Sans Symbols"/>
              <a:buNone/>
            </a:pPr>
            <a:endParaRPr sz="2400" b="1" dirty="0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</a:rPr>
              <a:t> </a:t>
            </a:r>
            <a:endParaRPr dirty="0"/>
          </a:p>
        </p:txBody>
      </p:sp>
      <p:pic>
        <p:nvPicPr>
          <p:cNvPr id="145" name="Shape 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7425" y="2471200"/>
            <a:ext cx="1836450" cy="1836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4148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ctrTitle"/>
          </p:nvPr>
        </p:nvSpPr>
        <p:spPr>
          <a:xfrm>
            <a:off x="1071393" y="1079003"/>
            <a:ext cx="8583300" cy="6519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i="0"/>
              <a:t>Surveys are:</a:t>
            </a:r>
            <a:endParaRPr sz="4800" i="0"/>
          </a:p>
        </p:txBody>
      </p:sp>
      <p:sp>
        <p:nvSpPr>
          <p:cNvPr id="152" name="Shape 152"/>
          <p:cNvSpPr txBox="1"/>
          <p:nvPr/>
        </p:nvSpPr>
        <p:spPr>
          <a:xfrm>
            <a:off x="1525325" y="1997200"/>
            <a:ext cx="8203200" cy="34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survey is a method of gathering information from a sample of individuals. Surveys are done to inform planning and decision-making.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many types of surveys. For example, a survey can include questionnaires or interviews to measure characteristics and/or attitudes of people. They can include qualitative and quantitative data.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5612" lvl="0" indent="-287337" rtl="0">
              <a:spcBef>
                <a:spcPts val="48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</a:rPr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14464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ctrTitle"/>
          </p:nvPr>
        </p:nvSpPr>
        <p:spPr>
          <a:xfrm>
            <a:off x="1071393" y="1079003"/>
            <a:ext cx="8583300" cy="6519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i="0" dirty="0"/>
              <a:t>Planning Considerations</a:t>
            </a:r>
            <a:endParaRPr sz="4800" i="0" dirty="0"/>
          </a:p>
        </p:txBody>
      </p:sp>
      <p:sp>
        <p:nvSpPr>
          <p:cNvPr id="159" name="Shape 159"/>
          <p:cNvSpPr txBox="1"/>
          <p:nvPr/>
        </p:nvSpPr>
        <p:spPr>
          <a:xfrm>
            <a:off x="1451500" y="1976150"/>
            <a:ext cx="8203200" cy="44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Resources and appropriate timelines available to collect, analyze and use the data appropriately.</a:t>
            </a: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for processing the data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Types of tools used to collect the data. Online/Offline survey?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methodology appropriate? Ethical? Data Privacy by Design? Minimization?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content appropriate?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participants engaged in planning?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30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52580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ctrTitle"/>
          </p:nvPr>
        </p:nvSpPr>
        <p:spPr>
          <a:xfrm>
            <a:off x="1071393" y="1079003"/>
            <a:ext cx="8583300" cy="6519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i="0" dirty="0"/>
              <a:t>Community/Audiences Considerations</a:t>
            </a:r>
            <a:endParaRPr sz="4800" i="0" dirty="0"/>
          </a:p>
        </p:txBody>
      </p:sp>
      <p:sp>
        <p:nvSpPr>
          <p:cNvPr id="166" name="Shape 166"/>
          <p:cNvSpPr txBox="1"/>
          <p:nvPr/>
        </p:nvSpPr>
        <p:spPr>
          <a:xfrm>
            <a:off x="1546400" y="1821225"/>
            <a:ext cx="8203200" cy="39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Audience/Planning outputs defined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informants engaged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Testing and Outreach planning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Consent obtained for fair use?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Vulnerability assessed/Survey Literacy?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participants have access to respond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Saturation/Fatigue/Duplication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Feedback loops for communities included?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3000" dirty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8969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ctrTitle"/>
          </p:nvPr>
        </p:nvSpPr>
        <p:spPr>
          <a:xfrm>
            <a:off x="1071393" y="1079003"/>
            <a:ext cx="8583300" cy="6519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i="0"/>
              <a:t>Example of a Survey Design Plan (1)</a:t>
            </a:r>
            <a:endParaRPr sz="4800" i="0"/>
          </a:p>
        </p:txBody>
      </p:sp>
      <p:sp>
        <p:nvSpPr>
          <p:cNvPr id="173" name="Shape 173"/>
          <p:cNvSpPr txBox="1"/>
          <p:nvPr/>
        </p:nvSpPr>
        <p:spPr>
          <a:xfrm>
            <a:off x="1451600" y="1797075"/>
            <a:ext cx="8203200" cy="44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0" lvl="0" indent="0" rtl="0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3000">
              <a:solidFill>
                <a:schemeClr val="dk1"/>
              </a:solidFill>
            </a:endParaRPr>
          </a:p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30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 </a:t>
            </a:r>
            <a:endParaRPr/>
          </a:p>
        </p:txBody>
      </p:sp>
      <p:pic>
        <p:nvPicPr>
          <p:cNvPr id="174" name="Shape 1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7824" y="1730899"/>
            <a:ext cx="8710751" cy="5031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6010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ctrTitle"/>
          </p:nvPr>
        </p:nvSpPr>
        <p:spPr>
          <a:xfrm>
            <a:off x="1071393" y="1079003"/>
            <a:ext cx="8583300" cy="6519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i="0"/>
              <a:t>Example of a Survey Design Plan (2)</a:t>
            </a:r>
            <a:endParaRPr sz="4800" i="0"/>
          </a:p>
        </p:txBody>
      </p:sp>
      <p:sp>
        <p:nvSpPr>
          <p:cNvPr id="181" name="Shape 181"/>
          <p:cNvSpPr txBox="1"/>
          <p:nvPr/>
        </p:nvSpPr>
        <p:spPr>
          <a:xfrm>
            <a:off x="1451600" y="1797075"/>
            <a:ext cx="8203200" cy="44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0" lvl="0" indent="0" rtl="0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3000">
              <a:solidFill>
                <a:schemeClr val="dk1"/>
              </a:solidFill>
            </a:endParaRPr>
          </a:p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endParaRPr sz="30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 </a:t>
            </a:r>
            <a:endParaRPr/>
          </a:p>
        </p:txBody>
      </p:sp>
      <p:pic>
        <p:nvPicPr>
          <p:cNvPr id="182" name="Shape 1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8313" y="1974598"/>
            <a:ext cx="10012000" cy="4578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1862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ctrTitle"/>
          </p:nvPr>
        </p:nvSpPr>
        <p:spPr>
          <a:xfrm>
            <a:off x="1071393" y="1079003"/>
            <a:ext cx="8583300" cy="6519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i="0"/>
              <a:t>Data Protection, Ethics, and Privacy by Design</a:t>
            </a:r>
            <a:endParaRPr sz="3600" i="0"/>
          </a:p>
        </p:txBody>
      </p:sp>
      <p:sp>
        <p:nvSpPr>
          <p:cNvPr id="189" name="Shape 189"/>
          <p:cNvSpPr txBox="1"/>
          <p:nvPr/>
        </p:nvSpPr>
        <p:spPr>
          <a:xfrm>
            <a:off x="1141975" y="1904725"/>
            <a:ext cx="8090700" cy="45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Rights of participants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Protection from harm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Collaborating with respondents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Interviews guided by ethical responsibilities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126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ctrTitle"/>
          </p:nvPr>
        </p:nvSpPr>
        <p:spPr>
          <a:xfrm>
            <a:off x="1071393" y="1079003"/>
            <a:ext cx="8583300" cy="651900"/>
          </a:xfrm>
          <a:prstGeom prst="rect">
            <a:avLst/>
          </a:prstGeom>
        </p:spPr>
        <p:txBody>
          <a:bodyPr spcFirstLastPara="1" wrap="square" lIns="104275" tIns="52125" rIns="104275" bIns="521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i="0"/>
              <a:t>Engaging Participants</a:t>
            </a:r>
            <a:endParaRPr sz="3600" i="0"/>
          </a:p>
        </p:txBody>
      </p:sp>
      <p:sp>
        <p:nvSpPr>
          <p:cNvPr id="196" name="Shape 196"/>
          <p:cNvSpPr txBox="1"/>
          <p:nvPr/>
        </p:nvSpPr>
        <p:spPr>
          <a:xfrm>
            <a:off x="948093" y="1840380"/>
            <a:ext cx="8706600" cy="39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Community engagement should be inclusive. Organizations are accountable and transparent.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Context</a:t>
            </a:r>
            <a:endParaRPr b="1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the purpose of the survey, length and roles</a:t>
            </a:r>
            <a:endParaRPr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details on the organization</a:t>
            </a:r>
            <a:endParaRPr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how the information will be used</a:t>
            </a:r>
            <a:endParaRPr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Informed Consent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and discuss privacy considerations and risks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Obtain informed consent before proceeding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Participation is voluntary, questions may be optional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921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lidedeck_WhyDataMatters" id="{FB47BCAC-D2D9-794F-A5EF-C4501DD98648}" vid="{8888D4F4-F1AB-8F4B-AC51-4D8BF9180B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482</Words>
  <Application>Microsoft Macintosh PowerPoint</Application>
  <PresentationFormat>Custom</PresentationFormat>
  <Paragraphs>99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ArialMT</vt:lpstr>
      <vt:lpstr>Calibri</vt:lpstr>
      <vt:lpstr>Noto Sans Symbols</vt:lpstr>
      <vt:lpstr>Times New Roman</vt:lpstr>
      <vt:lpstr>Office Theme</vt:lpstr>
      <vt:lpstr>SURVEY BASICS</vt:lpstr>
      <vt:lpstr>Survey says...</vt:lpstr>
      <vt:lpstr>Surveys are:</vt:lpstr>
      <vt:lpstr>Planning Considerations</vt:lpstr>
      <vt:lpstr>Community/Audiences Considerations</vt:lpstr>
      <vt:lpstr>Example of a Survey Design Plan (1)</vt:lpstr>
      <vt:lpstr>Example of a Survey Design Plan (2)</vt:lpstr>
      <vt:lpstr>Data Protection, Ethics, and Privacy by Design</vt:lpstr>
      <vt:lpstr>Engaging Participants</vt:lpstr>
      <vt:lpstr>Data Protection</vt:lpstr>
      <vt:lpstr>Be Ethical  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Slater</dc:creator>
  <cp:lastModifiedBy>Dirk Slater</cp:lastModifiedBy>
  <cp:revision>5</cp:revision>
  <dcterms:created xsi:type="dcterms:W3CDTF">2018-06-19T14:53:57Z</dcterms:created>
  <dcterms:modified xsi:type="dcterms:W3CDTF">2018-06-28T11:33:32Z</dcterms:modified>
</cp:coreProperties>
</file>