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71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3" r:id="rId12"/>
    <p:sldId id="274" r:id="rId13"/>
    <p:sldId id="265" r:id="rId14"/>
    <p:sldId id="266" r:id="rId15"/>
    <p:sldId id="267" r:id="rId16"/>
    <p:sldId id="268" r:id="rId17"/>
    <p:sldId id="269" r:id="rId18"/>
    <p:sldId id="270" r:id="rId19"/>
  </p:sldIdLst>
  <p:sldSz cx="10688638" cy="7562850"/>
  <p:notesSz cx="9144000" cy="6858000"/>
  <p:defaultTextStyle>
    <a:defPPr>
      <a:defRPr lang="en-US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274" autoAdjust="0"/>
  </p:normalViewPr>
  <p:slideViewPr>
    <p:cSldViewPr snapToGrid="0" snapToObjects="1">
      <p:cViewPr varScale="1">
        <p:scale>
          <a:sx n="112" d="100"/>
          <a:sy n="112" d="100"/>
        </p:scale>
        <p:origin x="1648" y="184"/>
      </p:cViewPr>
      <p:guideLst>
        <p:guide orient="horz" pos="2382"/>
        <p:guide pos="3367"/>
      </p:guideLst>
    </p:cSldViewPr>
  </p:slideViewPr>
  <p:outlineViewPr>
    <p:cViewPr>
      <p:scale>
        <a:sx n="33" d="100"/>
        <a:sy n="33" d="100"/>
      </p:scale>
      <p:origin x="0" y="6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E1853-E1E6-D14B-B3CF-EADAAA424D18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057E2-EFC4-1C41-AD53-B8B961B36D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75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561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model is from the American Red Cross International Services team. It</a:t>
            </a:r>
            <a:r>
              <a:rPr lang="en-US" baseline="0" dirty="0"/>
              <a:t> demonstrates the steps of a data cycle from an information manager point of view. Not all people who provide </a:t>
            </a:r>
            <a:r>
              <a:rPr lang="en-US" baseline="0" dirty="0" err="1"/>
              <a:t>dat</a:t>
            </a:r>
            <a:r>
              <a:rPr lang="en-US" baseline="0" dirty="0"/>
              <a:t> may be aware of what happens with their data once people use it. This is provided as an example to show how the data might be reviewed and used. </a:t>
            </a:r>
            <a:endParaRPr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1" name="Shape 211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69662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Shape 648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Shape 649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650" name="Shape 650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4929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Shape 648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Shape 649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650" name="Shape 650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4929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This is an example of how the</a:t>
            </a:r>
            <a:r>
              <a:rPr lang="en-US" baseline="0" dirty="0"/>
              <a:t> data might flow between the various groups. It is being shared to highlight the complexity of processes and the key stakeholders engaged. The example was created by </a:t>
            </a:r>
            <a:r>
              <a:rPr lang="en-US" baseline="0" dirty="0" err="1"/>
              <a:t>Fadzli</a:t>
            </a:r>
            <a:r>
              <a:rPr lang="en-US" baseline="0" dirty="0"/>
              <a:t> </a:t>
            </a:r>
            <a:r>
              <a:rPr lang="en-US" baseline="0" dirty="0" err="1"/>
              <a:t>Saari</a:t>
            </a:r>
            <a:r>
              <a:rPr lang="en-US" baseline="0" dirty="0"/>
              <a:t> of the Asia Pacific office, PMER. </a:t>
            </a:r>
            <a:endParaRPr dirty="0"/>
          </a:p>
        </p:txBody>
      </p:sp>
      <p:sp>
        <p:nvSpPr>
          <p:cNvPr id="389" name="Shape 389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70157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This is an example of how the data might flow between the National</a:t>
            </a:r>
            <a:r>
              <a:rPr lang="en-US" baseline="0" dirty="0"/>
              <a:t> Society and IFRC. The example was created by </a:t>
            </a:r>
            <a:r>
              <a:rPr lang="en-US" baseline="0" dirty="0" err="1"/>
              <a:t>Fadzli</a:t>
            </a:r>
            <a:r>
              <a:rPr lang="en-US" baseline="0" dirty="0"/>
              <a:t> </a:t>
            </a:r>
            <a:r>
              <a:rPr lang="en-US" baseline="0" dirty="0" err="1"/>
              <a:t>Saari</a:t>
            </a:r>
            <a:r>
              <a:rPr lang="en-US" baseline="0" dirty="0"/>
              <a:t> of the IFRC AP office. </a:t>
            </a:r>
            <a:endParaRPr dirty="0"/>
          </a:p>
        </p:txBody>
      </p:sp>
      <p:sp>
        <p:nvSpPr>
          <p:cNvPr id="489" name="Shape 489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632188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Shape 513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0" dirty="0">
                <a:latin typeface="Arial"/>
                <a:ea typeface="Arial"/>
                <a:cs typeface="Arial"/>
                <a:sym typeface="Arial"/>
              </a:rPr>
              <a:t>From </a:t>
            </a:r>
            <a:r>
              <a:rPr lang="en-US" sz="1100" i="0" dirty="0" err="1">
                <a:latin typeface="Arial"/>
                <a:ea typeface="Arial"/>
                <a:cs typeface="Arial"/>
                <a:sym typeface="Arial"/>
              </a:rPr>
              <a:t>Fadzli</a:t>
            </a:r>
            <a:r>
              <a:rPr lang="en-US" sz="1100" i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0" dirty="0" err="1">
                <a:latin typeface="Arial"/>
                <a:ea typeface="Arial"/>
                <a:cs typeface="Arial"/>
                <a:sym typeface="Arial"/>
              </a:rPr>
              <a:t>Saari</a:t>
            </a:r>
            <a:r>
              <a:rPr lang="en-US" sz="1100" i="0" dirty="0">
                <a:latin typeface="Arial"/>
                <a:ea typeface="Arial"/>
                <a:cs typeface="Arial"/>
                <a:sym typeface="Arial"/>
              </a:rPr>
              <a:t>, IFRC Asia Pacific Office.  Data collection and monitoring heavily based on programs and PNS. Each project has its own PMER/reporting staff. Each National</a:t>
            </a:r>
            <a:r>
              <a:rPr lang="en-US" sz="1100" i="0" baseline="0" dirty="0">
                <a:latin typeface="Arial"/>
                <a:ea typeface="Arial"/>
                <a:cs typeface="Arial"/>
                <a:sym typeface="Arial"/>
              </a:rPr>
              <a:t> Society may be unique in their context, workflows and tools.  This example analysis is from an analysis of the information workflows of the </a:t>
            </a:r>
            <a:r>
              <a:rPr lang="en-US" sz="1100" i="0" dirty="0">
                <a:latin typeface="Arial"/>
                <a:ea typeface="Arial"/>
                <a:cs typeface="Arial"/>
                <a:sym typeface="Arial"/>
              </a:rPr>
              <a:t>Nepal Red Crescent Society as completed in September 2017.</a:t>
            </a:r>
            <a:endParaRPr sz="1100" i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Shape 514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328016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Shape 594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5" name="Shape 595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Shape 596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70186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Shape 648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Shape 649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 from Amrit, AP office.  </a:t>
            </a:r>
            <a:endParaRPr dirty="0"/>
          </a:p>
        </p:txBody>
      </p:sp>
      <p:sp>
        <p:nvSpPr>
          <p:cNvPr id="650" name="Shape 650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4929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Shape 655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Shape 656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7" name="Shape 657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6291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Quote from Helen Welch, MEAL Director American Red Cross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 to  ict health check, digital divide, IM, data analysis  as core IFRC competencies, program lines etc. 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47248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 from Fadzli, AP office.  </a:t>
            </a:r>
            <a:endParaRPr dirty="0"/>
          </a:p>
        </p:txBody>
      </p:sp>
      <p:sp>
        <p:nvSpPr>
          <p:cNvPr id="204" name="Shape 204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7627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9" name="Shape 159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764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Slide from Amrit, AP office.  </a:t>
            </a:r>
            <a:endParaRPr dirty="0"/>
          </a:p>
        </p:txBody>
      </p:sp>
      <p:sp>
        <p:nvSpPr>
          <p:cNvPr id="169" name="Shape 169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3588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 from Amrit, AP office.  </a:t>
            </a:r>
            <a:endParaRPr dirty="0"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5303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 from Amrit, AP office.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Consistent and detailed data gives a richer picture of the situation :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 different national societies may give less or more granular data.</a:t>
            </a:r>
            <a:r>
              <a:rPr lang="en-CA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want the most granular data possible.</a:t>
            </a:r>
            <a:endParaRPr sz="11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Shape 183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28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 content from Fadzli, AP office.  </a:t>
            </a:r>
            <a:endParaRPr dirty="0"/>
          </a:p>
        </p:txBody>
      </p:sp>
      <p:sp>
        <p:nvSpPr>
          <p:cNvPr id="190" name="Shape 190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6343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 from Fadzli, AP office.  </a:t>
            </a:r>
            <a:endParaRPr dirty="0"/>
          </a:p>
        </p:txBody>
      </p:sp>
      <p:sp>
        <p:nvSpPr>
          <p:cNvPr id="204" name="Shape 204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7627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5921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072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02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24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856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92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25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302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 type="obj">
  <p:cSld name="Title and Content 1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3" name="Shape 133"/>
          <p:cNvCxnSpPr/>
          <p:nvPr/>
        </p:nvCxnSpPr>
        <p:spPr>
          <a:xfrm>
            <a:off x="2137725" y="390398"/>
            <a:ext cx="8016600" cy="18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34" name="Shape 134"/>
          <p:cNvCxnSpPr/>
          <p:nvPr/>
        </p:nvCxnSpPr>
        <p:spPr>
          <a:xfrm>
            <a:off x="2137725" y="1649121"/>
            <a:ext cx="8016600" cy="18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2137725" y="386896"/>
            <a:ext cx="8016600" cy="126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3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2137725" y="1848697"/>
            <a:ext cx="8016600" cy="46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/>
          <a:lstStyle>
            <a:lvl1pPr marL="457200" marR="0" lvl="0" indent="-355600" algn="l" rtl="0">
              <a:spcBef>
                <a:spcPts val="500"/>
              </a:spcBef>
              <a:spcAft>
                <a:spcPts val="0"/>
              </a:spcAft>
              <a:buClr>
                <a:srgbClr val="CF1C21"/>
              </a:buClr>
              <a:buSzPts val="2000"/>
              <a:buFont typeface="Noto Sans Symbols"/>
              <a:buChar char="▪"/>
              <a:defRPr sz="2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500"/>
              </a:spcBef>
              <a:spcAft>
                <a:spcPts val="0"/>
              </a:spcAft>
              <a:buClr>
                <a:srgbClr val="CF1C21"/>
              </a:buClr>
              <a:buSzPts val="1800"/>
              <a:buFont typeface="Noto Sans Symbols"/>
              <a:buChar char="▪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500"/>
              </a:spcBef>
              <a:spcAft>
                <a:spcPts val="0"/>
              </a:spcAft>
              <a:buClr>
                <a:srgbClr val="CF1C21"/>
              </a:buClr>
              <a:buSzPts val="1800"/>
              <a:buFont typeface="Noto Sans Symbols"/>
              <a:buChar char="▪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500"/>
              </a:spcBef>
              <a:spcAft>
                <a:spcPts val="0"/>
              </a:spcAft>
              <a:buClr>
                <a:srgbClr val="CF1C21"/>
              </a:buClr>
              <a:buSzPts val="1800"/>
              <a:buFont typeface="Noto Sans Symbols"/>
              <a:buChar char="▪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500"/>
              </a:spcBef>
              <a:spcAft>
                <a:spcPts val="0"/>
              </a:spcAft>
              <a:buClr>
                <a:srgbClr val="CF1C21"/>
              </a:buClr>
              <a:buSzPts val="1800"/>
              <a:buFont typeface="Noto Sans Symbols"/>
              <a:buChar char="▪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7465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7465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7465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7465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3894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Oval 12"/>
          <p:cNvSpPr/>
          <p:nvPr userDrawn="1"/>
        </p:nvSpPr>
        <p:spPr>
          <a:xfrm>
            <a:off x="5733876" y="2148163"/>
            <a:ext cx="2605621" cy="260562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5733876" y="2991061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740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Mobile data collection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48204" y="3252634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3348204" y="3338999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>
            <a:off x="3348205" y="434477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3348205" y="5463779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8" name="Rounded Rectangle 17"/>
          <p:cNvSpPr/>
          <p:nvPr userDrawn="1"/>
        </p:nvSpPr>
        <p:spPr>
          <a:xfrm>
            <a:off x="3348204" y="2139911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 flipH="1">
            <a:off x="3348204" y="2322480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flipH="1">
            <a:off x="3348205" y="4559161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 flipH="1">
            <a:off x="3348205" y="562692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757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740" y="2056848"/>
            <a:ext cx="8598115" cy="4124934"/>
          </a:xfrm>
        </p:spPr>
        <p:txBody>
          <a:bodyPr/>
          <a:lstStyle>
            <a:lvl1pPr algn="l">
              <a:defRPr sz="2000" b="0" i="0" baseline="0">
                <a:latin typeface="Arial"/>
                <a:cs typeface="Arial"/>
              </a:defRPr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1000325"/>
            <a:ext cx="83171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81136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94045" y="4788077"/>
            <a:ext cx="3371810" cy="1663462"/>
          </a:xfrm>
        </p:spPr>
        <p:txBody>
          <a:bodyPr>
            <a:normAutofit/>
          </a:bodyPr>
          <a:lstStyle>
            <a:lvl1pPr algn="l">
              <a:defRPr lang="en-GB" sz="2400" b="0" i="0" u="none" strike="noStrike" baseline="0" smtClean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2191765"/>
            <a:ext cx="49228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  <a:latin typeface="Arial"/>
                <a:cs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4499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51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73396" y="3034694"/>
            <a:ext cx="2605621" cy="1157679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7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22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143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7740" y="1843294"/>
            <a:ext cx="8631833" cy="1820818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7740" y="3990060"/>
            <a:ext cx="8631833" cy="2765737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7740" y="7009642"/>
            <a:ext cx="2584212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300dpiifrc_logo_fourlanguages-transparent copy.jp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40" y="6778467"/>
            <a:ext cx="3652794" cy="43089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7316677" y="6855753"/>
            <a:ext cx="26041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b="0" i="0" u="none" strike="noStrike" kern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DATA PLAYBOOK: SLIDEDECK 23</a:t>
            </a:r>
          </a:p>
        </p:txBody>
      </p:sp>
    </p:spTree>
    <p:extLst>
      <p:ext uri="{BB962C8B-B14F-4D97-AF65-F5344CB8AC3E}">
        <p14:creationId xmlns:p14="http://schemas.microsoft.com/office/powerpoint/2010/main" val="19670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1" r:id="rId2"/>
    <p:sldLayoutId id="2147483662" r:id="rId3"/>
    <p:sldLayoutId id="2147483663" r:id="rId4"/>
    <p:sldLayoutId id="2147483664" r:id="rId5"/>
    <p:sldLayoutId id="2147483650" r:id="rId6"/>
    <p:sldLayoutId id="2147483649" r:id="rId7"/>
    <p:sldLayoutId id="214748366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7" r:id="rId14"/>
    <p:sldLayoutId id="2147483658" r:id="rId15"/>
    <p:sldLayoutId id="2147483659" r:id="rId16"/>
    <p:sldLayoutId id="2147483665" r:id="rId17"/>
  </p:sldLayoutIdLst>
  <p:txStyles>
    <p:titleStyle>
      <a:lvl1pPr algn="l" defTabSz="521437" rtl="0" eaLnBrk="1" latinLnBrk="0" hangingPunct="1">
        <a:spcBef>
          <a:spcPct val="0"/>
        </a:spcBef>
        <a:buNone/>
        <a:defRPr sz="6000" b="1" kern="1200">
          <a:solidFill>
            <a:srgbClr val="FF0000"/>
          </a:solidFill>
          <a:latin typeface="Arial"/>
          <a:ea typeface="+mj-ea"/>
          <a:cs typeface="Arial"/>
        </a:defRPr>
      </a:lvl1pPr>
    </p:titleStyle>
    <p:bodyStyle>
      <a:lvl1pPr marL="0" indent="0" algn="l" defTabSz="521437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1067750" y="1843300"/>
            <a:ext cx="8780700" cy="18207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Data Quality Workflows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93426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/>
          <p:nvPr/>
        </p:nvSpPr>
        <p:spPr>
          <a:xfrm>
            <a:off x="870950" y="362900"/>
            <a:ext cx="9397200" cy="15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Example: </a:t>
            </a:r>
            <a:r>
              <a:rPr lang="en-US" sz="4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Management Process Cycle</a:t>
            </a:r>
            <a:endParaRPr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4" name="Shape 214"/>
          <p:cNvGrpSpPr/>
          <p:nvPr/>
        </p:nvGrpSpPr>
        <p:grpSpPr>
          <a:xfrm>
            <a:off x="378195" y="2352066"/>
            <a:ext cx="9889810" cy="3578208"/>
            <a:chOff x="119469" y="0"/>
            <a:chExt cx="9218689" cy="3536477"/>
          </a:xfrm>
        </p:grpSpPr>
        <p:grpSp>
          <p:nvGrpSpPr>
            <p:cNvPr id="215" name="Shape 215"/>
            <p:cNvGrpSpPr/>
            <p:nvPr/>
          </p:nvGrpSpPr>
          <p:grpSpPr>
            <a:xfrm>
              <a:off x="119469" y="2098699"/>
              <a:ext cx="9166960" cy="1437779"/>
              <a:chOff x="119454" y="2098674"/>
              <a:chExt cx="5738" cy="900"/>
            </a:xfrm>
          </p:grpSpPr>
          <p:sp>
            <p:nvSpPr>
              <p:cNvPr id="216" name="Shape 216"/>
              <p:cNvSpPr/>
              <p:nvPr/>
            </p:nvSpPr>
            <p:spPr>
              <a:xfrm>
                <a:off x="119454" y="2098674"/>
                <a:ext cx="5700" cy="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" name="Shape 217"/>
              <p:cNvSpPr/>
              <p:nvPr/>
            </p:nvSpPr>
            <p:spPr>
              <a:xfrm>
                <a:off x="119460" y="2098680"/>
                <a:ext cx="5732" cy="795"/>
              </a:xfrm>
              <a:custGeom>
                <a:avLst/>
                <a:gdLst/>
                <a:ahLst/>
                <a:cxnLst/>
                <a:rect l="0" t="0" r="0" b="0"/>
                <a:pathLst>
                  <a:path w="22261" h="3086" extrusionOk="0">
                    <a:moveTo>
                      <a:pt x="1443" y="3083"/>
                    </a:moveTo>
                    <a:cubicBezTo>
                      <a:pt x="1426" y="3082"/>
                      <a:pt x="1410" y="3081"/>
                      <a:pt x="1393" y="3079"/>
                    </a:cubicBezTo>
                    <a:moveTo>
                      <a:pt x="1343" y="3073"/>
                    </a:moveTo>
                    <a:cubicBezTo>
                      <a:pt x="1327" y="3071"/>
                      <a:pt x="1310" y="3069"/>
                      <a:pt x="1294" y="3066"/>
                    </a:cubicBezTo>
                    <a:moveTo>
                      <a:pt x="1245" y="3057"/>
                    </a:moveTo>
                    <a:cubicBezTo>
                      <a:pt x="1228" y="3054"/>
                      <a:pt x="1212" y="3051"/>
                      <a:pt x="1196" y="3047"/>
                    </a:cubicBezTo>
                    <a:moveTo>
                      <a:pt x="1147" y="3035"/>
                    </a:moveTo>
                    <a:cubicBezTo>
                      <a:pt x="1131" y="3031"/>
                      <a:pt x="1115" y="3026"/>
                      <a:pt x="1099" y="3021"/>
                    </a:cubicBezTo>
                    <a:moveTo>
                      <a:pt x="1051" y="3006"/>
                    </a:moveTo>
                    <a:cubicBezTo>
                      <a:pt x="1035" y="3001"/>
                      <a:pt x="1020" y="2995"/>
                      <a:pt x="1004" y="2989"/>
                    </a:cubicBezTo>
                    <a:moveTo>
                      <a:pt x="957" y="2971"/>
                    </a:moveTo>
                    <a:cubicBezTo>
                      <a:pt x="952" y="2969"/>
                      <a:pt x="947" y="2967"/>
                      <a:pt x="942" y="2965"/>
                    </a:cubicBezTo>
                    <a:cubicBezTo>
                      <a:pt x="932" y="2960"/>
                      <a:pt x="922" y="2956"/>
                      <a:pt x="911" y="2951"/>
                    </a:cubicBezTo>
                    <a:moveTo>
                      <a:pt x="866" y="2930"/>
                    </a:moveTo>
                    <a:cubicBezTo>
                      <a:pt x="851" y="2923"/>
                      <a:pt x="836" y="2915"/>
                      <a:pt x="822" y="2907"/>
                    </a:cubicBezTo>
                    <a:moveTo>
                      <a:pt x="778" y="2883"/>
                    </a:moveTo>
                    <a:cubicBezTo>
                      <a:pt x="763" y="2875"/>
                      <a:pt x="749" y="2866"/>
                      <a:pt x="735" y="2858"/>
                    </a:cubicBezTo>
                    <a:moveTo>
                      <a:pt x="693" y="2831"/>
                    </a:moveTo>
                    <a:cubicBezTo>
                      <a:pt x="679" y="2822"/>
                      <a:pt x="665" y="2812"/>
                      <a:pt x="651" y="2802"/>
                    </a:cubicBezTo>
                    <a:moveTo>
                      <a:pt x="611" y="2773"/>
                    </a:moveTo>
                    <a:cubicBezTo>
                      <a:pt x="598" y="2763"/>
                      <a:pt x="584" y="2752"/>
                      <a:pt x="572" y="2742"/>
                    </a:cubicBezTo>
                    <a:moveTo>
                      <a:pt x="533" y="2710"/>
                    </a:moveTo>
                    <a:cubicBezTo>
                      <a:pt x="521" y="2699"/>
                      <a:pt x="508" y="2688"/>
                      <a:pt x="496" y="2676"/>
                    </a:cubicBezTo>
                    <a:moveTo>
                      <a:pt x="460" y="2642"/>
                    </a:moveTo>
                    <a:cubicBezTo>
                      <a:pt x="457" y="2639"/>
                      <a:pt x="455" y="2637"/>
                      <a:pt x="452" y="2634"/>
                    </a:cubicBezTo>
                    <a:cubicBezTo>
                      <a:pt x="443" y="2625"/>
                      <a:pt x="434" y="2616"/>
                      <a:pt x="425" y="2606"/>
                    </a:cubicBezTo>
                    <a:moveTo>
                      <a:pt x="391" y="2569"/>
                    </a:moveTo>
                    <a:cubicBezTo>
                      <a:pt x="380" y="2557"/>
                      <a:pt x="369" y="2544"/>
                      <a:pt x="358" y="2531"/>
                    </a:cubicBezTo>
                    <a:moveTo>
                      <a:pt x="327" y="2492"/>
                    </a:moveTo>
                    <a:cubicBezTo>
                      <a:pt x="316" y="2479"/>
                      <a:pt x="306" y="2466"/>
                      <a:pt x="296" y="2453"/>
                    </a:cubicBezTo>
                    <a:moveTo>
                      <a:pt x="268" y="2412"/>
                    </a:moveTo>
                    <a:cubicBezTo>
                      <a:pt x="258" y="2398"/>
                      <a:pt x="249" y="2384"/>
                      <a:pt x="240" y="2370"/>
                    </a:cubicBezTo>
                    <a:moveTo>
                      <a:pt x="214" y="2327"/>
                    </a:moveTo>
                    <a:cubicBezTo>
                      <a:pt x="205" y="2313"/>
                      <a:pt x="197" y="2298"/>
                      <a:pt x="189" y="2284"/>
                    </a:cubicBezTo>
                    <a:moveTo>
                      <a:pt x="166" y="2239"/>
                    </a:moveTo>
                    <a:cubicBezTo>
                      <a:pt x="158" y="2225"/>
                      <a:pt x="151" y="2210"/>
                      <a:pt x="144" y="2194"/>
                    </a:cubicBezTo>
                    <a:moveTo>
                      <a:pt x="123" y="2149"/>
                    </a:moveTo>
                    <a:cubicBezTo>
                      <a:pt x="123" y="2147"/>
                      <a:pt x="122" y="2145"/>
                      <a:pt x="121" y="2144"/>
                    </a:cubicBezTo>
                    <a:cubicBezTo>
                      <a:pt x="115" y="2130"/>
                      <a:pt x="110" y="2116"/>
                      <a:pt x="105" y="2102"/>
                    </a:cubicBezTo>
                    <a:moveTo>
                      <a:pt x="87" y="2056"/>
                    </a:moveTo>
                    <a:cubicBezTo>
                      <a:pt x="82" y="2040"/>
                      <a:pt x="76" y="2024"/>
                      <a:pt x="71" y="2008"/>
                    </a:cubicBezTo>
                    <a:moveTo>
                      <a:pt x="57" y="1960"/>
                    </a:moveTo>
                    <a:cubicBezTo>
                      <a:pt x="53" y="1944"/>
                      <a:pt x="48" y="1928"/>
                      <a:pt x="44" y="1912"/>
                    </a:cubicBezTo>
                    <a:moveTo>
                      <a:pt x="33" y="1863"/>
                    </a:moveTo>
                    <a:cubicBezTo>
                      <a:pt x="30" y="1847"/>
                      <a:pt x="27" y="1830"/>
                      <a:pt x="24" y="1814"/>
                    </a:cubicBezTo>
                    <a:moveTo>
                      <a:pt x="16" y="1764"/>
                    </a:moveTo>
                    <a:cubicBezTo>
                      <a:pt x="13" y="1748"/>
                      <a:pt x="11" y="1731"/>
                      <a:pt x="9" y="1715"/>
                    </a:cubicBezTo>
                    <a:moveTo>
                      <a:pt x="5" y="1665"/>
                    </a:moveTo>
                    <a:cubicBezTo>
                      <a:pt x="3" y="1648"/>
                      <a:pt x="2" y="1632"/>
                      <a:pt x="2" y="1615"/>
                    </a:cubicBezTo>
                    <a:moveTo>
                      <a:pt x="0" y="1565"/>
                    </a:moveTo>
                    <a:cubicBezTo>
                      <a:pt x="0" y="1558"/>
                      <a:pt x="0" y="1550"/>
                      <a:pt x="0" y="1543"/>
                    </a:cubicBezTo>
                    <a:cubicBezTo>
                      <a:pt x="0" y="1534"/>
                      <a:pt x="0" y="1524"/>
                      <a:pt x="0" y="1515"/>
                    </a:cubicBezTo>
                    <a:moveTo>
                      <a:pt x="2" y="1465"/>
                    </a:moveTo>
                    <a:cubicBezTo>
                      <a:pt x="3" y="1448"/>
                      <a:pt x="4" y="1431"/>
                      <a:pt x="5" y="1415"/>
                    </a:cubicBezTo>
                    <a:moveTo>
                      <a:pt x="10" y="1365"/>
                    </a:moveTo>
                    <a:cubicBezTo>
                      <a:pt x="12" y="1348"/>
                      <a:pt x="14" y="1332"/>
                      <a:pt x="17" y="1315"/>
                    </a:cubicBezTo>
                    <a:moveTo>
                      <a:pt x="25" y="1266"/>
                    </a:moveTo>
                    <a:cubicBezTo>
                      <a:pt x="28" y="1250"/>
                      <a:pt x="31" y="1233"/>
                      <a:pt x="35" y="1217"/>
                    </a:cubicBezTo>
                    <a:moveTo>
                      <a:pt x="46" y="1168"/>
                    </a:moveTo>
                    <a:cubicBezTo>
                      <a:pt x="50" y="1152"/>
                      <a:pt x="54" y="1136"/>
                      <a:pt x="59" y="1120"/>
                    </a:cubicBezTo>
                    <a:moveTo>
                      <a:pt x="73" y="1072"/>
                    </a:moveTo>
                    <a:cubicBezTo>
                      <a:pt x="78" y="1056"/>
                      <a:pt x="84" y="1040"/>
                      <a:pt x="89" y="1025"/>
                    </a:cubicBezTo>
                    <a:moveTo>
                      <a:pt x="107" y="978"/>
                    </a:moveTo>
                    <a:cubicBezTo>
                      <a:pt x="112" y="966"/>
                      <a:pt x="116" y="954"/>
                      <a:pt x="121" y="942"/>
                    </a:cubicBezTo>
                    <a:cubicBezTo>
                      <a:pt x="123" y="939"/>
                      <a:pt x="124" y="935"/>
                      <a:pt x="126" y="931"/>
                    </a:cubicBezTo>
                    <a:moveTo>
                      <a:pt x="147" y="886"/>
                    </a:moveTo>
                    <a:cubicBezTo>
                      <a:pt x="154" y="871"/>
                      <a:pt x="161" y="856"/>
                      <a:pt x="169" y="841"/>
                    </a:cubicBezTo>
                    <a:moveTo>
                      <a:pt x="192" y="797"/>
                    </a:moveTo>
                    <a:cubicBezTo>
                      <a:pt x="200" y="782"/>
                      <a:pt x="209" y="768"/>
                      <a:pt x="217" y="753"/>
                    </a:cubicBezTo>
                    <a:moveTo>
                      <a:pt x="243" y="711"/>
                    </a:moveTo>
                    <a:cubicBezTo>
                      <a:pt x="252" y="697"/>
                      <a:pt x="262" y="683"/>
                      <a:pt x="271" y="669"/>
                    </a:cubicBezTo>
                    <a:moveTo>
                      <a:pt x="300" y="628"/>
                    </a:moveTo>
                    <a:cubicBezTo>
                      <a:pt x="310" y="615"/>
                      <a:pt x="320" y="602"/>
                      <a:pt x="331" y="589"/>
                    </a:cubicBezTo>
                    <a:moveTo>
                      <a:pt x="362" y="550"/>
                    </a:moveTo>
                    <a:cubicBezTo>
                      <a:pt x="373" y="537"/>
                      <a:pt x="384" y="524"/>
                      <a:pt x="395" y="512"/>
                    </a:cubicBezTo>
                    <a:moveTo>
                      <a:pt x="429" y="475"/>
                    </a:moveTo>
                    <a:cubicBezTo>
                      <a:pt x="437" y="467"/>
                      <a:pt x="444" y="460"/>
                      <a:pt x="452" y="452"/>
                    </a:cubicBezTo>
                    <a:cubicBezTo>
                      <a:pt x="456" y="448"/>
                      <a:pt x="460" y="444"/>
                      <a:pt x="464" y="440"/>
                    </a:cubicBezTo>
                    <a:moveTo>
                      <a:pt x="501" y="405"/>
                    </a:moveTo>
                    <a:cubicBezTo>
                      <a:pt x="513" y="394"/>
                      <a:pt x="525" y="383"/>
                      <a:pt x="538" y="372"/>
                    </a:cubicBezTo>
                    <a:moveTo>
                      <a:pt x="577" y="340"/>
                    </a:moveTo>
                    <a:cubicBezTo>
                      <a:pt x="590" y="330"/>
                      <a:pt x="603" y="319"/>
                      <a:pt x="616" y="309"/>
                    </a:cubicBezTo>
                    <a:moveTo>
                      <a:pt x="657" y="280"/>
                    </a:moveTo>
                    <a:cubicBezTo>
                      <a:pt x="670" y="270"/>
                      <a:pt x="684" y="261"/>
                      <a:pt x="698" y="252"/>
                    </a:cubicBezTo>
                    <a:moveTo>
                      <a:pt x="740" y="225"/>
                    </a:moveTo>
                    <a:cubicBezTo>
                      <a:pt x="754" y="216"/>
                      <a:pt x="769" y="208"/>
                      <a:pt x="783" y="200"/>
                    </a:cubicBezTo>
                    <a:moveTo>
                      <a:pt x="827" y="176"/>
                    </a:moveTo>
                    <a:cubicBezTo>
                      <a:pt x="842" y="168"/>
                      <a:pt x="857" y="160"/>
                      <a:pt x="872" y="153"/>
                    </a:cubicBezTo>
                    <a:moveTo>
                      <a:pt x="917" y="132"/>
                    </a:moveTo>
                    <a:cubicBezTo>
                      <a:pt x="926" y="128"/>
                      <a:pt x="934" y="125"/>
                      <a:pt x="942" y="121"/>
                    </a:cubicBezTo>
                    <a:cubicBezTo>
                      <a:pt x="949" y="118"/>
                      <a:pt x="956" y="115"/>
                      <a:pt x="963" y="113"/>
                    </a:cubicBezTo>
                    <a:moveTo>
                      <a:pt x="1010" y="95"/>
                    </a:moveTo>
                    <a:cubicBezTo>
                      <a:pt x="1026" y="89"/>
                      <a:pt x="1042" y="83"/>
                      <a:pt x="1057" y="78"/>
                    </a:cubicBezTo>
                    <a:moveTo>
                      <a:pt x="1105" y="63"/>
                    </a:moveTo>
                    <a:cubicBezTo>
                      <a:pt x="1121" y="58"/>
                      <a:pt x="1137" y="54"/>
                      <a:pt x="1153" y="50"/>
                    </a:cubicBezTo>
                    <a:moveTo>
                      <a:pt x="1202" y="38"/>
                    </a:moveTo>
                    <a:cubicBezTo>
                      <a:pt x="1218" y="34"/>
                      <a:pt x="1235" y="31"/>
                      <a:pt x="1251" y="28"/>
                    </a:cubicBezTo>
                    <a:moveTo>
                      <a:pt x="1300" y="19"/>
                    </a:moveTo>
                    <a:cubicBezTo>
                      <a:pt x="1317" y="16"/>
                      <a:pt x="1333" y="14"/>
                      <a:pt x="1350" y="12"/>
                    </a:cubicBezTo>
                    <a:moveTo>
                      <a:pt x="1400" y="7"/>
                    </a:moveTo>
                    <a:cubicBezTo>
                      <a:pt x="1416" y="5"/>
                      <a:pt x="1433" y="4"/>
                      <a:pt x="1450" y="3"/>
                    </a:cubicBezTo>
                    <a:moveTo>
                      <a:pt x="1500" y="1"/>
                    </a:moveTo>
                    <a:cubicBezTo>
                      <a:pt x="1514" y="0"/>
                      <a:pt x="1529" y="0"/>
                      <a:pt x="1543" y="0"/>
                    </a:cubicBezTo>
                    <a:lnTo>
                      <a:pt x="1550" y="0"/>
                    </a:lnTo>
                    <a:moveTo>
                      <a:pt x="1600" y="0"/>
                    </a:moveTo>
                    <a:lnTo>
                      <a:pt x="1650" y="0"/>
                    </a:lnTo>
                    <a:moveTo>
                      <a:pt x="1700" y="0"/>
                    </a:moveTo>
                    <a:lnTo>
                      <a:pt x="1750" y="0"/>
                    </a:lnTo>
                    <a:moveTo>
                      <a:pt x="1800" y="0"/>
                    </a:moveTo>
                    <a:lnTo>
                      <a:pt x="1850" y="0"/>
                    </a:lnTo>
                    <a:moveTo>
                      <a:pt x="1900" y="0"/>
                    </a:moveTo>
                    <a:lnTo>
                      <a:pt x="1950" y="0"/>
                    </a:lnTo>
                    <a:moveTo>
                      <a:pt x="2000" y="0"/>
                    </a:moveTo>
                    <a:lnTo>
                      <a:pt x="2050" y="0"/>
                    </a:lnTo>
                    <a:moveTo>
                      <a:pt x="2100" y="0"/>
                    </a:moveTo>
                    <a:lnTo>
                      <a:pt x="2150" y="0"/>
                    </a:lnTo>
                    <a:moveTo>
                      <a:pt x="2200" y="0"/>
                    </a:moveTo>
                    <a:lnTo>
                      <a:pt x="2250" y="0"/>
                    </a:lnTo>
                    <a:moveTo>
                      <a:pt x="2300" y="0"/>
                    </a:moveTo>
                    <a:lnTo>
                      <a:pt x="2350" y="0"/>
                    </a:lnTo>
                    <a:moveTo>
                      <a:pt x="2400" y="0"/>
                    </a:moveTo>
                    <a:lnTo>
                      <a:pt x="2450" y="0"/>
                    </a:lnTo>
                    <a:moveTo>
                      <a:pt x="2500" y="0"/>
                    </a:moveTo>
                    <a:lnTo>
                      <a:pt x="2551" y="0"/>
                    </a:lnTo>
                    <a:moveTo>
                      <a:pt x="2601" y="0"/>
                    </a:moveTo>
                    <a:lnTo>
                      <a:pt x="2651" y="0"/>
                    </a:lnTo>
                    <a:moveTo>
                      <a:pt x="2701" y="0"/>
                    </a:moveTo>
                    <a:lnTo>
                      <a:pt x="2751" y="0"/>
                    </a:lnTo>
                    <a:moveTo>
                      <a:pt x="2801" y="0"/>
                    </a:moveTo>
                    <a:lnTo>
                      <a:pt x="2851" y="0"/>
                    </a:lnTo>
                    <a:moveTo>
                      <a:pt x="2901" y="0"/>
                    </a:moveTo>
                    <a:lnTo>
                      <a:pt x="2951" y="0"/>
                    </a:lnTo>
                    <a:moveTo>
                      <a:pt x="3001" y="0"/>
                    </a:moveTo>
                    <a:lnTo>
                      <a:pt x="3051" y="0"/>
                    </a:lnTo>
                    <a:moveTo>
                      <a:pt x="3101" y="0"/>
                    </a:moveTo>
                    <a:lnTo>
                      <a:pt x="3151" y="0"/>
                    </a:lnTo>
                    <a:moveTo>
                      <a:pt x="3201" y="0"/>
                    </a:moveTo>
                    <a:lnTo>
                      <a:pt x="3251" y="0"/>
                    </a:lnTo>
                    <a:moveTo>
                      <a:pt x="3301" y="0"/>
                    </a:moveTo>
                    <a:lnTo>
                      <a:pt x="3351" y="0"/>
                    </a:lnTo>
                    <a:moveTo>
                      <a:pt x="3401" y="0"/>
                    </a:moveTo>
                    <a:lnTo>
                      <a:pt x="3451" y="0"/>
                    </a:lnTo>
                    <a:moveTo>
                      <a:pt x="3501" y="0"/>
                    </a:moveTo>
                    <a:lnTo>
                      <a:pt x="3552" y="0"/>
                    </a:lnTo>
                    <a:moveTo>
                      <a:pt x="3602" y="0"/>
                    </a:moveTo>
                    <a:lnTo>
                      <a:pt x="3652" y="0"/>
                    </a:lnTo>
                    <a:moveTo>
                      <a:pt x="3702" y="0"/>
                    </a:moveTo>
                    <a:lnTo>
                      <a:pt x="3752" y="0"/>
                    </a:lnTo>
                    <a:moveTo>
                      <a:pt x="3802" y="0"/>
                    </a:moveTo>
                    <a:lnTo>
                      <a:pt x="3852" y="0"/>
                    </a:lnTo>
                    <a:moveTo>
                      <a:pt x="3902" y="0"/>
                    </a:moveTo>
                    <a:lnTo>
                      <a:pt x="3952" y="0"/>
                    </a:lnTo>
                    <a:moveTo>
                      <a:pt x="4002" y="0"/>
                    </a:moveTo>
                    <a:lnTo>
                      <a:pt x="4052" y="0"/>
                    </a:lnTo>
                    <a:moveTo>
                      <a:pt x="4102" y="0"/>
                    </a:moveTo>
                    <a:lnTo>
                      <a:pt x="4152" y="0"/>
                    </a:lnTo>
                    <a:moveTo>
                      <a:pt x="4202" y="0"/>
                    </a:moveTo>
                    <a:lnTo>
                      <a:pt x="4252" y="0"/>
                    </a:lnTo>
                    <a:moveTo>
                      <a:pt x="4302" y="0"/>
                    </a:moveTo>
                    <a:lnTo>
                      <a:pt x="4352" y="0"/>
                    </a:lnTo>
                    <a:moveTo>
                      <a:pt x="4402" y="0"/>
                    </a:moveTo>
                    <a:lnTo>
                      <a:pt x="4452" y="0"/>
                    </a:lnTo>
                    <a:moveTo>
                      <a:pt x="4502" y="0"/>
                    </a:moveTo>
                    <a:lnTo>
                      <a:pt x="4553" y="0"/>
                    </a:lnTo>
                    <a:moveTo>
                      <a:pt x="4603" y="0"/>
                    </a:moveTo>
                    <a:lnTo>
                      <a:pt x="4653" y="0"/>
                    </a:lnTo>
                    <a:moveTo>
                      <a:pt x="4703" y="0"/>
                    </a:moveTo>
                    <a:lnTo>
                      <a:pt x="4753" y="0"/>
                    </a:lnTo>
                    <a:moveTo>
                      <a:pt x="4803" y="0"/>
                    </a:moveTo>
                    <a:lnTo>
                      <a:pt x="4853" y="0"/>
                    </a:lnTo>
                    <a:moveTo>
                      <a:pt x="4903" y="0"/>
                    </a:moveTo>
                    <a:lnTo>
                      <a:pt x="4953" y="0"/>
                    </a:lnTo>
                    <a:moveTo>
                      <a:pt x="5003" y="0"/>
                    </a:moveTo>
                    <a:lnTo>
                      <a:pt x="5053" y="0"/>
                    </a:lnTo>
                    <a:moveTo>
                      <a:pt x="5103" y="0"/>
                    </a:moveTo>
                    <a:lnTo>
                      <a:pt x="5153" y="0"/>
                    </a:lnTo>
                    <a:moveTo>
                      <a:pt x="5203" y="0"/>
                    </a:moveTo>
                    <a:lnTo>
                      <a:pt x="5253" y="0"/>
                    </a:lnTo>
                    <a:moveTo>
                      <a:pt x="5303" y="0"/>
                    </a:moveTo>
                    <a:lnTo>
                      <a:pt x="5353" y="0"/>
                    </a:lnTo>
                    <a:moveTo>
                      <a:pt x="5403" y="0"/>
                    </a:moveTo>
                    <a:lnTo>
                      <a:pt x="5453" y="0"/>
                    </a:lnTo>
                    <a:moveTo>
                      <a:pt x="5503" y="0"/>
                    </a:moveTo>
                    <a:lnTo>
                      <a:pt x="5554" y="0"/>
                    </a:lnTo>
                    <a:moveTo>
                      <a:pt x="5604" y="0"/>
                    </a:moveTo>
                    <a:lnTo>
                      <a:pt x="5654" y="0"/>
                    </a:lnTo>
                    <a:moveTo>
                      <a:pt x="5704" y="0"/>
                    </a:moveTo>
                    <a:lnTo>
                      <a:pt x="5754" y="0"/>
                    </a:lnTo>
                    <a:moveTo>
                      <a:pt x="5804" y="0"/>
                    </a:moveTo>
                    <a:lnTo>
                      <a:pt x="5854" y="0"/>
                    </a:lnTo>
                    <a:moveTo>
                      <a:pt x="5904" y="0"/>
                    </a:moveTo>
                    <a:lnTo>
                      <a:pt x="5954" y="0"/>
                    </a:lnTo>
                    <a:moveTo>
                      <a:pt x="6004" y="0"/>
                    </a:moveTo>
                    <a:lnTo>
                      <a:pt x="6054" y="0"/>
                    </a:lnTo>
                    <a:moveTo>
                      <a:pt x="6104" y="0"/>
                    </a:moveTo>
                    <a:lnTo>
                      <a:pt x="6154" y="0"/>
                    </a:lnTo>
                    <a:moveTo>
                      <a:pt x="6204" y="0"/>
                    </a:moveTo>
                    <a:lnTo>
                      <a:pt x="6254" y="0"/>
                    </a:lnTo>
                    <a:moveTo>
                      <a:pt x="6304" y="0"/>
                    </a:moveTo>
                    <a:lnTo>
                      <a:pt x="6354" y="0"/>
                    </a:lnTo>
                    <a:moveTo>
                      <a:pt x="6404" y="0"/>
                    </a:moveTo>
                    <a:lnTo>
                      <a:pt x="6454" y="0"/>
                    </a:lnTo>
                    <a:moveTo>
                      <a:pt x="6504" y="0"/>
                    </a:moveTo>
                    <a:lnTo>
                      <a:pt x="6555" y="0"/>
                    </a:lnTo>
                    <a:moveTo>
                      <a:pt x="6605" y="0"/>
                    </a:moveTo>
                    <a:lnTo>
                      <a:pt x="6655" y="0"/>
                    </a:lnTo>
                    <a:moveTo>
                      <a:pt x="6705" y="0"/>
                    </a:moveTo>
                    <a:lnTo>
                      <a:pt x="6755" y="0"/>
                    </a:lnTo>
                    <a:moveTo>
                      <a:pt x="6805" y="0"/>
                    </a:moveTo>
                    <a:lnTo>
                      <a:pt x="6855" y="0"/>
                    </a:lnTo>
                    <a:moveTo>
                      <a:pt x="6905" y="0"/>
                    </a:moveTo>
                    <a:lnTo>
                      <a:pt x="6955" y="0"/>
                    </a:lnTo>
                    <a:moveTo>
                      <a:pt x="7005" y="0"/>
                    </a:moveTo>
                    <a:lnTo>
                      <a:pt x="7055" y="0"/>
                    </a:lnTo>
                    <a:moveTo>
                      <a:pt x="7105" y="0"/>
                    </a:moveTo>
                    <a:lnTo>
                      <a:pt x="7155" y="0"/>
                    </a:lnTo>
                    <a:moveTo>
                      <a:pt x="7205" y="0"/>
                    </a:moveTo>
                    <a:lnTo>
                      <a:pt x="7255" y="0"/>
                    </a:lnTo>
                    <a:moveTo>
                      <a:pt x="7305" y="0"/>
                    </a:moveTo>
                    <a:lnTo>
                      <a:pt x="7355" y="0"/>
                    </a:lnTo>
                    <a:moveTo>
                      <a:pt x="7405" y="0"/>
                    </a:moveTo>
                    <a:lnTo>
                      <a:pt x="7455" y="0"/>
                    </a:lnTo>
                    <a:moveTo>
                      <a:pt x="7505" y="0"/>
                    </a:moveTo>
                    <a:lnTo>
                      <a:pt x="7556" y="0"/>
                    </a:lnTo>
                    <a:moveTo>
                      <a:pt x="7606" y="0"/>
                    </a:moveTo>
                    <a:lnTo>
                      <a:pt x="7656" y="0"/>
                    </a:lnTo>
                    <a:moveTo>
                      <a:pt x="7706" y="0"/>
                    </a:moveTo>
                    <a:lnTo>
                      <a:pt x="7756" y="0"/>
                    </a:lnTo>
                    <a:moveTo>
                      <a:pt x="7806" y="0"/>
                    </a:moveTo>
                    <a:lnTo>
                      <a:pt x="7856" y="0"/>
                    </a:lnTo>
                    <a:moveTo>
                      <a:pt x="7906" y="0"/>
                    </a:moveTo>
                    <a:lnTo>
                      <a:pt x="7956" y="0"/>
                    </a:lnTo>
                    <a:moveTo>
                      <a:pt x="8006" y="0"/>
                    </a:moveTo>
                    <a:lnTo>
                      <a:pt x="8056" y="0"/>
                    </a:lnTo>
                    <a:moveTo>
                      <a:pt x="8106" y="0"/>
                    </a:moveTo>
                    <a:lnTo>
                      <a:pt x="8156" y="0"/>
                    </a:lnTo>
                    <a:moveTo>
                      <a:pt x="8206" y="0"/>
                    </a:moveTo>
                    <a:lnTo>
                      <a:pt x="8256" y="0"/>
                    </a:lnTo>
                    <a:moveTo>
                      <a:pt x="8306" y="0"/>
                    </a:moveTo>
                    <a:lnTo>
                      <a:pt x="8356" y="0"/>
                    </a:lnTo>
                    <a:moveTo>
                      <a:pt x="8406" y="0"/>
                    </a:moveTo>
                    <a:lnTo>
                      <a:pt x="8456" y="0"/>
                    </a:lnTo>
                    <a:moveTo>
                      <a:pt x="8506" y="0"/>
                    </a:moveTo>
                    <a:lnTo>
                      <a:pt x="8557" y="0"/>
                    </a:lnTo>
                    <a:moveTo>
                      <a:pt x="8607" y="0"/>
                    </a:moveTo>
                    <a:lnTo>
                      <a:pt x="8657" y="0"/>
                    </a:lnTo>
                    <a:moveTo>
                      <a:pt x="8707" y="0"/>
                    </a:moveTo>
                    <a:lnTo>
                      <a:pt x="8757" y="0"/>
                    </a:lnTo>
                    <a:moveTo>
                      <a:pt x="8807" y="0"/>
                    </a:moveTo>
                    <a:lnTo>
                      <a:pt x="8857" y="0"/>
                    </a:lnTo>
                    <a:moveTo>
                      <a:pt x="8907" y="0"/>
                    </a:moveTo>
                    <a:lnTo>
                      <a:pt x="8957" y="0"/>
                    </a:lnTo>
                    <a:moveTo>
                      <a:pt x="9007" y="0"/>
                    </a:moveTo>
                    <a:lnTo>
                      <a:pt x="9057" y="0"/>
                    </a:lnTo>
                    <a:moveTo>
                      <a:pt x="9107" y="0"/>
                    </a:moveTo>
                    <a:lnTo>
                      <a:pt x="9157" y="0"/>
                    </a:lnTo>
                    <a:moveTo>
                      <a:pt x="9207" y="0"/>
                    </a:moveTo>
                    <a:lnTo>
                      <a:pt x="9257" y="0"/>
                    </a:lnTo>
                    <a:moveTo>
                      <a:pt x="9307" y="0"/>
                    </a:moveTo>
                    <a:lnTo>
                      <a:pt x="9357" y="0"/>
                    </a:lnTo>
                    <a:moveTo>
                      <a:pt x="9407" y="0"/>
                    </a:moveTo>
                    <a:lnTo>
                      <a:pt x="9457" y="0"/>
                    </a:lnTo>
                    <a:moveTo>
                      <a:pt x="9507" y="0"/>
                    </a:moveTo>
                    <a:lnTo>
                      <a:pt x="9558" y="0"/>
                    </a:lnTo>
                    <a:moveTo>
                      <a:pt x="9608" y="0"/>
                    </a:moveTo>
                    <a:lnTo>
                      <a:pt x="9658" y="0"/>
                    </a:lnTo>
                    <a:moveTo>
                      <a:pt x="9708" y="0"/>
                    </a:moveTo>
                    <a:lnTo>
                      <a:pt x="9758" y="0"/>
                    </a:lnTo>
                    <a:moveTo>
                      <a:pt x="9808" y="0"/>
                    </a:moveTo>
                    <a:lnTo>
                      <a:pt x="9858" y="0"/>
                    </a:lnTo>
                    <a:moveTo>
                      <a:pt x="9908" y="0"/>
                    </a:moveTo>
                    <a:lnTo>
                      <a:pt x="9958" y="0"/>
                    </a:lnTo>
                    <a:moveTo>
                      <a:pt x="10008" y="0"/>
                    </a:moveTo>
                    <a:lnTo>
                      <a:pt x="10058" y="0"/>
                    </a:lnTo>
                    <a:moveTo>
                      <a:pt x="10108" y="0"/>
                    </a:moveTo>
                    <a:lnTo>
                      <a:pt x="10158" y="0"/>
                    </a:lnTo>
                    <a:moveTo>
                      <a:pt x="10208" y="0"/>
                    </a:moveTo>
                    <a:lnTo>
                      <a:pt x="10258" y="0"/>
                    </a:lnTo>
                    <a:moveTo>
                      <a:pt x="10308" y="0"/>
                    </a:moveTo>
                    <a:lnTo>
                      <a:pt x="10358" y="0"/>
                    </a:lnTo>
                    <a:moveTo>
                      <a:pt x="10408" y="0"/>
                    </a:moveTo>
                    <a:lnTo>
                      <a:pt x="10458" y="0"/>
                    </a:lnTo>
                    <a:moveTo>
                      <a:pt x="10508" y="0"/>
                    </a:moveTo>
                    <a:lnTo>
                      <a:pt x="10559" y="0"/>
                    </a:lnTo>
                    <a:moveTo>
                      <a:pt x="10609" y="0"/>
                    </a:moveTo>
                    <a:lnTo>
                      <a:pt x="10659" y="0"/>
                    </a:lnTo>
                    <a:moveTo>
                      <a:pt x="10709" y="0"/>
                    </a:moveTo>
                    <a:lnTo>
                      <a:pt x="10759" y="0"/>
                    </a:lnTo>
                    <a:moveTo>
                      <a:pt x="10809" y="0"/>
                    </a:moveTo>
                    <a:lnTo>
                      <a:pt x="10859" y="0"/>
                    </a:lnTo>
                    <a:moveTo>
                      <a:pt x="10909" y="0"/>
                    </a:moveTo>
                    <a:lnTo>
                      <a:pt x="10959" y="0"/>
                    </a:lnTo>
                    <a:moveTo>
                      <a:pt x="11009" y="0"/>
                    </a:moveTo>
                    <a:lnTo>
                      <a:pt x="11059" y="0"/>
                    </a:lnTo>
                    <a:moveTo>
                      <a:pt x="11109" y="0"/>
                    </a:moveTo>
                    <a:lnTo>
                      <a:pt x="11159" y="0"/>
                    </a:lnTo>
                    <a:moveTo>
                      <a:pt x="11209" y="0"/>
                    </a:moveTo>
                    <a:lnTo>
                      <a:pt x="11259" y="0"/>
                    </a:lnTo>
                    <a:moveTo>
                      <a:pt x="11309" y="0"/>
                    </a:moveTo>
                    <a:lnTo>
                      <a:pt x="11359" y="0"/>
                    </a:lnTo>
                    <a:moveTo>
                      <a:pt x="11409" y="0"/>
                    </a:moveTo>
                    <a:lnTo>
                      <a:pt x="11459" y="0"/>
                    </a:lnTo>
                    <a:moveTo>
                      <a:pt x="11509" y="0"/>
                    </a:moveTo>
                    <a:lnTo>
                      <a:pt x="11560" y="0"/>
                    </a:lnTo>
                    <a:moveTo>
                      <a:pt x="11610" y="0"/>
                    </a:moveTo>
                    <a:lnTo>
                      <a:pt x="11660" y="0"/>
                    </a:lnTo>
                    <a:moveTo>
                      <a:pt x="11710" y="0"/>
                    </a:moveTo>
                    <a:lnTo>
                      <a:pt x="11760" y="0"/>
                    </a:lnTo>
                    <a:moveTo>
                      <a:pt x="11810" y="0"/>
                    </a:moveTo>
                    <a:lnTo>
                      <a:pt x="11860" y="0"/>
                    </a:lnTo>
                    <a:moveTo>
                      <a:pt x="11910" y="0"/>
                    </a:moveTo>
                    <a:lnTo>
                      <a:pt x="11960" y="0"/>
                    </a:lnTo>
                    <a:moveTo>
                      <a:pt x="12010" y="0"/>
                    </a:moveTo>
                    <a:lnTo>
                      <a:pt x="12060" y="0"/>
                    </a:lnTo>
                    <a:moveTo>
                      <a:pt x="12110" y="0"/>
                    </a:moveTo>
                    <a:lnTo>
                      <a:pt x="12160" y="0"/>
                    </a:lnTo>
                    <a:moveTo>
                      <a:pt x="12210" y="0"/>
                    </a:moveTo>
                    <a:lnTo>
                      <a:pt x="12260" y="0"/>
                    </a:lnTo>
                    <a:moveTo>
                      <a:pt x="12310" y="0"/>
                    </a:moveTo>
                    <a:lnTo>
                      <a:pt x="12360" y="0"/>
                    </a:lnTo>
                    <a:moveTo>
                      <a:pt x="12410" y="0"/>
                    </a:moveTo>
                    <a:lnTo>
                      <a:pt x="12460" y="0"/>
                    </a:lnTo>
                    <a:moveTo>
                      <a:pt x="12510" y="0"/>
                    </a:moveTo>
                    <a:lnTo>
                      <a:pt x="12561" y="0"/>
                    </a:lnTo>
                    <a:moveTo>
                      <a:pt x="12611" y="0"/>
                    </a:moveTo>
                    <a:lnTo>
                      <a:pt x="12661" y="0"/>
                    </a:lnTo>
                    <a:moveTo>
                      <a:pt x="12711" y="0"/>
                    </a:moveTo>
                    <a:lnTo>
                      <a:pt x="12761" y="0"/>
                    </a:lnTo>
                    <a:moveTo>
                      <a:pt x="12811" y="0"/>
                    </a:moveTo>
                    <a:lnTo>
                      <a:pt x="12861" y="0"/>
                    </a:lnTo>
                    <a:moveTo>
                      <a:pt x="12911" y="0"/>
                    </a:moveTo>
                    <a:lnTo>
                      <a:pt x="12961" y="0"/>
                    </a:lnTo>
                    <a:moveTo>
                      <a:pt x="13011" y="0"/>
                    </a:moveTo>
                    <a:lnTo>
                      <a:pt x="13061" y="0"/>
                    </a:lnTo>
                    <a:moveTo>
                      <a:pt x="13111" y="0"/>
                    </a:moveTo>
                    <a:lnTo>
                      <a:pt x="13161" y="0"/>
                    </a:lnTo>
                    <a:moveTo>
                      <a:pt x="13211" y="0"/>
                    </a:moveTo>
                    <a:lnTo>
                      <a:pt x="13261" y="0"/>
                    </a:lnTo>
                    <a:moveTo>
                      <a:pt x="13311" y="0"/>
                    </a:moveTo>
                    <a:lnTo>
                      <a:pt x="13361" y="0"/>
                    </a:lnTo>
                    <a:moveTo>
                      <a:pt x="13411" y="0"/>
                    </a:moveTo>
                    <a:lnTo>
                      <a:pt x="13461" y="0"/>
                    </a:lnTo>
                    <a:moveTo>
                      <a:pt x="13511" y="0"/>
                    </a:moveTo>
                    <a:lnTo>
                      <a:pt x="13562" y="0"/>
                    </a:lnTo>
                    <a:moveTo>
                      <a:pt x="13612" y="0"/>
                    </a:moveTo>
                    <a:lnTo>
                      <a:pt x="13662" y="0"/>
                    </a:lnTo>
                    <a:moveTo>
                      <a:pt x="13712" y="0"/>
                    </a:moveTo>
                    <a:lnTo>
                      <a:pt x="13762" y="0"/>
                    </a:lnTo>
                    <a:moveTo>
                      <a:pt x="13812" y="0"/>
                    </a:moveTo>
                    <a:lnTo>
                      <a:pt x="13862" y="0"/>
                    </a:lnTo>
                    <a:moveTo>
                      <a:pt x="13912" y="0"/>
                    </a:moveTo>
                    <a:lnTo>
                      <a:pt x="13962" y="0"/>
                    </a:lnTo>
                    <a:moveTo>
                      <a:pt x="14012" y="0"/>
                    </a:moveTo>
                    <a:lnTo>
                      <a:pt x="14062" y="0"/>
                    </a:lnTo>
                    <a:moveTo>
                      <a:pt x="14112" y="0"/>
                    </a:moveTo>
                    <a:lnTo>
                      <a:pt x="14162" y="0"/>
                    </a:lnTo>
                    <a:moveTo>
                      <a:pt x="14212" y="0"/>
                    </a:moveTo>
                    <a:lnTo>
                      <a:pt x="14262" y="0"/>
                    </a:lnTo>
                    <a:moveTo>
                      <a:pt x="14312" y="0"/>
                    </a:moveTo>
                    <a:lnTo>
                      <a:pt x="14362" y="0"/>
                    </a:lnTo>
                    <a:moveTo>
                      <a:pt x="14412" y="0"/>
                    </a:moveTo>
                    <a:lnTo>
                      <a:pt x="14462" y="0"/>
                    </a:lnTo>
                    <a:moveTo>
                      <a:pt x="14512" y="0"/>
                    </a:moveTo>
                    <a:lnTo>
                      <a:pt x="14563" y="0"/>
                    </a:lnTo>
                    <a:moveTo>
                      <a:pt x="14613" y="0"/>
                    </a:moveTo>
                    <a:lnTo>
                      <a:pt x="14663" y="0"/>
                    </a:lnTo>
                    <a:moveTo>
                      <a:pt x="14713" y="0"/>
                    </a:moveTo>
                    <a:lnTo>
                      <a:pt x="14763" y="0"/>
                    </a:lnTo>
                    <a:moveTo>
                      <a:pt x="14813" y="0"/>
                    </a:moveTo>
                    <a:lnTo>
                      <a:pt x="14863" y="0"/>
                    </a:lnTo>
                    <a:moveTo>
                      <a:pt x="14913" y="0"/>
                    </a:moveTo>
                    <a:lnTo>
                      <a:pt x="14963" y="0"/>
                    </a:lnTo>
                    <a:moveTo>
                      <a:pt x="15013" y="0"/>
                    </a:moveTo>
                    <a:lnTo>
                      <a:pt x="15063" y="0"/>
                    </a:lnTo>
                    <a:moveTo>
                      <a:pt x="15113" y="0"/>
                    </a:moveTo>
                    <a:lnTo>
                      <a:pt x="15163" y="0"/>
                    </a:lnTo>
                    <a:moveTo>
                      <a:pt x="15213" y="0"/>
                    </a:moveTo>
                    <a:lnTo>
                      <a:pt x="15263" y="0"/>
                    </a:lnTo>
                    <a:moveTo>
                      <a:pt x="15313" y="0"/>
                    </a:moveTo>
                    <a:lnTo>
                      <a:pt x="15363" y="0"/>
                    </a:lnTo>
                    <a:moveTo>
                      <a:pt x="15413" y="0"/>
                    </a:moveTo>
                    <a:lnTo>
                      <a:pt x="15463" y="0"/>
                    </a:lnTo>
                    <a:moveTo>
                      <a:pt x="15513" y="0"/>
                    </a:moveTo>
                    <a:lnTo>
                      <a:pt x="15564" y="0"/>
                    </a:lnTo>
                    <a:moveTo>
                      <a:pt x="15614" y="0"/>
                    </a:moveTo>
                    <a:lnTo>
                      <a:pt x="15664" y="0"/>
                    </a:lnTo>
                    <a:moveTo>
                      <a:pt x="15714" y="0"/>
                    </a:moveTo>
                    <a:lnTo>
                      <a:pt x="15764" y="0"/>
                    </a:lnTo>
                    <a:moveTo>
                      <a:pt x="15814" y="0"/>
                    </a:moveTo>
                    <a:lnTo>
                      <a:pt x="15864" y="0"/>
                    </a:lnTo>
                    <a:moveTo>
                      <a:pt x="15914" y="0"/>
                    </a:moveTo>
                    <a:lnTo>
                      <a:pt x="15964" y="0"/>
                    </a:lnTo>
                    <a:moveTo>
                      <a:pt x="16014" y="0"/>
                    </a:moveTo>
                    <a:lnTo>
                      <a:pt x="16064" y="0"/>
                    </a:lnTo>
                    <a:moveTo>
                      <a:pt x="16114" y="0"/>
                    </a:moveTo>
                    <a:lnTo>
                      <a:pt x="16164" y="0"/>
                    </a:lnTo>
                    <a:moveTo>
                      <a:pt x="16214" y="0"/>
                    </a:moveTo>
                    <a:lnTo>
                      <a:pt x="16264" y="0"/>
                    </a:lnTo>
                    <a:moveTo>
                      <a:pt x="16314" y="0"/>
                    </a:moveTo>
                    <a:lnTo>
                      <a:pt x="16364" y="0"/>
                    </a:lnTo>
                    <a:moveTo>
                      <a:pt x="16414" y="0"/>
                    </a:moveTo>
                    <a:lnTo>
                      <a:pt x="16464" y="0"/>
                    </a:lnTo>
                    <a:moveTo>
                      <a:pt x="16514" y="0"/>
                    </a:moveTo>
                    <a:lnTo>
                      <a:pt x="16565" y="0"/>
                    </a:lnTo>
                    <a:moveTo>
                      <a:pt x="16615" y="0"/>
                    </a:moveTo>
                    <a:lnTo>
                      <a:pt x="16665" y="0"/>
                    </a:lnTo>
                    <a:moveTo>
                      <a:pt x="16715" y="0"/>
                    </a:moveTo>
                    <a:lnTo>
                      <a:pt x="16765" y="0"/>
                    </a:lnTo>
                    <a:moveTo>
                      <a:pt x="16815" y="0"/>
                    </a:moveTo>
                    <a:lnTo>
                      <a:pt x="16865" y="0"/>
                    </a:lnTo>
                    <a:moveTo>
                      <a:pt x="16915" y="0"/>
                    </a:moveTo>
                    <a:lnTo>
                      <a:pt x="16965" y="0"/>
                    </a:lnTo>
                    <a:moveTo>
                      <a:pt x="17015" y="0"/>
                    </a:moveTo>
                    <a:lnTo>
                      <a:pt x="17065" y="0"/>
                    </a:lnTo>
                    <a:moveTo>
                      <a:pt x="17115" y="0"/>
                    </a:moveTo>
                    <a:lnTo>
                      <a:pt x="17165" y="0"/>
                    </a:lnTo>
                    <a:moveTo>
                      <a:pt x="17215" y="0"/>
                    </a:moveTo>
                    <a:lnTo>
                      <a:pt x="17265" y="0"/>
                    </a:lnTo>
                    <a:moveTo>
                      <a:pt x="17315" y="0"/>
                    </a:moveTo>
                    <a:lnTo>
                      <a:pt x="17365" y="0"/>
                    </a:lnTo>
                    <a:moveTo>
                      <a:pt x="17415" y="0"/>
                    </a:moveTo>
                    <a:lnTo>
                      <a:pt x="17465" y="0"/>
                    </a:lnTo>
                    <a:moveTo>
                      <a:pt x="17515" y="0"/>
                    </a:moveTo>
                    <a:lnTo>
                      <a:pt x="17566" y="0"/>
                    </a:lnTo>
                    <a:moveTo>
                      <a:pt x="17616" y="0"/>
                    </a:moveTo>
                    <a:lnTo>
                      <a:pt x="17666" y="0"/>
                    </a:lnTo>
                    <a:moveTo>
                      <a:pt x="17716" y="0"/>
                    </a:moveTo>
                    <a:lnTo>
                      <a:pt x="17766" y="0"/>
                    </a:lnTo>
                    <a:moveTo>
                      <a:pt x="17816" y="0"/>
                    </a:moveTo>
                    <a:lnTo>
                      <a:pt x="17866" y="0"/>
                    </a:lnTo>
                    <a:moveTo>
                      <a:pt x="17916" y="0"/>
                    </a:moveTo>
                    <a:lnTo>
                      <a:pt x="17966" y="0"/>
                    </a:lnTo>
                    <a:moveTo>
                      <a:pt x="18016" y="0"/>
                    </a:moveTo>
                    <a:lnTo>
                      <a:pt x="18066" y="0"/>
                    </a:lnTo>
                    <a:moveTo>
                      <a:pt x="18116" y="0"/>
                    </a:moveTo>
                    <a:lnTo>
                      <a:pt x="18166" y="0"/>
                    </a:lnTo>
                    <a:moveTo>
                      <a:pt x="18216" y="0"/>
                    </a:moveTo>
                    <a:lnTo>
                      <a:pt x="18266" y="0"/>
                    </a:lnTo>
                    <a:moveTo>
                      <a:pt x="18316" y="0"/>
                    </a:moveTo>
                    <a:lnTo>
                      <a:pt x="18366" y="0"/>
                    </a:lnTo>
                    <a:moveTo>
                      <a:pt x="18416" y="0"/>
                    </a:moveTo>
                    <a:lnTo>
                      <a:pt x="18466" y="0"/>
                    </a:lnTo>
                    <a:moveTo>
                      <a:pt x="18516" y="0"/>
                    </a:moveTo>
                    <a:lnTo>
                      <a:pt x="18567" y="0"/>
                    </a:lnTo>
                    <a:moveTo>
                      <a:pt x="18617" y="0"/>
                    </a:moveTo>
                    <a:lnTo>
                      <a:pt x="18667" y="0"/>
                    </a:lnTo>
                    <a:moveTo>
                      <a:pt x="18717" y="0"/>
                    </a:moveTo>
                    <a:lnTo>
                      <a:pt x="18767" y="0"/>
                    </a:lnTo>
                    <a:moveTo>
                      <a:pt x="18817" y="0"/>
                    </a:moveTo>
                    <a:lnTo>
                      <a:pt x="18867" y="0"/>
                    </a:lnTo>
                    <a:moveTo>
                      <a:pt x="18917" y="0"/>
                    </a:moveTo>
                    <a:lnTo>
                      <a:pt x="18967" y="0"/>
                    </a:lnTo>
                    <a:moveTo>
                      <a:pt x="19017" y="0"/>
                    </a:moveTo>
                    <a:lnTo>
                      <a:pt x="19067" y="0"/>
                    </a:lnTo>
                    <a:moveTo>
                      <a:pt x="19117" y="0"/>
                    </a:moveTo>
                    <a:lnTo>
                      <a:pt x="19167" y="0"/>
                    </a:lnTo>
                    <a:moveTo>
                      <a:pt x="19217" y="0"/>
                    </a:moveTo>
                    <a:lnTo>
                      <a:pt x="19267" y="0"/>
                    </a:lnTo>
                    <a:moveTo>
                      <a:pt x="19317" y="0"/>
                    </a:moveTo>
                    <a:lnTo>
                      <a:pt x="19367" y="0"/>
                    </a:lnTo>
                    <a:moveTo>
                      <a:pt x="19417" y="0"/>
                    </a:moveTo>
                    <a:lnTo>
                      <a:pt x="19467" y="0"/>
                    </a:lnTo>
                    <a:moveTo>
                      <a:pt x="19517" y="0"/>
                    </a:moveTo>
                    <a:lnTo>
                      <a:pt x="19568" y="0"/>
                    </a:lnTo>
                    <a:moveTo>
                      <a:pt x="19618" y="0"/>
                    </a:moveTo>
                    <a:lnTo>
                      <a:pt x="19668" y="0"/>
                    </a:lnTo>
                    <a:moveTo>
                      <a:pt x="19718" y="0"/>
                    </a:moveTo>
                    <a:lnTo>
                      <a:pt x="19768" y="0"/>
                    </a:lnTo>
                    <a:moveTo>
                      <a:pt x="19818" y="0"/>
                    </a:moveTo>
                    <a:lnTo>
                      <a:pt x="19868" y="0"/>
                    </a:lnTo>
                    <a:moveTo>
                      <a:pt x="19918" y="0"/>
                    </a:moveTo>
                    <a:lnTo>
                      <a:pt x="19968" y="0"/>
                    </a:lnTo>
                    <a:moveTo>
                      <a:pt x="20018" y="0"/>
                    </a:moveTo>
                    <a:lnTo>
                      <a:pt x="20068" y="0"/>
                    </a:lnTo>
                    <a:moveTo>
                      <a:pt x="20118" y="0"/>
                    </a:moveTo>
                    <a:lnTo>
                      <a:pt x="20168" y="0"/>
                    </a:lnTo>
                    <a:moveTo>
                      <a:pt x="20218" y="0"/>
                    </a:moveTo>
                    <a:lnTo>
                      <a:pt x="20268" y="0"/>
                    </a:lnTo>
                    <a:moveTo>
                      <a:pt x="20318" y="0"/>
                    </a:moveTo>
                    <a:lnTo>
                      <a:pt x="20368" y="0"/>
                    </a:lnTo>
                    <a:moveTo>
                      <a:pt x="20418" y="0"/>
                    </a:moveTo>
                    <a:lnTo>
                      <a:pt x="20468" y="0"/>
                    </a:lnTo>
                    <a:moveTo>
                      <a:pt x="20518" y="0"/>
                    </a:moveTo>
                    <a:lnTo>
                      <a:pt x="20569" y="0"/>
                    </a:lnTo>
                    <a:moveTo>
                      <a:pt x="20619" y="0"/>
                    </a:moveTo>
                    <a:lnTo>
                      <a:pt x="20669" y="0"/>
                    </a:lnTo>
                    <a:moveTo>
                      <a:pt x="20719" y="0"/>
                    </a:moveTo>
                    <a:cubicBezTo>
                      <a:pt x="20735" y="0"/>
                      <a:pt x="20752" y="0"/>
                      <a:pt x="20769" y="1"/>
                    </a:cubicBezTo>
                    <a:moveTo>
                      <a:pt x="20819" y="3"/>
                    </a:moveTo>
                    <a:cubicBezTo>
                      <a:pt x="20835" y="4"/>
                      <a:pt x="20852" y="6"/>
                      <a:pt x="20869" y="7"/>
                    </a:cubicBezTo>
                    <a:moveTo>
                      <a:pt x="20918" y="13"/>
                    </a:moveTo>
                    <a:cubicBezTo>
                      <a:pt x="20935" y="15"/>
                      <a:pt x="20951" y="17"/>
                      <a:pt x="20968" y="20"/>
                    </a:cubicBezTo>
                    <a:moveTo>
                      <a:pt x="21017" y="29"/>
                    </a:moveTo>
                    <a:cubicBezTo>
                      <a:pt x="21033" y="32"/>
                      <a:pt x="21050" y="36"/>
                      <a:pt x="21066" y="39"/>
                    </a:cubicBezTo>
                    <a:moveTo>
                      <a:pt x="21115" y="51"/>
                    </a:moveTo>
                    <a:cubicBezTo>
                      <a:pt x="21131" y="56"/>
                      <a:pt x="21147" y="60"/>
                      <a:pt x="21163" y="65"/>
                    </a:cubicBezTo>
                    <a:moveTo>
                      <a:pt x="21210" y="80"/>
                    </a:moveTo>
                    <a:cubicBezTo>
                      <a:pt x="21226" y="86"/>
                      <a:pt x="21242" y="91"/>
                      <a:pt x="21258" y="97"/>
                    </a:cubicBezTo>
                    <a:moveTo>
                      <a:pt x="21304" y="115"/>
                    </a:moveTo>
                    <a:cubicBezTo>
                      <a:pt x="21309" y="117"/>
                      <a:pt x="21314" y="119"/>
                      <a:pt x="21319" y="121"/>
                    </a:cubicBezTo>
                    <a:cubicBezTo>
                      <a:pt x="21329" y="126"/>
                      <a:pt x="21340" y="130"/>
                      <a:pt x="21350" y="135"/>
                    </a:cubicBezTo>
                    <a:moveTo>
                      <a:pt x="21396" y="156"/>
                    </a:moveTo>
                    <a:cubicBezTo>
                      <a:pt x="21411" y="164"/>
                      <a:pt x="21425" y="171"/>
                      <a:pt x="21440" y="179"/>
                    </a:cubicBezTo>
                    <a:moveTo>
                      <a:pt x="21484" y="203"/>
                    </a:moveTo>
                    <a:cubicBezTo>
                      <a:pt x="21498" y="211"/>
                      <a:pt x="21513" y="220"/>
                      <a:pt x="21527" y="229"/>
                    </a:cubicBezTo>
                    <a:moveTo>
                      <a:pt x="21569" y="256"/>
                    </a:moveTo>
                    <a:cubicBezTo>
                      <a:pt x="21583" y="265"/>
                      <a:pt x="21597" y="274"/>
                      <a:pt x="21610" y="284"/>
                    </a:cubicBezTo>
                    <a:moveTo>
                      <a:pt x="21651" y="314"/>
                    </a:moveTo>
                    <a:cubicBezTo>
                      <a:pt x="21664" y="324"/>
                      <a:pt x="21677" y="334"/>
                      <a:pt x="21690" y="345"/>
                    </a:cubicBezTo>
                    <a:moveTo>
                      <a:pt x="21728" y="377"/>
                    </a:moveTo>
                    <a:cubicBezTo>
                      <a:pt x="21741" y="388"/>
                      <a:pt x="21753" y="399"/>
                      <a:pt x="21766" y="410"/>
                    </a:cubicBezTo>
                    <a:moveTo>
                      <a:pt x="21802" y="445"/>
                    </a:moveTo>
                    <a:cubicBezTo>
                      <a:pt x="21804" y="447"/>
                      <a:pt x="21807" y="450"/>
                      <a:pt x="21809" y="452"/>
                    </a:cubicBezTo>
                    <a:cubicBezTo>
                      <a:pt x="21819" y="461"/>
                      <a:pt x="21828" y="471"/>
                      <a:pt x="21837" y="480"/>
                    </a:cubicBezTo>
                    <a:moveTo>
                      <a:pt x="21871" y="517"/>
                    </a:moveTo>
                    <a:cubicBezTo>
                      <a:pt x="21882" y="530"/>
                      <a:pt x="21893" y="542"/>
                      <a:pt x="21904" y="555"/>
                    </a:cubicBezTo>
                    <a:moveTo>
                      <a:pt x="21935" y="594"/>
                    </a:moveTo>
                    <a:cubicBezTo>
                      <a:pt x="21945" y="607"/>
                      <a:pt x="21955" y="621"/>
                      <a:pt x="21965" y="634"/>
                    </a:cubicBezTo>
                    <a:moveTo>
                      <a:pt x="21994" y="675"/>
                    </a:moveTo>
                    <a:cubicBezTo>
                      <a:pt x="22003" y="689"/>
                      <a:pt x="22013" y="703"/>
                      <a:pt x="22021" y="717"/>
                    </a:cubicBezTo>
                    <a:moveTo>
                      <a:pt x="22048" y="759"/>
                    </a:moveTo>
                    <a:cubicBezTo>
                      <a:pt x="22056" y="774"/>
                      <a:pt x="22064" y="788"/>
                      <a:pt x="22072" y="803"/>
                    </a:cubicBezTo>
                    <a:moveTo>
                      <a:pt x="22096" y="847"/>
                    </a:moveTo>
                    <a:cubicBezTo>
                      <a:pt x="22103" y="862"/>
                      <a:pt x="22111" y="877"/>
                      <a:pt x="22118" y="892"/>
                    </a:cubicBezTo>
                    <a:moveTo>
                      <a:pt x="22138" y="938"/>
                    </a:moveTo>
                    <a:cubicBezTo>
                      <a:pt x="22139" y="939"/>
                      <a:pt x="22139" y="941"/>
                      <a:pt x="22140" y="942"/>
                    </a:cubicBezTo>
                    <a:cubicBezTo>
                      <a:pt x="22146" y="956"/>
                      <a:pt x="22151" y="970"/>
                      <a:pt x="22157" y="984"/>
                    </a:cubicBezTo>
                    <a:moveTo>
                      <a:pt x="22174" y="1031"/>
                    </a:moveTo>
                    <a:cubicBezTo>
                      <a:pt x="22180" y="1047"/>
                      <a:pt x="22185" y="1063"/>
                      <a:pt x="22190" y="1079"/>
                    </a:cubicBezTo>
                    <a:moveTo>
                      <a:pt x="22204" y="1127"/>
                    </a:moveTo>
                    <a:cubicBezTo>
                      <a:pt x="22209" y="1143"/>
                      <a:pt x="22213" y="1159"/>
                      <a:pt x="22217" y="1175"/>
                    </a:cubicBezTo>
                    <a:moveTo>
                      <a:pt x="22228" y="1224"/>
                    </a:moveTo>
                    <a:cubicBezTo>
                      <a:pt x="22232" y="1240"/>
                      <a:pt x="22235" y="1257"/>
                      <a:pt x="22238" y="1273"/>
                    </a:cubicBezTo>
                    <a:moveTo>
                      <a:pt x="22245" y="1322"/>
                    </a:moveTo>
                    <a:cubicBezTo>
                      <a:pt x="22248" y="1339"/>
                      <a:pt x="22250" y="1356"/>
                      <a:pt x="22252" y="1372"/>
                    </a:cubicBezTo>
                    <a:moveTo>
                      <a:pt x="22256" y="1422"/>
                    </a:moveTo>
                    <a:cubicBezTo>
                      <a:pt x="22258" y="1439"/>
                      <a:pt x="22259" y="1455"/>
                      <a:pt x="22260" y="1472"/>
                    </a:cubicBezTo>
                    <a:moveTo>
                      <a:pt x="22261" y="1522"/>
                    </a:moveTo>
                    <a:cubicBezTo>
                      <a:pt x="22261" y="1529"/>
                      <a:pt x="22261" y="1536"/>
                      <a:pt x="22261" y="1543"/>
                    </a:cubicBezTo>
                    <a:cubicBezTo>
                      <a:pt x="22261" y="1553"/>
                      <a:pt x="22261" y="1562"/>
                      <a:pt x="22261" y="1572"/>
                    </a:cubicBezTo>
                    <a:moveTo>
                      <a:pt x="22259" y="1622"/>
                    </a:moveTo>
                    <a:cubicBezTo>
                      <a:pt x="22258" y="1639"/>
                      <a:pt x="22257" y="1655"/>
                      <a:pt x="22256" y="1672"/>
                    </a:cubicBezTo>
                    <a:moveTo>
                      <a:pt x="22251" y="1722"/>
                    </a:moveTo>
                    <a:cubicBezTo>
                      <a:pt x="22249" y="1738"/>
                      <a:pt x="22247" y="1755"/>
                      <a:pt x="22244" y="1771"/>
                    </a:cubicBezTo>
                    <a:moveTo>
                      <a:pt x="22236" y="1821"/>
                    </a:moveTo>
                    <a:cubicBezTo>
                      <a:pt x="22233" y="1837"/>
                      <a:pt x="22230" y="1853"/>
                      <a:pt x="22226" y="1870"/>
                    </a:cubicBezTo>
                    <a:moveTo>
                      <a:pt x="22215" y="1919"/>
                    </a:moveTo>
                    <a:cubicBezTo>
                      <a:pt x="22211" y="1935"/>
                      <a:pt x="22207" y="1951"/>
                      <a:pt x="22202" y="1967"/>
                    </a:cubicBezTo>
                    <a:moveTo>
                      <a:pt x="22188" y="2015"/>
                    </a:moveTo>
                    <a:cubicBezTo>
                      <a:pt x="22183" y="2031"/>
                      <a:pt x="22177" y="2046"/>
                      <a:pt x="22172" y="2062"/>
                    </a:cubicBezTo>
                    <a:moveTo>
                      <a:pt x="22154" y="2109"/>
                    </a:moveTo>
                    <a:cubicBezTo>
                      <a:pt x="22149" y="2121"/>
                      <a:pt x="22145" y="2132"/>
                      <a:pt x="22140" y="2144"/>
                    </a:cubicBezTo>
                    <a:cubicBezTo>
                      <a:pt x="22138" y="2148"/>
                      <a:pt x="22137" y="2151"/>
                      <a:pt x="22135" y="2155"/>
                    </a:cubicBezTo>
                    <a:moveTo>
                      <a:pt x="22114" y="2201"/>
                    </a:moveTo>
                    <a:cubicBezTo>
                      <a:pt x="22107" y="2216"/>
                      <a:pt x="22100" y="2231"/>
                      <a:pt x="22092" y="2246"/>
                    </a:cubicBezTo>
                    <a:moveTo>
                      <a:pt x="22069" y="2290"/>
                    </a:moveTo>
                    <a:cubicBezTo>
                      <a:pt x="22061" y="2305"/>
                      <a:pt x="22052" y="2319"/>
                      <a:pt x="22044" y="2333"/>
                    </a:cubicBezTo>
                    <a:moveTo>
                      <a:pt x="22017" y="2376"/>
                    </a:moveTo>
                    <a:cubicBezTo>
                      <a:pt x="22008" y="2390"/>
                      <a:pt x="21999" y="2404"/>
                      <a:pt x="21990" y="2418"/>
                    </a:cubicBezTo>
                    <a:moveTo>
                      <a:pt x="21961" y="2458"/>
                    </a:moveTo>
                    <a:cubicBezTo>
                      <a:pt x="21951" y="2472"/>
                      <a:pt x="21941" y="2485"/>
                      <a:pt x="21930" y="2498"/>
                    </a:cubicBezTo>
                    <a:moveTo>
                      <a:pt x="21899" y="2537"/>
                    </a:moveTo>
                    <a:cubicBezTo>
                      <a:pt x="21888" y="2550"/>
                      <a:pt x="21877" y="2562"/>
                      <a:pt x="21866" y="2575"/>
                    </a:cubicBezTo>
                    <a:moveTo>
                      <a:pt x="21832" y="2611"/>
                    </a:moveTo>
                    <a:cubicBezTo>
                      <a:pt x="21824" y="2619"/>
                      <a:pt x="21817" y="2627"/>
                      <a:pt x="21809" y="2634"/>
                    </a:cubicBezTo>
                    <a:cubicBezTo>
                      <a:pt x="21805" y="2638"/>
                      <a:pt x="21801" y="2643"/>
                      <a:pt x="21796" y="2647"/>
                    </a:cubicBezTo>
                    <a:moveTo>
                      <a:pt x="21760" y="2681"/>
                    </a:moveTo>
                    <a:cubicBezTo>
                      <a:pt x="21748" y="2692"/>
                      <a:pt x="21735" y="2704"/>
                      <a:pt x="21723" y="2714"/>
                    </a:cubicBezTo>
                    <a:moveTo>
                      <a:pt x="21684" y="2746"/>
                    </a:moveTo>
                    <a:cubicBezTo>
                      <a:pt x="21671" y="2757"/>
                      <a:pt x="21658" y="2767"/>
                      <a:pt x="21645" y="2777"/>
                    </a:cubicBezTo>
                    <a:moveTo>
                      <a:pt x="21604" y="2807"/>
                    </a:moveTo>
                    <a:cubicBezTo>
                      <a:pt x="21590" y="2816"/>
                      <a:pt x="21577" y="2826"/>
                      <a:pt x="21563" y="2835"/>
                    </a:cubicBezTo>
                    <a:moveTo>
                      <a:pt x="21520" y="2861"/>
                    </a:moveTo>
                    <a:cubicBezTo>
                      <a:pt x="21506" y="2870"/>
                      <a:pt x="21492" y="2879"/>
                      <a:pt x="21477" y="2887"/>
                    </a:cubicBezTo>
                    <a:moveTo>
                      <a:pt x="21433" y="2911"/>
                    </a:moveTo>
                    <a:cubicBezTo>
                      <a:pt x="21419" y="2918"/>
                      <a:pt x="21404" y="2926"/>
                      <a:pt x="21389" y="2933"/>
                    </a:cubicBezTo>
                    <a:moveTo>
                      <a:pt x="21343" y="2954"/>
                    </a:moveTo>
                    <a:cubicBezTo>
                      <a:pt x="21335" y="2958"/>
                      <a:pt x="21327" y="2961"/>
                      <a:pt x="21319" y="2965"/>
                    </a:cubicBezTo>
                    <a:cubicBezTo>
                      <a:pt x="21312" y="2968"/>
                      <a:pt x="21304" y="2971"/>
                      <a:pt x="21297" y="2974"/>
                    </a:cubicBezTo>
                    <a:moveTo>
                      <a:pt x="21250" y="2992"/>
                    </a:moveTo>
                    <a:cubicBezTo>
                      <a:pt x="21235" y="2998"/>
                      <a:pt x="21219" y="3003"/>
                      <a:pt x="21203" y="3008"/>
                    </a:cubicBezTo>
                    <a:moveTo>
                      <a:pt x="21155" y="3023"/>
                    </a:moveTo>
                    <a:cubicBezTo>
                      <a:pt x="21139" y="3028"/>
                      <a:pt x="21123" y="3032"/>
                      <a:pt x="21107" y="3037"/>
                    </a:cubicBezTo>
                    <a:moveTo>
                      <a:pt x="21059" y="3048"/>
                    </a:moveTo>
                    <a:cubicBezTo>
                      <a:pt x="21042" y="3052"/>
                      <a:pt x="21026" y="3056"/>
                      <a:pt x="21010" y="3059"/>
                    </a:cubicBezTo>
                    <a:moveTo>
                      <a:pt x="20960" y="3067"/>
                    </a:moveTo>
                    <a:cubicBezTo>
                      <a:pt x="20944" y="3070"/>
                      <a:pt x="20927" y="3072"/>
                      <a:pt x="20911" y="3074"/>
                    </a:cubicBezTo>
                    <a:moveTo>
                      <a:pt x="20861" y="3080"/>
                    </a:moveTo>
                    <a:cubicBezTo>
                      <a:pt x="20844" y="3081"/>
                      <a:pt x="20828" y="3082"/>
                      <a:pt x="20811" y="3083"/>
                    </a:cubicBezTo>
                    <a:moveTo>
                      <a:pt x="20761" y="3086"/>
                    </a:moveTo>
                    <a:cubicBezTo>
                      <a:pt x="20747" y="3086"/>
                      <a:pt x="20732" y="3086"/>
                      <a:pt x="20718" y="3086"/>
                    </a:cubicBezTo>
                    <a:lnTo>
                      <a:pt x="20711" y="3086"/>
                    </a:lnTo>
                    <a:moveTo>
                      <a:pt x="20661" y="3086"/>
                    </a:moveTo>
                    <a:lnTo>
                      <a:pt x="20611" y="3086"/>
                    </a:lnTo>
                    <a:moveTo>
                      <a:pt x="20561" y="3086"/>
                    </a:moveTo>
                    <a:lnTo>
                      <a:pt x="20511" y="3086"/>
                    </a:lnTo>
                    <a:moveTo>
                      <a:pt x="20461" y="3086"/>
                    </a:moveTo>
                    <a:lnTo>
                      <a:pt x="20411" y="3086"/>
                    </a:lnTo>
                    <a:moveTo>
                      <a:pt x="20361" y="3086"/>
                    </a:moveTo>
                    <a:lnTo>
                      <a:pt x="20311" y="3086"/>
                    </a:lnTo>
                    <a:moveTo>
                      <a:pt x="20261" y="3086"/>
                    </a:moveTo>
                    <a:lnTo>
                      <a:pt x="20210" y="3086"/>
                    </a:lnTo>
                    <a:moveTo>
                      <a:pt x="20160" y="3086"/>
                    </a:moveTo>
                    <a:lnTo>
                      <a:pt x="20110" y="3086"/>
                    </a:lnTo>
                    <a:moveTo>
                      <a:pt x="20060" y="3086"/>
                    </a:moveTo>
                    <a:lnTo>
                      <a:pt x="20010" y="3086"/>
                    </a:lnTo>
                    <a:moveTo>
                      <a:pt x="19960" y="3086"/>
                    </a:moveTo>
                    <a:lnTo>
                      <a:pt x="19910" y="3086"/>
                    </a:lnTo>
                    <a:moveTo>
                      <a:pt x="19860" y="3086"/>
                    </a:moveTo>
                    <a:lnTo>
                      <a:pt x="19810" y="3086"/>
                    </a:lnTo>
                    <a:moveTo>
                      <a:pt x="19760" y="3086"/>
                    </a:moveTo>
                    <a:lnTo>
                      <a:pt x="19710" y="3086"/>
                    </a:lnTo>
                    <a:moveTo>
                      <a:pt x="19660" y="3086"/>
                    </a:moveTo>
                    <a:lnTo>
                      <a:pt x="19610" y="3086"/>
                    </a:lnTo>
                    <a:moveTo>
                      <a:pt x="19560" y="3086"/>
                    </a:moveTo>
                    <a:lnTo>
                      <a:pt x="19510" y="3086"/>
                    </a:lnTo>
                    <a:moveTo>
                      <a:pt x="19460" y="3086"/>
                    </a:moveTo>
                    <a:lnTo>
                      <a:pt x="19410" y="3086"/>
                    </a:lnTo>
                    <a:moveTo>
                      <a:pt x="19360" y="3086"/>
                    </a:moveTo>
                    <a:lnTo>
                      <a:pt x="19310" y="3086"/>
                    </a:lnTo>
                    <a:moveTo>
                      <a:pt x="19260" y="3086"/>
                    </a:moveTo>
                    <a:lnTo>
                      <a:pt x="19209" y="3086"/>
                    </a:lnTo>
                    <a:moveTo>
                      <a:pt x="19159" y="3086"/>
                    </a:moveTo>
                    <a:lnTo>
                      <a:pt x="19109" y="3086"/>
                    </a:lnTo>
                    <a:moveTo>
                      <a:pt x="19059" y="3086"/>
                    </a:moveTo>
                    <a:lnTo>
                      <a:pt x="19009" y="3086"/>
                    </a:lnTo>
                    <a:moveTo>
                      <a:pt x="18959" y="3086"/>
                    </a:moveTo>
                    <a:lnTo>
                      <a:pt x="18909" y="3086"/>
                    </a:lnTo>
                    <a:moveTo>
                      <a:pt x="18859" y="3086"/>
                    </a:moveTo>
                    <a:lnTo>
                      <a:pt x="18809" y="3086"/>
                    </a:lnTo>
                    <a:moveTo>
                      <a:pt x="18759" y="3086"/>
                    </a:moveTo>
                    <a:lnTo>
                      <a:pt x="18709" y="3086"/>
                    </a:lnTo>
                    <a:moveTo>
                      <a:pt x="18659" y="3086"/>
                    </a:moveTo>
                    <a:lnTo>
                      <a:pt x="18609" y="3086"/>
                    </a:lnTo>
                    <a:moveTo>
                      <a:pt x="18559" y="3086"/>
                    </a:moveTo>
                    <a:lnTo>
                      <a:pt x="18509" y="3086"/>
                    </a:lnTo>
                    <a:moveTo>
                      <a:pt x="18459" y="3086"/>
                    </a:moveTo>
                    <a:lnTo>
                      <a:pt x="18409" y="3086"/>
                    </a:lnTo>
                    <a:moveTo>
                      <a:pt x="18359" y="3086"/>
                    </a:moveTo>
                    <a:lnTo>
                      <a:pt x="18309" y="3086"/>
                    </a:lnTo>
                    <a:moveTo>
                      <a:pt x="18259" y="3086"/>
                    </a:moveTo>
                    <a:lnTo>
                      <a:pt x="18208" y="3086"/>
                    </a:lnTo>
                    <a:moveTo>
                      <a:pt x="18158" y="3086"/>
                    </a:moveTo>
                    <a:lnTo>
                      <a:pt x="18108" y="3086"/>
                    </a:lnTo>
                    <a:moveTo>
                      <a:pt x="18058" y="3086"/>
                    </a:moveTo>
                    <a:lnTo>
                      <a:pt x="18008" y="3086"/>
                    </a:lnTo>
                    <a:moveTo>
                      <a:pt x="17958" y="3086"/>
                    </a:moveTo>
                    <a:lnTo>
                      <a:pt x="17908" y="3086"/>
                    </a:lnTo>
                    <a:moveTo>
                      <a:pt x="17858" y="3086"/>
                    </a:moveTo>
                    <a:lnTo>
                      <a:pt x="17808" y="3086"/>
                    </a:lnTo>
                    <a:moveTo>
                      <a:pt x="17758" y="3086"/>
                    </a:moveTo>
                    <a:lnTo>
                      <a:pt x="17708" y="3086"/>
                    </a:lnTo>
                    <a:moveTo>
                      <a:pt x="17658" y="3086"/>
                    </a:moveTo>
                    <a:lnTo>
                      <a:pt x="17608" y="3086"/>
                    </a:lnTo>
                    <a:moveTo>
                      <a:pt x="17558" y="3086"/>
                    </a:moveTo>
                    <a:lnTo>
                      <a:pt x="17508" y="3086"/>
                    </a:lnTo>
                    <a:moveTo>
                      <a:pt x="17458" y="3086"/>
                    </a:moveTo>
                    <a:lnTo>
                      <a:pt x="17408" y="3086"/>
                    </a:lnTo>
                    <a:moveTo>
                      <a:pt x="17358" y="3086"/>
                    </a:moveTo>
                    <a:lnTo>
                      <a:pt x="17308" y="3086"/>
                    </a:lnTo>
                    <a:moveTo>
                      <a:pt x="17258" y="3086"/>
                    </a:moveTo>
                    <a:lnTo>
                      <a:pt x="17207" y="3086"/>
                    </a:lnTo>
                    <a:moveTo>
                      <a:pt x="17157" y="3086"/>
                    </a:moveTo>
                    <a:lnTo>
                      <a:pt x="17107" y="3086"/>
                    </a:lnTo>
                    <a:moveTo>
                      <a:pt x="17057" y="3086"/>
                    </a:moveTo>
                    <a:lnTo>
                      <a:pt x="17007" y="3086"/>
                    </a:lnTo>
                    <a:moveTo>
                      <a:pt x="16957" y="3086"/>
                    </a:moveTo>
                    <a:lnTo>
                      <a:pt x="16907" y="3086"/>
                    </a:lnTo>
                    <a:moveTo>
                      <a:pt x="16857" y="3086"/>
                    </a:moveTo>
                    <a:lnTo>
                      <a:pt x="16807" y="3086"/>
                    </a:lnTo>
                    <a:moveTo>
                      <a:pt x="16757" y="3086"/>
                    </a:moveTo>
                    <a:lnTo>
                      <a:pt x="16707" y="3086"/>
                    </a:lnTo>
                    <a:moveTo>
                      <a:pt x="16657" y="3086"/>
                    </a:moveTo>
                    <a:lnTo>
                      <a:pt x="16607" y="3086"/>
                    </a:lnTo>
                    <a:moveTo>
                      <a:pt x="16557" y="3086"/>
                    </a:moveTo>
                    <a:lnTo>
                      <a:pt x="16507" y="3086"/>
                    </a:lnTo>
                    <a:moveTo>
                      <a:pt x="16457" y="3086"/>
                    </a:moveTo>
                    <a:lnTo>
                      <a:pt x="16407" y="3086"/>
                    </a:lnTo>
                    <a:moveTo>
                      <a:pt x="16357" y="3086"/>
                    </a:moveTo>
                    <a:lnTo>
                      <a:pt x="16307" y="3086"/>
                    </a:lnTo>
                    <a:moveTo>
                      <a:pt x="16257" y="3086"/>
                    </a:moveTo>
                    <a:lnTo>
                      <a:pt x="16206" y="3086"/>
                    </a:lnTo>
                    <a:moveTo>
                      <a:pt x="16156" y="3086"/>
                    </a:moveTo>
                    <a:lnTo>
                      <a:pt x="16106" y="3086"/>
                    </a:lnTo>
                    <a:moveTo>
                      <a:pt x="16056" y="3086"/>
                    </a:moveTo>
                    <a:lnTo>
                      <a:pt x="16006" y="3086"/>
                    </a:lnTo>
                    <a:moveTo>
                      <a:pt x="15956" y="3086"/>
                    </a:moveTo>
                    <a:lnTo>
                      <a:pt x="15906" y="3086"/>
                    </a:lnTo>
                    <a:moveTo>
                      <a:pt x="15856" y="3086"/>
                    </a:moveTo>
                    <a:lnTo>
                      <a:pt x="15806" y="3086"/>
                    </a:lnTo>
                    <a:moveTo>
                      <a:pt x="15756" y="3086"/>
                    </a:moveTo>
                    <a:lnTo>
                      <a:pt x="15706" y="3086"/>
                    </a:lnTo>
                    <a:moveTo>
                      <a:pt x="15656" y="3086"/>
                    </a:moveTo>
                    <a:lnTo>
                      <a:pt x="15606" y="3086"/>
                    </a:lnTo>
                    <a:moveTo>
                      <a:pt x="15556" y="3086"/>
                    </a:moveTo>
                    <a:lnTo>
                      <a:pt x="15506" y="3086"/>
                    </a:lnTo>
                    <a:moveTo>
                      <a:pt x="15456" y="3086"/>
                    </a:moveTo>
                    <a:lnTo>
                      <a:pt x="15406" y="3086"/>
                    </a:lnTo>
                    <a:moveTo>
                      <a:pt x="15356" y="3086"/>
                    </a:moveTo>
                    <a:lnTo>
                      <a:pt x="15306" y="3086"/>
                    </a:lnTo>
                    <a:moveTo>
                      <a:pt x="15256" y="3086"/>
                    </a:moveTo>
                    <a:lnTo>
                      <a:pt x="15205" y="3086"/>
                    </a:lnTo>
                    <a:moveTo>
                      <a:pt x="15155" y="3086"/>
                    </a:moveTo>
                    <a:lnTo>
                      <a:pt x="15105" y="3086"/>
                    </a:lnTo>
                    <a:moveTo>
                      <a:pt x="15055" y="3086"/>
                    </a:moveTo>
                    <a:lnTo>
                      <a:pt x="15005" y="3086"/>
                    </a:lnTo>
                    <a:moveTo>
                      <a:pt x="14955" y="3086"/>
                    </a:moveTo>
                    <a:lnTo>
                      <a:pt x="14905" y="3086"/>
                    </a:lnTo>
                    <a:moveTo>
                      <a:pt x="14855" y="3086"/>
                    </a:moveTo>
                    <a:lnTo>
                      <a:pt x="14805" y="3086"/>
                    </a:lnTo>
                    <a:moveTo>
                      <a:pt x="14755" y="3086"/>
                    </a:moveTo>
                    <a:lnTo>
                      <a:pt x="14705" y="3086"/>
                    </a:lnTo>
                    <a:moveTo>
                      <a:pt x="14655" y="3086"/>
                    </a:moveTo>
                    <a:lnTo>
                      <a:pt x="14605" y="3086"/>
                    </a:lnTo>
                    <a:moveTo>
                      <a:pt x="14555" y="3086"/>
                    </a:moveTo>
                    <a:lnTo>
                      <a:pt x="14505" y="3086"/>
                    </a:lnTo>
                    <a:moveTo>
                      <a:pt x="14455" y="3086"/>
                    </a:moveTo>
                    <a:lnTo>
                      <a:pt x="14405" y="3086"/>
                    </a:lnTo>
                    <a:moveTo>
                      <a:pt x="14355" y="3086"/>
                    </a:moveTo>
                    <a:lnTo>
                      <a:pt x="14305" y="3086"/>
                    </a:lnTo>
                    <a:moveTo>
                      <a:pt x="14255" y="3086"/>
                    </a:moveTo>
                    <a:lnTo>
                      <a:pt x="14204" y="3086"/>
                    </a:lnTo>
                    <a:moveTo>
                      <a:pt x="14154" y="3086"/>
                    </a:moveTo>
                    <a:lnTo>
                      <a:pt x="14104" y="3086"/>
                    </a:lnTo>
                    <a:moveTo>
                      <a:pt x="14054" y="3086"/>
                    </a:moveTo>
                    <a:lnTo>
                      <a:pt x="14004" y="3086"/>
                    </a:lnTo>
                    <a:moveTo>
                      <a:pt x="13954" y="3086"/>
                    </a:moveTo>
                    <a:lnTo>
                      <a:pt x="13904" y="3086"/>
                    </a:lnTo>
                    <a:moveTo>
                      <a:pt x="13854" y="3086"/>
                    </a:moveTo>
                    <a:lnTo>
                      <a:pt x="13804" y="3086"/>
                    </a:lnTo>
                    <a:moveTo>
                      <a:pt x="13754" y="3086"/>
                    </a:moveTo>
                    <a:lnTo>
                      <a:pt x="13704" y="3086"/>
                    </a:lnTo>
                    <a:moveTo>
                      <a:pt x="13654" y="3086"/>
                    </a:moveTo>
                    <a:lnTo>
                      <a:pt x="13604" y="3086"/>
                    </a:lnTo>
                    <a:moveTo>
                      <a:pt x="13554" y="3086"/>
                    </a:moveTo>
                    <a:lnTo>
                      <a:pt x="13504" y="3086"/>
                    </a:lnTo>
                    <a:moveTo>
                      <a:pt x="13454" y="3086"/>
                    </a:moveTo>
                    <a:lnTo>
                      <a:pt x="13404" y="3086"/>
                    </a:lnTo>
                    <a:moveTo>
                      <a:pt x="13354" y="3086"/>
                    </a:moveTo>
                    <a:lnTo>
                      <a:pt x="13304" y="3086"/>
                    </a:lnTo>
                    <a:moveTo>
                      <a:pt x="13254" y="3086"/>
                    </a:moveTo>
                    <a:lnTo>
                      <a:pt x="13203" y="3086"/>
                    </a:lnTo>
                    <a:moveTo>
                      <a:pt x="13153" y="3086"/>
                    </a:moveTo>
                    <a:lnTo>
                      <a:pt x="13103" y="3086"/>
                    </a:lnTo>
                    <a:moveTo>
                      <a:pt x="13053" y="3086"/>
                    </a:moveTo>
                    <a:lnTo>
                      <a:pt x="13003" y="3086"/>
                    </a:lnTo>
                    <a:moveTo>
                      <a:pt x="12953" y="3086"/>
                    </a:moveTo>
                    <a:lnTo>
                      <a:pt x="12903" y="3086"/>
                    </a:lnTo>
                    <a:moveTo>
                      <a:pt x="12853" y="3086"/>
                    </a:moveTo>
                    <a:lnTo>
                      <a:pt x="12803" y="3086"/>
                    </a:lnTo>
                    <a:moveTo>
                      <a:pt x="12753" y="3086"/>
                    </a:moveTo>
                    <a:lnTo>
                      <a:pt x="12703" y="3086"/>
                    </a:lnTo>
                    <a:moveTo>
                      <a:pt x="12653" y="3086"/>
                    </a:moveTo>
                    <a:lnTo>
                      <a:pt x="12603" y="3086"/>
                    </a:lnTo>
                    <a:moveTo>
                      <a:pt x="12553" y="3086"/>
                    </a:moveTo>
                    <a:lnTo>
                      <a:pt x="12503" y="3086"/>
                    </a:lnTo>
                    <a:moveTo>
                      <a:pt x="12453" y="3086"/>
                    </a:moveTo>
                    <a:lnTo>
                      <a:pt x="12403" y="3086"/>
                    </a:lnTo>
                    <a:moveTo>
                      <a:pt x="12353" y="3086"/>
                    </a:moveTo>
                    <a:lnTo>
                      <a:pt x="12303" y="3086"/>
                    </a:lnTo>
                    <a:moveTo>
                      <a:pt x="12253" y="3086"/>
                    </a:moveTo>
                    <a:lnTo>
                      <a:pt x="12202" y="3086"/>
                    </a:lnTo>
                    <a:moveTo>
                      <a:pt x="12152" y="3086"/>
                    </a:moveTo>
                    <a:lnTo>
                      <a:pt x="12102" y="3086"/>
                    </a:lnTo>
                    <a:moveTo>
                      <a:pt x="12052" y="3086"/>
                    </a:moveTo>
                    <a:lnTo>
                      <a:pt x="12002" y="3086"/>
                    </a:lnTo>
                    <a:moveTo>
                      <a:pt x="11952" y="3086"/>
                    </a:moveTo>
                    <a:lnTo>
                      <a:pt x="11902" y="3086"/>
                    </a:lnTo>
                    <a:moveTo>
                      <a:pt x="11852" y="3086"/>
                    </a:moveTo>
                    <a:lnTo>
                      <a:pt x="11802" y="3086"/>
                    </a:lnTo>
                    <a:moveTo>
                      <a:pt x="11752" y="3086"/>
                    </a:moveTo>
                    <a:lnTo>
                      <a:pt x="11702" y="3086"/>
                    </a:lnTo>
                    <a:moveTo>
                      <a:pt x="11652" y="3086"/>
                    </a:moveTo>
                    <a:lnTo>
                      <a:pt x="11602" y="3086"/>
                    </a:lnTo>
                    <a:moveTo>
                      <a:pt x="11552" y="3086"/>
                    </a:moveTo>
                    <a:lnTo>
                      <a:pt x="11502" y="3086"/>
                    </a:lnTo>
                    <a:moveTo>
                      <a:pt x="11452" y="3086"/>
                    </a:moveTo>
                    <a:lnTo>
                      <a:pt x="11402" y="3086"/>
                    </a:lnTo>
                    <a:moveTo>
                      <a:pt x="11352" y="3086"/>
                    </a:moveTo>
                    <a:lnTo>
                      <a:pt x="11302" y="3086"/>
                    </a:lnTo>
                    <a:moveTo>
                      <a:pt x="11252" y="3086"/>
                    </a:moveTo>
                    <a:lnTo>
                      <a:pt x="11201" y="3086"/>
                    </a:lnTo>
                    <a:moveTo>
                      <a:pt x="11151" y="3086"/>
                    </a:moveTo>
                    <a:lnTo>
                      <a:pt x="11101" y="3086"/>
                    </a:lnTo>
                    <a:moveTo>
                      <a:pt x="11051" y="3086"/>
                    </a:moveTo>
                    <a:lnTo>
                      <a:pt x="11001" y="3086"/>
                    </a:lnTo>
                    <a:moveTo>
                      <a:pt x="10951" y="3086"/>
                    </a:moveTo>
                    <a:lnTo>
                      <a:pt x="10901" y="3086"/>
                    </a:lnTo>
                    <a:moveTo>
                      <a:pt x="10851" y="3086"/>
                    </a:moveTo>
                    <a:lnTo>
                      <a:pt x="10801" y="3086"/>
                    </a:lnTo>
                    <a:moveTo>
                      <a:pt x="10751" y="3086"/>
                    </a:moveTo>
                    <a:lnTo>
                      <a:pt x="10701" y="3086"/>
                    </a:lnTo>
                    <a:moveTo>
                      <a:pt x="10651" y="3086"/>
                    </a:moveTo>
                    <a:lnTo>
                      <a:pt x="10601" y="3086"/>
                    </a:lnTo>
                    <a:moveTo>
                      <a:pt x="10551" y="3086"/>
                    </a:moveTo>
                    <a:lnTo>
                      <a:pt x="10501" y="3086"/>
                    </a:lnTo>
                    <a:moveTo>
                      <a:pt x="10451" y="3086"/>
                    </a:moveTo>
                    <a:lnTo>
                      <a:pt x="10401" y="3086"/>
                    </a:lnTo>
                    <a:moveTo>
                      <a:pt x="10351" y="3086"/>
                    </a:moveTo>
                    <a:lnTo>
                      <a:pt x="10301" y="3086"/>
                    </a:lnTo>
                    <a:moveTo>
                      <a:pt x="10251" y="3086"/>
                    </a:moveTo>
                    <a:lnTo>
                      <a:pt x="10200" y="3086"/>
                    </a:lnTo>
                    <a:moveTo>
                      <a:pt x="10150" y="3086"/>
                    </a:moveTo>
                    <a:lnTo>
                      <a:pt x="10100" y="3086"/>
                    </a:lnTo>
                    <a:moveTo>
                      <a:pt x="10050" y="3086"/>
                    </a:moveTo>
                    <a:lnTo>
                      <a:pt x="10000" y="3086"/>
                    </a:lnTo>
                    <a:moveTo>
                      <a:pt x="9950" y="3086"/>
                    </a:moveTo>
                    <a:lnTo>
                      <a:pt x="9900" y="3086"/>
                    </a:lnTo>
                    <a:moveTo>
                      <a:pt x="9850" y="3086"/>
                    </a:moveTo>
                    <a:lnTo>
                      <a:pt x="9800" y="3086"/>
                    </a:lnTo>
                    <a:moveTo>
                      <a:pt x="9750" y="3086"/>
                    </a:moveTo>
                    <a:lnTo>
                      <a:pt x="9700" y="3086"/>
                    </a:lnTo>
                    <a:moveTo>
                      <a:pt x="9650" y="3086"/>
                    </a:moveTo>
                    <a:lnTo>
                      <a:pt x="9600" y="3086"/>
                    </a:lnTo>
                    <a:moveTo>
                      <a:pt x="9550" y="3086"/>
                    </a:moveTo>
                    <a:lnTo>
                      <a:pt x="9500" y="3086"/>
                    </a:lnTo>
                    <a:moveTo>
                      <a:pt x="9450" y="3086"/>
                    </a:moveTo>
                    <a:lnTo>
                      <a:pt x="9400" y="3086"/>
                    </a:lnTo>
                    <a:moveTo>
                      <a:pt x="9350" y="3086"/>
                    </a:moveTo>
                    <a:lnTo>
                      <a:pt x="9300" y="3086"/>
                    </a:lnTo>
                    <a:moveTo>
                      <a:pt x="9250" y="3086"/>
                    </a:moveTo>
                    <a:lnTo>
                      <a:pt x="9199" y="3086"/>
                    </a:lnTo>
                    <a:moveTo>
                      <a:pt x="9149" y="3086"/>
                    </a:moveTo>
                    <a:lnTo>
                      <a:pt x="9099" y="3086"/>
                    </a:lnTo>
                    <a:moveTo>
                      <a:pt x="9049" y="3086"/>
                    </a:moveTo>
                    <a:lnTo>
                      <a:pt x="8999" y="3086"/>
                    </a:lnTo>
                    <a:moveTo>
                      <a:pt x="8949" y="3086"/>
                    </a:moveTo>
                    <a:lnTo>
                      <a:pt x="8899" y="3086"/>
                    </a:lnTo>
                    <a:moveTo>
                      <a:pt x="8849" y="3086"/>
                    </a:moveTo>
                    <a:lnTo>
                      <a:pt x="8799" y="3086"/>
                    </a:lnTo>
                    <a:moveTo>
                      <a:pt x="8749" y="3086"/>
                    </a:moveTo>
                    <a:lnTo>
                      <a:pt x="8699" y="3086"/>
                    </a:lnTo>
                    <a:moveTo>
                      <a:pt x="8649" y="3086"/>
                    </a:moveTo>
                    <a:lnTo>
                      <a:pt x="8599" y="3086"/>
                    </a:lnTo>
                    <a:moveTo>
                      <a:pt x="8549" y="3086"/>
                    </a:moveTo>
                    <a:lnTo>
                      <a:pt x="8499" y="3086"/>
                    </a:lnTo>
                    <a:moveTo>
                      <a:pt x="8449" y="3086"/>
                    </a:moveTo>
                    <a:lnTo>
                      <a:pt x="8399" y="3086"/>
                    </a:lnTo>
                    <a:moveTo>
                      <a:pt x="8349" y="3086"/>
                    </a:moveTo>
                    <a:lnTo>
                      <a:pt x="8299" y="3086"/>
                    </a:lnTo>
                    <a:moveTo>
                      <a:pt x="8249" y="3086"/>
                    </a:moveTo>
                    <a:lnTo>
                      <a:pt x="8198" y="3086"/>
                    </a:lnTo>
                    <a:moveTo>
                      <a:pt x="8148" y="3086"/>
                    </a:moveTo>
                    <a:lnTo>
                      <a:pt x="8098" y="3086"/>
                    </a:lnTo>
                    <a:moveTo>
                      <a:pt x="8048" y="3086"/>
                    </a:moveTo>
                    <a:lnTo>
                      <a:pt x="7998" y="3086"/>
                    </a:lnTo>
                    <a:moveTo>
                      <a:pt x="7948" y="3086"/>
                    </a:moveTo>
                    <a:lnTo>
                      <a:pt x="7898" y="3086"/>
                    </a:lnTo>
                    <a:moveTo>
                      <a:pt x="7848" y="3086"/>
                    </a:moveTo>
                    <a:lnTo>
                      <a:pt x="7798" y="3086"/>
                    </a:lnTo>
                    <a:moveTo>
                      <a:pt x="7748" y="3086"/>
                    </a:moveTo>
                    <a:lnTo>
                      <a:pt x="7698" y="3086"/>
                    </a:lnTo>
                    <a:moveTo>
                      <a:pt x="7648" y="3086"/>
                    </a:moveTo>
                    <a:lnTo>
                      <a:pt x="7598" y="3086"/>
                    </a:lnTo>
                    <a:moveTo>
                      <a:pt x="7548" y="3086"/>
                    </a:moveTo>
                    <a:lnTo>
                      <a:pt x="7498" y="3086"/>
                    </a:lnTo>
                    <a:moveTo>
                      <a:pt x="7448" y="3086"/>
                    </a:moveTo>
                    <a:lnTo>
                      <a:pt x="7398" y="3086"/>
                    </a:lnTo>
                    <a:moveTo>
                      <a:pt x="7348" y="3086"/>
                    </a:moveTo>
                    <a:lnTo>
                      <a:pt x="7298" y="3086"/>
                    </a:lnTo>
                    <a:moveTo>
                      <a:pt x="7248" y="3086"/>
                    </a:moveTo>
                    <a:lnTo>
                      <a:pt x="7197" y="3086"/>
                    </a:lnTo>
                    <a:moveTo>
                      <a:pt x="7147" y="3086"/>
                    </a:moveTo>
                    <a:lnTo>
                      <a:pt x="7097" y="3086"/>
                    </a:lnTo>
                    <a:moveTo>
                      <a:pt x="7047" y="3086"/>
                    </a:moveTo>
                    <a:lnTo>
                      <a:pt x="6997" y="3086"/>
                    </a:lnTo>
                    <a:moveTo>
                      <a:pt x="6947" y="3086"/>
                    </a:moveTo>
                    <a:lnTo>
                      <a:pt x="6897" y="3086"/>
                    </a:lnTo>
                    <a:moveTo>
                      <a:pt x="6847" y="3086"/>
                    </a:moveTo>
                    <a:lnTo>
                      <a:pt x="6797" y="3086"/>
                    </a:lnTo>
                    <a:moveTo>
                      <a:pt x="6747" y="3086"/>
                    </a:moveTo>
                    <a:lnTo>
                      <a:pt x="6697" y="3086"/>
                    </a:lnTo>
                    <a:moveTo>
                      <a:pt x="6647" y="3086"/>
                    </a:moveTo>
                    <a:lnTo>
                      <a:pt x="6597" y="3086"/>
                    </a:lnTo>
                    <a:moveTo>
                      <a:pt x="6547" y="3086"/>
                    </a:moveTo>
                    <a:lnTo>
                      <a:pt x="6497" y="3086"/>
                    </a:lnTo>
                    <a:moveTo>
                      <a:pt x="6447" y="3086"/>
                    </a:moveTo>
                    <a:lnTo>
                      <a:pt x="6397" y="3086"/>
                    </a:lnTo>
                    <a:moveTo>
                      <a:pt x="6347" y="3086"/>
                    </a:moveTo>
                    <a:lnTo>
                      <a:pt x="6297" y="3086"/>
                    </a:lnTo>
                    <a:moveTo>
                      <a:pt x="6247" y="3086"/>
                    </a:moveTo>
                    <a:lnTo>
                      <a:pt x="6196" y="3086"/>
                    </a:lnTo>
                    <a:moveTo>
                      <a:pt x="6146" y="3086"/>
                    </a:moveTo>
                    <a:lnTo>
                      <a:pt x="6096" y="3086"/>
                    </a:lnTo>
                    <a:moveTo>
                      <a:pt x="6046" y="3086"/>
                    </a:moveTo>
                    <a:lnTo>
                      <a:pt x="5996" y="3086"/>
                    </a:lnTo>
                    <a:moveTo>
                      <a:pt x="5946" y="3086"/>
                    </a:moveTo>
                    <a:lnTo>
                      <a:pt x="5896" y="3086"/>
                    </a:lnTo>
                    <a:moveTo>
                      <a:pt x="5846" y="3086"/>
                    </a:moveTo>
                    <a:lnTo>
                      <a:pt x="5796" y="3086"/>
                    </a:lnTo>
                    <a:moveTo>
                      <a:pt x="5746" y="3086"/>
                    </a:moveTo>
                    <a:lnTo>
                      <a:pt x="5696" y="3086"/>
                    </a:lnTo>
                    <a:moveTo>
                      <a:pt x="5646" y="3086"/>
                    </a:moveTo>
                    <a:lnTo>
                      <a:pt x="5596" y="3086"/>
                    </a:lnTo>
                    <a:moveTo>
                      <a:pt x="5546" y="3086"/>
                    </a:moveTo>
                    <a:lnTo>
                      <a:pt x="5496" y="3086"/>
                    </a:lnTo>
                    <a:moveTo>
                      <a:pt x="5446" y="3086"/>
                    </a:moveTo>
                    <a:lnTo>
                      <a:pt x="5396" y="3086"/>
                    </a:lnTo>
                    <a:moveTo>
                      <a:pt x="5346" y="3086"/>
                    </a:moveTo>
                    <a:lnTo>
                      <a:pt x="5296" y="3086"/>
                    </a:lnTo>
                    <a:moveTo>
                      <a:pt x="5246" y="3086"/>
                    </a:moveTo>
                    <a:lnTo>
                      <a:pt x="5195" y="3086"/>
                    </a:lnTo>
                    <a:moveTo>
                      <a:pt x="5145" y="3086"/>
                    </a:moveTo>
                    <a:lnTo>
                      <a:pt x="5095" y="3086"/>
                    </a:lnTo>
                    <a:moveTo>
                      <a:pt x="5045" y="3086"/>
                    </a:moveTo>
                    <a:lnTo>
                      <a:pt x="4995" y="3086"/>
                    </a:lnTo>
                    <a:moveTo>
                      <a:pt x="4945" y="3086"/>
                    </a:moveTo>
                    <a:lnTo>
                      <a:pt x="4895" y="3086"/>
                    </a:lnTo>
                    <a:moveTo>
                      <a:pt x="4845" y="3086"/>
                    </a:moveTo>
                    <a:lnTo>
                      <a:pt x="4795" y="3086"/>
                    </a:lnTo>
                    <a:moveTo>
                      <a:pt x="4745" y="3086"/>
                    </a:moveTo>
                    <a:lnTo>
                      <a:pt x="4695" y="3086"/>
                    </a:lnTo>
                    <a:moveTo>
                      <a:pt x="4645" y="3086"/>
                    </a:moveTo>
                    <a:lnTo>
                      <a:pt x="4595" y="3086"/>
                    </a:lnTo>
                    <a:moveTo>
                      <a:pt x="4545" y="3086"/>
                    </a:moveTo>
                    <a:lnTo>
                      <a:pt x="4495" y="3086"/>
                    </a:lnTo>
                    <a:moveTo>
                      <a:pt x="4445" y="3086"/>
                    </a:moveTo>
                    <a:lnTo>
                      <a:pt x="4395" y="3086"/>
                    </a:lnTo>
                    <a:moveTo>
                      <a:pt x="4345" y="3086"/>
                    </a:moveTo>
                    <a:lnTo>
                      <a:pt x="4295" y="3086"/>
                    </a:lnTo>
                    <a:moveTo>
                      <a:pt x="4245" y="3086"/>
                    </a:moveTo>
                    <a:lnTo>
                      <a:pt x="4194" y="3086"/>
                    </a:lnTo>
                    <a:moveTo>
                      <a:pt x="4144" y="3086"/>
                    </a:moveTo>
                    <a:lnTo>
                      <a:pt x="4094" y="3086"/>
                    </a:lnTo>
                    <a:moveTo>
                      <a:pt x="4044" y="3086"/>
                    </a:moveTo>
                    <a:lnTo>
                      <a:pt x="3994" y="3086"/>
                    </a:lnTo>
                    <a:moveTo>
                      <a:pt x="3944" y="3086"/>
                    </a:moveTo>
                    <a:lnTo>
                      <a:pt x="3894" y="3086"/>
                    </a:lnTo>
                    <a:moveTo>
                      <a:pt x="3844" y="3086"/>
                    </a:moveTo>
                    <a:lnTo>
                      <a:pt x="3794" y="3086"/>
                    </a:lnTo>
                    <a:moveTo>
                      <a:pt x="3744" y="3086"/>
                    </a:moveTo>
                    <a:lnTo>
                      <a:pt x="3694" y="3086"/>
                    </a:lnTo>
                    <a:moveTo>
                      <a:pt x="3644" y="3086"/>
                    </a:moveTo>
                    <a:lnTo>
                      <a:pt x="3594" y="3086"/>
                    </a:lnTo>
                    <a:moveTo>
                      <a:pt x="3544" y="3086"/>
                    </a:moveTo>
                    <a:lnTo>
                      <a:pt x="3494" y="3086"/>
                    </a:lnTo>
                    <a:moveTo>
                      <a:pt x="3444" y="3086"/>
                    </a:moveTo>
                    <a:lnTo>
                      <a:pt x="3394" y="3086"/>
                    </a:lnTo>
                    <a:moveTo>
                      <a:pt x="3344" y="3086"/>
                    </a:moveTo>
                    <a:lnTo>
                      <a:pt x="3294" y="3086"/>
                    </a:lnTo>
                    <a:moveTo>
                      <a:pt x="3244" y="3086"/>
                    </a:moveTo>
                    <a:lnTo>
                      <a:pt x="3193" y="3086"/>
                    </a:lnTo>
                    <a:moveTo>
                      <a:pt x="3143" y="3086"/>
                    </a:moveTo>
                    <a:lnTo>
                      <a:pt x="3093" y="3086"/>
                    </a:lnTo>
                    <a:moveTo>
                      <a:pt x="3043" y="3086"/>
                    </a:moveTo>
                    <a:lnTo>
                      <a:pt x="2993" y="3086"/>
                    </a:lnTo>
                    <a:moveTo>
                      <a:pt x="2943" y="3086"/>
                    </a:moveTo>
                    <a:lnTo>
                      <a:pt x="2893" y="3086"/>
                    </a:lnTo>
                    <a:moveTo>
                      <a:pt x="2843" y="3086"/>
                    </a:moveTo>
                    <a:lnTo>
                      <a:pt x="2793" y="3086"/>
                    </a:lnTo>
                    <a:moveTo>
                      <a:pt x="2743" y="3086"/>
                    </a:moveTo>
                    <a:lnTo>
                      <a:pt x="2693" y="3086"/>
                    </a:lnTo>
                    <a:moveTo>
                      <a:pt x="2643" y="3086"/>
                    </a:moveTo>
                    <a:lnTo>
                      <a:pt x="2593" y="3086"/>
                    </a:lnTo>
                    <a:moveTo>
                      <a:pt x="2543" y="3086"/>
                    </a:moveTo>
                    <a:lnTo>
                      <a:pt x="2493" y="3086"/>
                    </a:lnTo>
                    <a:moveTo>
                      <a:pt x="2443" y="3086"/>
                    </a:moveTo>
                    <a:lnTo>
                      <a:pt x="2393" y="3086"/>
                    </a:lnTo>
                    <a:moveTo>
                      <a:pt x="2343" y="3086"/>
                    </a:moveTo>
                    <a:lnTo>
                      <a:pt x="2293" y="3086"/>
                    </a:lnTo>
                    <a:moveTo>
                      <a:pt x="2243" y="3086"/>
                    </a:moveTo>
                    <a:lnTo>
                      <a:pt x="2192" y="3086"/>
                    </a:lnTo>
                    <a:moveTo>
                      <a:pt x="2142" y="3086"/>
                    </a:moveTo>
                    <a:lnTo>
                      <a:pt x="2092" y="3086"/>
                    </a:lnTo>
                    <a:moveTo>
                      <a:pt x="2042" y="3086"/>
                    </a:moveTo>
                    <a:lnTo>
                      <a:pt x="1992" y="3086"/>
                    </a:lnTo>
                    <a:moveTo>
                      <a:pt x="1942" y="3086"/>
                    </a:moveTo>
                    <a:lnTo>
                      <a:pt x="1892" y="3086"/>
                    </a:lnTo>
                    <a:moveTo>
                      <a:pt x="1842" y="3086"/>
                    </a:moveTo>
                    <a:lnTo>
                      <a:pt x="1792" y="3086"/>
                    </a:lnTo>
                    <a:moveTo>
                      <a:pt x="1742" y="3086"/>
                    </a:moveTo>
                    <a:lnTo>
                      <a:pt x="1692" y="3086"/>
                    </a:lnTo>
                    <a:moveTo>
                      <a:pt x="1642" y="3086"/>
                    </a:moveTo>
                    <a:lnTo>
                      <a:pt x="1592" y="3086"/>
                    </a:lnTo>
                    <a:moveTo>
                      <a:pt x="1543" y="3086"/>
                    </a:moveTo>
                    <a:cubicBezTo>
                      <a:pt x="1526" y="3086"/>
                      <a:pt x="1510" y="3086"/>
                      <a:pt x="1493" y="3085"/>
                    </a:cubicBezTo>
                  </a:path>
                </a:pathLst>
              </a:custGeom>
              <a:noFill/>
              <a:ln w="20625" cap="flat" cmpd="sng">
                <a:solidFill>
                  <a:srgbClr val="9B162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8" name="Shape 218"/>
            <p:cNvSpPr/>
            <p:nvPr/>
          </p:nvSpPr>
          <p:spPr>
            <a:xfrm>
              <a:off x="153922" y="0"/>
              <a:ext cx="9144000" cy="333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422212" y="508000"/>
              <a:ext cx="92076" cy="92076"/>
            </a:xfrm>
            <a:custGeom>
              <a:avLst/>
              <a:gdLst/>
              <a:ahLst/>
              <a:cxnLst/>
              <a:rect l="0" t="0" r="0" b="0"/>
              <a:pathLst>
                <a:path w="58" h="58" extrusionOk="0">
                  <a:moveTo>
                    <a:pt x="58" y="40"/>
                  </a:moveTo>
                  <a:lnTo>
                    <a:pt x="18" y="58"/>
                  </a:lnTo>
                  <a:lnTo>
                    <a:pt x="0" y="19"/>
                  </a:lnTo>
                  <a:lnTo>
                    <a:pt x="40" y="0"/>
                  </a:lnTo>
                  <a:lnTo>
                    <a:pt x="58" y="4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347597" y="696913"/>
              <a:ext cx="88900" cy="88900"/>
            </a:xfrm>
            <a:custGeom>
              <a:avLst/>
              <a:gdLst/>
              <a:ahLst/>
              <a:cxnLst/>
              <a:rect l="0" t="0" r="0" b="0"/>
              <a:pathLst>
                <a:path w="56" h="56" extrusionOk="0">
                  <a:moveTo>
                    <a:pt x="41" y="56"/>
                  </a:moveTo>
                  <a:lnTo>
                    <a:pt x="0" y="41"/>
                  </a:lnTo>
                  <a:lnTo>
                    <a:pt x="15" y="0"/>
                  </a:lnTo>
                  <a:lnTo>
                    <a:pt x="56" y="15"/>
                  </a:lnTo>
                  <a:lnTo>
                    <a:pt x="41" y="5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>
              <a:off x="515873" y="790575"/>
              <a:ext cx="69900" cy="684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Shape 222"/>
            <p:cNvSpPr/>
            <p:nvPr/>
          </p:nvSpPr>
          <p:spPr>
            <a:xfrm>
              <a:off x="295210" y="914400"/>
              <a:ext cx="96837" cy="96837"/>
            </a:xfrm>
            <a:custGeom>
              <a:avLst/>
              <a:gdLst/>
              <a:ahLst/>
              <a:cxnLst/>
              <a:rect l="0" t="0" r="0" b="0"/>
              <a:pathLst>
                <a:path w="61" h="61" extrusionOk="0">
                  <a:moveTo>
                    <a:pt x="30" y="61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61" y="31"/>
                  </a:lnTo>
                  <a:lnTo>
                    <a:pt x="30" y="6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419036" y="207963"/>
              <a:ext cx="98425" cy="96837"/>
            </a:xfrm>
            <a:custGeom>
              <a:avLst/>
              <a:gdLst/>
              <a:ahLst/>
              <a:cxnLst/>
              <a:rect l="0" t="0" r="0" b="0"/>
              <a:pathLst>
                <a:path w="62" h="61" extrusionOk="0">
                  <a:moveTo>
                    <a:pt x="30" y="61"/>
                  </a:moveTo>
                  <a:lnTo>
                    <a:pt x="0" y="30"/>
                  </a:lnTo>
                  <a:lnTo>
                    <a:pt x="32" y="0"/>
                  </a:lnTo>
                  <a:lnTo>
                    <a:pt x="62" y="32"/>
                  </a:lnTo>
                  <a:lnTo>
                    <a:pt x="30" y="6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653987" y="442913"/>
              <a:ext cx="85725" cy="84138"/>
            </a:xfrm>
            <a:custGeom>
              <a:avLst/>
              <a:gdLst/>
              <a:ahLst/>
              <a:cxnLst/>
              <a:rect l="0" t="0" r="0" b="0"/>
              <a:pathLst>
                <a:path w="54" h="53" extrusionOk="0">
                  <a:moveTo>
                    <a:pt x="12" y="53"/>
                  </a:moveTo>
                  <a:lnTo>
                    <a:pt x="0" y="11"/>
                  </a:lnTo>
                  <a:lnTo>
                    <a:pt x="42" y="0"/>
                  </a:lnTo>
                  <a:lnTo>
                    <a:pt x="54" y="42"/>
                  </a:lnTo>
                  <a:lnTo>
                    <a:pt x="12" y="5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Shape 225"/>
            <p:cNvSpPr/>
            <p:nvPr/>
          </p:nvSpPr>
          <p:spPr>
            <a:xfrm>
              <a:off x="958786" y="671513"/>
              <a:ext cx="84138" cy="84138"/>
            </a:xfrm>
            <a:custGeom>
              <a:avLst/>
              <a:gdLst/>
              <a:ahLst/>
              <a:cxnLst/>
              <a:rect l="0" t="0" r="0" b="0"/>
              <a:pathLst>
                <a:path w="53" h="53" extrusionOk="0">
                  <a:moveTo>
                    <a:pt x="12" y="53"/>
                  </a:moveTo>
                  <a:lnTo>
                    <a:pt x="0" y="11"/>
                  </a:lnTo>
                  <a:lnTo>
                    <a:pt x="42" y="0"/>
                  </a:lnTo>
                  <a:lnTo>
                    <a:pt x="53" y="42"/>
                  </a:lnTo>
                  <a:lnTo>
                    <a:pt x="12" y="5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760348" y="244475"/>
              <a:ext cx="93663" cy="93663"/>
            </a:xfrm>
            <a:custGeom>
              <a:avLst/>
              <a:gdLst/>
              <a:ahLst/>
              <a:cxnLst/>
              <a:rect l="0" t="0" r="0" b="0"/>
              <a:pathLst>
                <a:path w="59" h="59" extrusionOk="0">
                  <a:moveTo>
                    <a:pt x="39" y="59"/>
                  </a:moveTo>
                  <a:lnTo>
                    <a:pt x="0" y="39"/>
                  </a:lnTo>
                  <a:lnTo>
                    <a:pt x="20" y="0"/>
                  </a:lnTo>
                  <a:lnTo>
                    <a:pt x="59" y="20"/>
                  </a:lnTo>
                  <a:lnTo>
                    <a:pt x="39" y="5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Shape 227"/>
            <p:cNvSpPr/>
            <p:nvPr/>
          </p:nvSpPr>
          <p:spPr>
            <a:xfrm>
              <a:off x="779398" y="506413"/>
              <a:ext cx="96837" cy="96837"/>
            </a:xfrm>
            <a:custGeom>
              <a:avLst/>
              <a:gdLst/>
              <a:ahLst/>
              <a:cxnLst/>
              <a:rect l="0" t="0" r="0" b="0"/>
              <a:pathLst>
                <a:path w="61" h="61" extrusionOk="0">
                  <a:moveTo>
                    <a:pt x="27" y="61"/>
                  </a:moveTo>
                  <a:lnTo>
                    <a:pt x="0" y="27"/>
                  </a:lnTo>
                  <a:lnTo>
                    <a:pt x="34" y="0"/>
                  </a:lnTo>
                  <a:lnTo>
                    <a:pt x="61" y="33"/>
                  </a:lnTo>
                  <a:lnTo>
                    <a:pt x="27" y="6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Shape 228"/>
            <p:cNvSpPr/>
            <p:nvPr/>
          </p:nvSpPr>
          <p:spPr>
            <a:xfrm>
              <a:off x="779398" y="914400"/>
              <a:ext cx="96837" cy="96837"/>
            </a:xfrm>
            <a:custGeom>
              <a:avLst/>
              <a:gdLst/>
              <a:ahLst/>
              <a:cxnLst/>
              <a:rect l="0" t="0" r="0" b="0"/>
              <a:pathLst>
                <a:path w="61" h="61" extrusionOk="0">
                  <a:moveTo>
                    <a:pt x="61" y="28"/>
                  </a:moveTo>
                  <a:lnTo>
                    <a:pt x="33" y="61"/>
                  </a:lnTo>
                  <a:lnTo>
                    <a:pt x="0" y="33"/>
                  </a:lnTo>
                  <a:lnTo>
                    <a:pt x="29" y="0"/>
                  </a:lnTo>
                  <a:lnTo>
                    <a:pt x="61" y="2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Shape 229"/>
            <p:cNvSpPr/>
            <p:nvPr/>
          </p:nvSpPr>
          <p:spPr>
            <a:xfrm>
              <a:off x="1034986" y="401638"/>
              <a:ext cx="98425" cy="96837"/>
            </a:xfrm>
            <a:custGeom>
              <a:avLst/>
              <a:gdLst/>
              <a:ahLst/>
              <a:cxnLst/>
              <a:rect l="0" t="0" r="0" b="0"/>
              <a:pathLst>
                <a:path w="62" h="61" extrusionOk="0">
                  <a:moveTo>
                    <a:pt x="35" y="61"/>
                  </a:moveTo>
                  <a:lnTo>
                    <a:pt x="0" y="35"/>
                  </a:lnTo>
                  <a:lnTo>
                    <a:pt x="27" y="0"/>
                  </a:lnTo>
                  <a:lnTo>
                    <a:pt x="62" y="26"/>
                  </a:lnTo>
                  <a:lnTo>
                    <a:pt x="35" y="6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Shape 230"/>
            <p:cNvSpPr/>
            <p:nvPr/>
          </p:nvSpPr>
          <p:spPr>
            <a:xfrm>
              <a:off x="793686" y="28575"/>
              <a:ext cx="69900" cy="684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Shape 231"/>
            <p:cNvSpPr/>
            <p:nvPr/>
          </p:nvSpPr>
          <p:spPr>
            <a:xfrm>
              <a:off x="644462" y="193675"/>
              <a:ext cx="66675" cy="77787"/>
            </a:xfrm>
            <a:custGeom>
              <a:avLst/>
              <a:gdLst/>
              <a:ahLst/>
              <a:cxnLst/>
              <a:rect l="0" t="0" r="0" b="0"/>
              <a:pathLst>
                <a:path w="42" h="49" extrusionOk="0">
                  <a:moveTo>
                    <a:pt x="0" y="49"/>
                  </a:moveTo>
                  <a:lnTo>
                    <a:pt x="1" y="0"/>
                  </a:lnTo>
                  <a:lnTo>
                    <a:pt x="42" y="26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Shape 232"/>
            <p:cNvSpPr/>
            <p:nvPr/>
          </p:nvSpPr>
          <p:spPr>
            <a:xfrm>
              <a:off x="642873" y="0"/>
              <a:ext cx="68262" cy="76200"/>
            </a:xfrm>
            <a:custGeom>
              <a:avLst/>
              <a:gdLst/>
              <a:ahLst/>
              <a:cxnLst/>
              <a:rect l="0" t="0" r="0" b="0"/>
              <a:pathLst>
                <a:path w="43" h="48" extrusionOk="0">
                  <a:moveTo>
                    <a:pt x="0" y="48"/>
                  </a:moveTo>
                  <a:lnTo>
                    <a:pt x="3" y="0"/>
                  </a:lnTo>
                  <a:lnTo>
                    <a:pt x="43" y="27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Shape 233"/>
            <p:cNvSpPr/>
            <p:nvPr/>
          </p:nvSpPr>
          <p:spPr>
            <a:xfrm>
              <a:off x="506348" y="349249"/>
              <a:ext cx="76200" cy="66675"/>
            </a:xfrm>
            <a:custGeom>
              <a:avLst/>
              <a:gdLst/>
              <a:ahLst/>
              <a:cxnLst/>
              <a:rect l="0" t="0" r="0" b="0"/>
              <a:pathLst>
                <a:path w="48" h="42" extrusionOk="0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Shape 234"/>
            <p:cNvSpPr/>
            <p:nvPr/>
          </p:nvSpPr>
          <p:spPr>
            <a:xfrm>
              <a:off x="1108012" y="803274"/>
              <a:ext cx="74613" cy="73026"/>
            </a:xfrm>
            <a:custGeom>
              <a:avLst/>
              <a:gdLst/>
              <a:ahLst/>
              <a:cxnLst/>
              <a:rect l="0" t="0" r="0" b="0"/>
              <a:pathLst>
                <a:path w="47" h="46" extrusionOk="0">
                  <a:moveTo>
                    <a:pt x="15" y="46"/>
                  </a:moveTo>
                  <a:lnTo>
                    <a:pt x="0" y="0"/>
                  </a:lnTo>
                  <a:lnTo>
                    <a:pt x="47" y="10"/>
                  </a:lnTo>
                  <a:lnTo>
                    <a:pt x="15" y="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Shape 235"/>
            <p:cNvSpPr/>
            <p:nvPr/>
          </p:nvSpPr>
          <p:spPr>
            <a:xfrm>
              <a:off x="879411" y="827088"/>
              <a:ext cx="76200" cy="66675"/>
            </a:xfrm>
            <a:custGeom>
              <a:avLst/>
              <a:gdLst/>
              <a:ahLst/>
              <a:cxnLst/>
              <a:rect l="0" t="0" r="0" b="0"/>
              <a:pathLst>
                <a:path w="48" h="42" extrusionOk="0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Shape 236"/>
            <p:cNvSpPr/>
            <p:nvPr/>
          </p:nvSpPr>
          <p:spPr>
            <a:xfrm>
              <a:off x="577786" y="638175"/>
              <a:ext cx="74613" cy="71438"/>
            </a:xfrm>
            <a:custGeom>
              <a:avLst/>
              <a:gdLst/>
              <a:ahLst/>
              <a:cxnLst/>
              <a:rect l="0" t="0" r="0" b="0"/>
              <a:pathLst>
                <a:path w="47" h="45" extrusionOk="0">
                  <a:moveTo>
                    <a:pt x="0" y="9"/>
                  </a:moveTo>
                  <a:lnTo>
                    <a:pt x="47" y="0"/>
                  </a:lnTo>
                  <a:lnTo>
                    <a:pt x="32" y="4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Shape 237"/>
            <p:cNvSpPr/>
            <p:nvPr/>
          </p:nvSpPr>
          <p:spPr>
            <a:xfrm>
              <a:off x="1096898" y="588962"/>
              <a:ext cx="74613" cy="73026"/>
            </a:xfrm>
            <a:custGeom>
              <a:avLst/>
              <a:gdLst/>
              <a:ahLst/>
              <a:cxnLst/>
              <a:rect l="0" t="0" r="0" b="0"/>
              <a:pathLst>
                <a:path w="47" h="46" extrusionOk="0">
                  <a:moveTo>
                    <a:pt x="0" y="10"/>
                  </a:moveTo>
                  <a:lnTo>
                    <a:pt x="47" y="0"/>
                  </a:lnTo>
                  <a:lnTo>
                    <a:pt x="32" y="4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Shape 238"/>
            <p:cNvSpPr/>
            <p:nvPr/>
          </p:nvSpPr>
          <p:spPr>
            <a:xfrm>
              <a:off x="512699" y="939799"/>
              <a:ext cx="73026" cy="73026"/>
            </a:xfrm>
            <a:custGeom>
              <a:avLst/>
              <a:gdLst/>
              <a:ahLst/>
              <a:cxnLst/>
              <a:rect l="0" t="0" r="0" b="0"/>
              <a:pathLst>
                <a:path w="46" h="46" extrusionOk="0">
                  <a:moveTo>
                    <a:pt x="0" y="34"/>
                  </a:moveTo>
                  <a:lnTo>
                    <a:pt x="34" y="0"/>
                  </a:lnTo>
                  <a:lnTo>
                    <a:pt x="46" y="46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Shape 239"/>
            <p:cNvSpPr/>
            <p:nvPr/>
          </p:nvSpPr>
          <p:spPr>
            <a:xfrm>
              <a:off x="304735" y="261938"/>
              <a:ext cx="71438" cy="73026"/>
            </a:xfrm>
            <a:custGeom>
              <a:avLst/>
              <a:gdLst/>
              <a:ahLst/>
              <a:cxnLst/>
              <a:rect l="0" t="0" r="0" b="0"/>
              <a:pathLst>
                <a:path w="45" h="46" extrusionOk="0">
                  <a:moveTo>
                    <a:pt x="0" y="32"/>
                  </a:moveTo>
                  <a:lnTo>
                    <a:pt x="35" y="0"/>
                  </a:lnTo>
                  <a:lnTo>
                    <a:pt x="45" y="46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Shape 240"/>
            <p:cNvSpPr/>
            <p:nvPr/>
          </p:nvSpPr>
          <p:spPr>
            <a:xfrm>
              <a:off x="1000061" y="222250"/>
              <a:ext cx="68262" cy="76200"/>
            </a:xfrm>
            <a:custGeom>
              <a:avLst/>
              <a:gdLst/>
              <a:ahLst/>
              <a:cxnLst/>
              <a:rect l="0" t="0" r="0" b="0"/>
              <a:pathLst>
                <a:path w="43" h="48" extrusionOk="0">
                  <a:moveTo>
                    <a:pt x="0" y="26"/>
                  </a:moveTo>
                  <a:lnTo>
                    <a:pt x="41" y="0"/>
                  </a:lnTo>
                  <a:lnTo>
                    <a:pt x="43" y="4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Shape 241"/>
            <p:cNvSpPr/>
            <p:nvPr/>
          </p:nvSpPr>
          <p:spPr>
            <a:xfrm>
              <a:off x="896873" y="384175"/>
              <a:ext cx="69900" cy="684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Shape 242"/>
            <p:cNvSpPr/>
            <p:nvPr/>
          </p:nvSpPr>
          <p:spPr>
            <a:xfrm>
              <a:off x="917511" y="557213"/>
              <a:ext cx="69900" cy="684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Shape 243"/>
            <p:cNvSpPr/>
            <p:nvPr/>
          </p:nvSpPr>
          <p:spPr>
            <a:xfrm>
              <a:off x="993711" y="950913"/>
              <a:ext cx="699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Shape 244"/>
            <p:cNvSpPr/>
            <p:nvPr/>
          </p:nvSpPr>
          <p:spPr>
            <a:xfrm>
              <a:off x="896873" y="188913"/>
              <a:ext cx="699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Shape 245"/>
            <p:cNvSpPr/>
            <p:nvPr/>
          </p:nvSpPr>
          <p:spPr>
            <a:xfrm>
              <a:off x="738123" y="687388"/>
              <a:ext cx="699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Shape 246"/>
            <p:cNvSpPr/>
            <p:nvPr/>
          </p:nvSpPr>
          <p:spPr>
            <a:xfrm>
              <a:off x="661923" y="895350"/>
              <a:ext cx="699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309499" y="466724"/>
              <a:ext cx="684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Shape 248"/>
            <p:cNvSpPr/>
            <p:nvPr/>
          </p:nvSpPr>
          <p:spPr>
            <a:xfrm>
              <a:off x="474599" y="71438"/>
              <a:ext cx="699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49" name="Shape 249"/>
            <p:cNvGrpSpPr/>
            <p:nvPr/>
          </p:nvGrpSpPr>
          <p:grpSpPr>
            <a:xfrm>
              <a:off x="153922" y="989013"/>
              <a:ext cx="1168401" cy="2336803"/>
              <a:chOff x="153922" y="989013"/>
              <a:chExt cx="1168401" cy="2336803"/>
            </a:xfrm>
          </p:grpSpPr>
          <p:sp>
            <p:nvSpPr>
              <p:cNvPr id="250" name="Shape 250"/>
              <p:cNvSpPr/>
              <p:nvPr/>
            </p:nvSpPr>
            <p:spPr>
              <a:xfrm>
                <a:off x="231710" y="989013"/>
                <a:ext cx="1012826" cy="1392235"/>
              </a:xfrm>
              <a:custGeom>
                <a:avLst/>
                <a:gdLst/>
                <a:ahLst/>
                <a:cxnLst/>
                <a:rect l="0" t="0" r="0" b="0"/>
                <a:pathLst>
                  <a:path w="2435" h="3350" extrusionOk="0">
                    <a:moveTo>
                      <a:pt x="1053" y="3350"/>
                    </a:moveTo>
                    <a:lnTo>
                      <a:pt x="1053" y="1635"/>
                    </a:lnTo>
                    <a:lnTo>
                      <a:pt x="0" y="324"/>
                    </a:lnTo>
                    <a:lnTo>
                      <a:pt x="0" y="130"/>
                    </a:lnTo>
                    <a:lnTo>
                      <a:pt x="0" y="0"/>
                    </a:lnTo>
                    <a:lnTo>
                      <a:pt x="2435" y="0"/>
                    </a:lnTo>
                    <a:lnTo>
                      <a:pt x="2435" y="130"/>
                    </a:lnTo>
                    <a:lnTo>
                      <a:pt x="2435" y="324"/>
                    </a:lnTo>
                    <a:lnTo>
                      <a:pt x="1383" y="1635"/>
                    </a:lnTo>
                    <a:lnTo>
                      <a:pt x="1383" y="335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" name="Shape 251"/>
              <p:cNvSpPr/>
              <p:nvPr/>
            </p:nvSpPr>
            <p:spPr>
              <a:xfrm>
                <a:off x="153922" y="2155825"/>
                <a:ext cx="1168401" cy="1169991"/>
              </a:xfrm>
              <a:custGeom>
                <a:avLst/>
                <a:gdLst/>
                <a:ahLst/>
                <a:cxnLst/>
                <a:rect l="0" t="0" r="0" b="0"/>
                <a:pathLst>
                  <a:path w="2813" h="2814" extrusionOk="0">
                    <a:moveTo>
                      <a:pt x="1407" y="2072"/>
                    </a:moveTo>
                    <a:cubicBezTo>
                      <a:pt x="1039" y="2072"/>
                      <a:pt x="741" y="1774"/>
                      <a:pt x="741" y="1407"/>
                    </a:cubicBezTo>
                    <a:cubicBezTo>
                      <a:pt x="741" y="1040"/>
                      <a:pt x="1039" y="742"/>
                      <a:pt x="1407" y="742"/>
                    </a:cubicBezTo>
                    <a:cubicBezTo>
                      <a:pt x="1774" y="742"/>
                      <a:pt x="2072" y="1040"/>
                      <a:pt x="2072" y="1407"/>
                    </a:cubicBezTo>
                    <a:cubicBezTo>
                      <a:pt x="2072" y="1774"/>
                      <a:pt x="1774" y="2072"/>
                      <a:pt x="1407" y="2072"/>
                    </a:cubicBezTo>
                    <a:moveTo>
                      <a:pt x="1407" y="0"/>
                    </a:moveTo>
                    <a:cubicBezTo>
                      <a:pt x="630" y="0"/>
                      <a:pt x="0" y="630"/>
                      <a:pt x="0" y="1407"/>
                    </a:cubicBezTo>
                    <a:cubicBezTo>
                      <a:pt x="0" y="2184"/>
                      <a:pt x="630" y="2814"/>
                      <a:pt x="1407" y="2814"/>
                    </a:cubicBezTo>
                    <a:cubicBezTo>
                      <a:pt x="2184" y="2814"/>
                      <a:pt x="2813" y="2184"/>
                      <a:pt x="2813" y="1407"/>
                    </a:cubicBezTo>
                    <a:cubicBezTo>
                      <a:pt x="2813" y="630"/>
                      <a:pt x="2184" y="0"/>
                      <a:pt x="1407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2" name="Shape 252"/>
              <p:cNvSpPr/>
              <p:nvPr/>
            </p:nvSpPr>
            <p:spPr>
              <a:xfrm>
                <a:off x="520635" y="2524125"/>
                <a:ext cx="435000" cy="435000"/>
              </a:xfrm>
              <a:prstGeom prst="ellipse">
                <a:avLst/>
              </a:prstGeom>
              <a:solidFill>
                <a:srgbClr val="9B1627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3" name="Shape 253"/>
            <p:cNvSpPr/>
            <p:nvPr/>
          </p:nvSpPr>
          <p:spPr>
            <a:xfrm>
              <a:off x="1949387" y="601663"/>
              <a:ext cx="69900" cy="684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Shape 254"/>
            <p:cNvSpPr/>
            <p:nvPr/>
          </p:nvSpPr>
          <p:spPr>
            <a:xfrm>
              <a:off x="1949387" y="739775"/>
              <a:ext cx="69900" cy="699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Shape 255"/>
            <p:cNvSpPr/>
            <p:nvPr/>
          </p:nvSpPr>
          <p:spPr>
            <a:xfrm>
              <a:off x="1949387" y="877887"/>
              <a:ext cx="69900" cy="699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Shape 256"/>
            <p:cNvSpPr/>
            <p:nvPr/>
          </p:nvSpPr>
          <p:spPr>
            <a:xfrm>
              <a:off x="1811273" y="601663"/>
              <a:ext cx="69900" cy="684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Shape 257"/>
            <p:cNvSpPr/>
            <p:nvPr/>
          </p:nvSpPr>
          <p:spPr>
            <a:xfrm>
              <a:off x="1811273" y="739775"/>
              <a:ext cx="69900" cy="699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Shape 258"/>
            <p:cNvSpPr/>
            <p:nvPr/>
          </p:nvSpPr>
          <p:spPr>
            <a:xfrm>
              <a:off x="1811273" y="877887"/>
              <a:ext cx="69900" cy="699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Shape 259"/>
            <p:cNvSpPr/>
            <p:nvPr/>
          </p:nvSpPr>
          <p:spPr>
            <a:xfrm>
              <a:off x="2219262" y="744538"/>
              <a:ext cx="76200" cy="66675"/>
            </a:xfrm>
            <a:custGeom>
              <a:avLst/>
              <a:gdLst/>
              <a:ahLst/>
              <a:cxnLst/>
              <a:rect l="0" t="0" r="0" b="0"/>
              <a:pathLst>
                <a:path w="48" h="42" extrusionOk="0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Shape 260"/>
            <p:cNvSpPr/>
            <p:nvPr/>
          </p:nvSpPr>
          <p:spPr>
            <a:xfrm>
              <a:off x="2365312" y="744538"/>
              <a:ext cx="76200" cy="66675"/>
            </a:xfrm>
            <a:custGeom>
              <a:avLst/>
              <a:gdLst/>
              <a:ahLst/>
              <a:cxnLst/>
              <a:rect l="0" t="0" r="0" b="0"/>
              <a:pathLst>
                <a:path w="48" h="42" extrusionOk="0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Shape 261"/>
            <p:cNvSpPr/>
            <p:nvPr/>
          </p:nvSpPr>
          <p:spPr>
            <a:xfrm>
              <a:off x="2219262" y="612774"/>
              <a:ext cx="76200" cy="66675"/>
            </a:xfrm>
            <a:custGeom>
              <a:avLst/>
              <a:gdLst/>
              <a:ahLst/>
              <a:cxnLst/>
              <a:rect l="0" t="0" r="0" b="0"/>
              <a:pathLst>
                <a:path w="48" h="42" extrusionOk="0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Shape 262"/>
            <p:cNvSpPr/>
            <p:nvPr/>
          </p:nvSpPr>
          <p:spPr>
            <a:xfrm>
              <a:off x="2365312" y="612774"/>
              <a:ext cx="76200" cy="66675"/>
            </a:xfrm>
            <a:custGeom>
              <a:avLst/>
              <a:gdLst/>
              <a:ahLst/>
              <a:cxnLst/>
              <a:rect l="0" t="0" r="0" b="0"/>
              <a:pathLst>
                <a:path w="48" h="42" extrusionOk="0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Shape 263"/>
            <p:cNvSpPr/>
            <p:nvPr/>
          </p:nvSpPr>
          <p:spPr>
            <a:xfrm>
              <a:off x="2219262" y="882649"/>
              <a:ext cx="76200" cy="66675"/>
            </a:xfrm>
            <a:custGeom>
              <a:avLst/>
              <a:gdLst/>
              <a:ahLst/>
              <a:cxnLst/>
              <a:rect l="0" t="0" r="0" b="0"/>
              <a:pathLst>
                <a:path w="48" h="42" extrusionOk="0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Shape 264"/>
            <p:cNvSpPr/>
            <p:nvPr/>
          </p:nvSpPr>
          <p:spPr>
            <a:xfrm>
              <a:off x="2365312" y="882649"/>
              <a:ext cx="76200" cy="66675"/>
            </a:xfrm>
            <a:custGeom>
              <a:avLst/>
              <a:gdLst/>
              <a:ahLst/>
              <a:cxnLst/>
              <a:rect l="0" t="0" r="0" b="0"/>
              <a:pathLst>
                <a:path w="48" h="42" extrusionOk="0">
                  <a:moveTo>
                    <a:pt x="0" y="42"/>
                  </a:moveTo>
                  <a:lnTo>
                    <a:pt x="24" y="0"/>
                  </a:lnTo>
                  <a:lnTo>
                    <a:pt x="48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Shape 265"/>
            <p:cNvSpPr/>
            <p:nvPr/>
          </p:nvSpPr>
          <p:spPr>
            <a:xfrm>
              <a:off x="2779648" y="598487"/>
              <a:ext cx="69900" cy="684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Shape 266"/>
            <p:cNvSpPr/>
            <p:nvPr/>
          </p:nvSpPr>
          <p:spPr>
            <a:xfrm>
              <a:off x="2779648" y="736599"/>
              <a:ext cx="699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Shape 267"/>
            <p:cNvSpPr/>
            <p:nvPr/>
          </p:nvSpPr>
          <p:spPr>
            <a:xfrm>
              <a:off x="2779648" y="874712"/>
              <a:ext cx="699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Shape 268"/>
            <p:cNvSpPr/>
            <p:nvPr/>
          </p:nvSpPr>
          <p:spPr>
            <a:xfrm>
              <a:off x="2641536" y="598487"/>
              <a:ext cx="69900" cy="684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Shape 269"/>
            <p:cNvSpPr/>
            <p:nvPr/>
          </p:nvSpPr>
          <p:spPr>
            <a:xfrm>
              <a:off x="2641536" y="736599"/>
              <a:ext cx="699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Shape 270"/>
            <p:cNvSpPr/>
            <p:nvPr/>
          </p:nvSpPr>
          <p:spPr>
            <a:xfrm>
              <a:off x="2641536" y="874712"/>
              <a:ext cx="69900" cy="699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1" name="Shape 271"/>
            <p:cNvGrpSpPr/>
            <p:nvPr/>
          </p:nvGrpSpPr>
          <p:grpSpPr>
            <a:xfrm>
              <a:off x="1746189" y="1014412"/>
              <a:ext cx="1168401" cy="2311403"/>
              <a:chOff x="1746189" y="1014412"/>
              <a:chExt cx="1168401" cy="2311403"/>
            </a:xfrm>
          </p:grpSpPr>
          <p:cxnSp>
            <p:nvCxnSpPr>
              <p:cNvPr id="272" name="Shape 272"/>
              <p:cNvCxnSpPr/>
              <p:nvPr/>
            </p:nvCxnSpPr>
            <p:spPr>
              <a:xfrm>
                <a:off x="1749362" y="1014412"/>
                <a:ext cx="1161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3" name="Shape 273"/>
              <p:cNvCxnSpPr/>
              <p:nvPr/>
            </p:nvCxnSpPr>
            <p:spPr>
              <a:xfrm rot="10800000">
                <a:off x="2330387" y="1019224"/>
                <a:ext cx="0" cy="539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sp>
            <p:nvSpPr>
              <p:cNvPr id="274" name="Shape 274"/>
              <p:cNvSpPr/>
              <p:nvPr/>
            </p:nvSpPr>
            <p:spPr>
              <a:xfrm>
                <a:off x="1746189" y="2155824"/>
                <a:ext cx="1168401" cy="1169991"/>
              </a:xfrm>
              <a:custGeom>
                <a:avLst/>
                <a:gdLst/>
                <a:ahLst/>
                <a:cxnLst/>
                <a:rect l="0" t="0" r="0" b="0"/>
                <a:pathLst>
                  <a:path w="2814" h="2814" extrusionOk="0">
                    <a:moveTo>
                      <a:pt x="1407" y="2072"/>
                    </a:moveTo>
                    <a:cubicBezTo>
                      <a:pt x="1040" y="2072"/>
                      <a:pt x="742" y="1774"/>
                      <a:pt x="742" y="1407"/>
                    </a:cubicBezTo>
                    <a:cubicBezTo>
                      <a:pt x="742" y="1040"/>
                      <a:pt x="1040" y="742"/>
                      <a:pt x="1407" y="742"/>
                    </a:cubicBezTo>
                    <a:cubicBezTo>
                      <a:pt x="1774" y="742"/>
                      <a:pt x="2072" y="1040"/>
                      <a:pt x="2072" y="1407"/>
                    </a:cubicBezTo>
                    <a:cubicBezTo>
                      <a:pt x="2072" y="1774"/>
                      <a:pt x="1774" y="2072"/>
                      <a:pt x="1407" y="2072"/>
                    </a:cubicBezTo>
                    <a:moveTo>
                      <a:pt x="1407" y="0"/>
                    </a:moveTo>
                    <a:cubicBezTo>
                      <a:pt x="630" y="0"/>
                      <a:pt x="0" y="630"/>
                      <a:pt x="0" y="1407"/>
                    </a:cubicBezTo>
                    <a:cubicBezTo>
                      <a:pt x="0" y="2184"/>
                      <a:pt x="630" y="2814"/>
                      <a:pt x="1407" y="2814"/>
                    </a:cubicBezTo>
                    <a:cubicBezTo>
                      <a:pt x="2184" y="2814"/>
                      <a:pt x="2814" y="2184"/>
                      <a:pt x="2814" y="1407"/>
                    </a:cubicBezTo>
                    <a:cubicBezTo>
                      <a:pt x="2814" y="630"/>
                      <a:pt x="2184" y="0"/>
                      <a:pt x="1407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5" name="Shape 275"/>
              <p:cNvSpPr/>
              <p:nvPr/>
            </p:nvSpPr>
            <p:spPr>
              <a:xfrm>
                <a:off x="2112899" y="2524124"/>
                <a:ext cx="435000" cy="435000"/>
              </a:xfrm>
              <a:prstGeom prst="ellipse">
                <a:avLst/>
              </a:prstGeom>
              <a:solidFill>
                <a:srgbClr val="9B1627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6" name="Shape 276"/>
              <p:cNvSpPr/>
              <p:nvPr/>
            </p:nvSpPr>
            <p:spPr>
              <a:xfrm>
                <a:off x="1944624" y="1173162"/>
                <a:ext cx="769938" cy="769936"/>
              </a:xfrm>
              <a:custGeom>
                <a:avLst/>
                <a:gdLst/>
                <a:ahLst/>
                <a:cxnLst/>
                <a:rect l="0" t="0" r="0" b="0"/>
                <a:pathLst>
                  <a:path w="1854" h="1855" extrusionOk="0">
                    <a:moveTo>
                      <a:pt x="927" y="1593"/>
                    </a:moveTo>
                    <a:cubicBezTo>
                      <a:pt x="560" y="1593"/>
                      <a:pt x="262" y="1295"/>
                      <a:pt x="262" y="927"/>
                    </a:cubicBezTo>
                    <a:cubicBezTo>
                      <a:pt x="262" y="560"/>
                      <a:pt x="560" y="262"/>
                      <a:pt x="927" y="262"/>
                    </a:cubicBezTo>
                    <a:cubicBezTo>
                      <a:pt x="1294" y="262"/>
                      <a:pt x="1592" y="560"/>
                      <a:pt x="1592" y="927"/>
                    </a:cubicBezTo>
                    <a:cubicBezTo>
                      <a:pt x="1592" y="1295"/>
                      <a:pt x="1294" y="1593"/>
                      <a:pt x="927" y="1593"/>
                    </a:cubicBezTo>
                    <a:moveTo>
                      <a:pt x="927" y="0"/>
                    </a:moveTo>
                    <a:cubicBezTo>
                      <a:pt x="415" y="0"/>
                      <a:pt x="0" y="415"/>
                      <a:pt x="0" y="927"/>
                    </a:cubicBezTo>
                    <a:cubicBezTo>
                      <a:pt x="0" y="1440"/>
                      <a:pt x="415" y="1855"/>
                      <a:pt x="927" y="1855"/>
                    </a:cubicBezTo>
                    <a:cubicBezTo>
                      <a:pt x="1439" y="1855"/>
                      <a:pt x="1854" y="1440"/>
                      <a:pt x="1854" y="927"/>
                    </a:cubicBezTo>
                    <a:cubicBezTo>
                      <a:pt x="1854" y="415"/>
                      <a:pt x="1439" y="0"/>
                      <a:pt x="927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" name="Shape 277"/>
              <p:cNvSpPr/>
              <p:nvPr/>
            </p:nvSpPr>
            <p:spPr>
              <a:xfrm>
                <a:off x="2112899" y="1341437"/>
                <a:ext cx="435000" cy="435000"/>
              </a:xfrm>
              <a:prstGeom prst="ellipse">
                <a:avLst/>
              </a:prstGeom>
              <a:solidFill>
                <a:srgbClr val="9B1627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" name="Shape 278"/>
              <p:cNvSpPr/>
              <p:nvPr/>
            </p:nvSpPr>
            <p:spPr>
              <a:xfrm>
                <a:off x="2070037" y="1289049"/>
                <a:ext cx="520700" cy="1706561"/>
              </a:xfrm>
              <a:custGeom>
                <a:avLst/>
                <a:gdLst/>
                <a:ahLst/>
                <a:cxnLst/>
                <a:rect l="0" t="0" r="0" b="0"/>
                <a:pathLst>
                  <a:path w="1256" h="4107" extrusionOk="0">
                    <a:moveTo>
                      <a:pt x="1256" y="3479"/>
                    </a:moveTo>
                    <a:cubicBezTo>
                      <a:pt x="1256" y="3826"/>
                      <a:pt x="975" y="4107"/>
                      <a:pt x="628" y="4107"/>
                    </a:cubicBezTo>
                    <a:cubicBezTo>
                      <a:pt x="281" y="4107"/>
                      <a:pt x="0" y="3826"/>
                      <a:pt x="0" y="3479"/>
                    </a:cubicBezTo>
                    <a:lnTo>
                      <a:pt x="0" y="629"/>
                    </a:lnTo>
                    <a:cubicBezTo>
                      <a:pt x="0" y="282"/>
                      <a:pt x="281" y="0"/>
                      <a:pt x="628" y="0"/>
                    </a:cubicBezTo>
                    <a:cubicBezTo>
                      <a:pt x="975" y="0"/>
                      <a:pt x="1256" y="282"/>
                      <a:pt x="1256" y="629"/>
                    </a:cubicBezTo>
                    <a:lnTo>
                      <a:pt x="1256" y="3479"/>
                    </a:lnTo>
                    <a:close/>
                  </a:path>
                </a:pathLst>
              </a:custGeom>
              <a:noFill/>
              <a:ln w="20625" cap="flat" cmpd="sng">
                <a:solidFill>
                  <a:srgbClr val="9B162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" name="Shape 279"/>
              <p:cNvSpPr/>
              <p:nvPr/>
            </p:nvSpPr>
            <p:spPr>
              <a:xfrm>
                <a:off x="2281174" y="1509712"/>
                <a:ext cx="98400" cy="969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cxnSp>
          <p:nvCxnSpPr>
            <p:cNvPr id="280" name="Shape 280"/>
            <p:cNvCxnSpPr/>
            <p:nvPr/>
          </p:nvCxnSpPr>
          <p:spPr>
            <a:xfrm>
              <a:off x="5521262" y="1312862"/>
              <a:ext cx="0" cy="5256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81" name="Shape 281"/>
            <p:cNvCxnSpPr/>
            <p:nvPr/>
          </p:nvCxnSpPr>
          <p:spPr>
            <a:xfrm>
              <a:off x="5526024" y="1308100"/>
              <a:ext cx="339600" cy="1953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82" name="Shape 282"/>
            <p:cNvCxnSpPr/>
            <p:nvPr/>
          </p:nvCxnSpPr>
          <p:spPr>
            <a:xfrm rot="10800000" flipH="1">
              <a:off x="5526024" y="1112801"/>
              <a:ext cx="339600" cy="1953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83" name="Shape 283"/>
            <p:cNvCxnSpPr/>
            <p:nvPr/>
          </p:nvCxnSpPr>
          <p:spPr>
            <a:xfrm rot="10800000">
              <a:off x="5521262" y="917462"/>
              <a:ext cx="0" cy="3954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84" name="Shape 284"/>
            <p:cNvCxnSpPr/>
            <p:nvPr/>
          </p:nvCxnSpPr>
          <p:spPr>
            <a:xfrm rot="10800000">
              <a:off x="5187924" y="1112801"/>
              <a:ext cx="338100" cy="1953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85" name="Shape 285"/>
            <p:cNvCxnSpPr/>
            <p:nvPr/>
          </p:nvCxnSpPr>
          <p:spPr>
            <a:xfrm flipH="1">
              <a:off x="5187924" y="1308100"/>
              <a:ext cx="338100" cy="1953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286" name="Shape 286"/>
            <p:cNvSpPr/>
            <p:nvPr/>
          </p:nvSpPr>
          <p:spPr>
            <a:xfrm>
              <a:off x="5456174" y="1244599"/>
              <a:ext cx="130200" cy="1302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5487924" y="1276349"/>
              <a:ext cx="66600" cy="66600"/>
            </a:xfrm>
            <a:prstGeom prst="ellipse">
              <a:avLst/>
            </a:prstGeom>
            <a:solidFill>
              <a:srgbClr val="9B1627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Shape 288"/>
            <p:cNvSpPr/>
            <p:nvPr/>
          </p:nvSpPr>
          <p:spPr>
            <a:xfrm>
              <a:off x="5408549" y="604836"/>
              <a:ext cx="225424" cy="274637"/>
            </a:xfrm>
            <a:custGeom>
              <a:avLst/>
              <a:gdLst/>
              <a:ahLst/>
              <a:cxnLst/>
              <a:rect l="0" t="0" r="0" b="0"/>
              <a:pathLst>
                <a:path w="540" h="662" extrusionOk="0">
                  <a:moveTo>
                    <a:pt x="493" y="615"/>
                  </a:moveTo>
                  <a:lnTo>
                    <a:pt x="48" y="615"/>
                  </a:lnTo>
                  <a:lnTo>
                    <a:pt x="48" y="236"/>
                  </a:lnTo>
                  <a:lnTo>
                    <a:pt x="237" y="236"/>
                  </a:lnTo>
                  <a:lnTo>
                    <a:pt x="237" y="48"/>
                  </a:lnTo>
                  <a:lnTo>
                    <a:pt x="493" y="48"/>
                  </a:lnTo>
                  <a:lnTo>
                    <a:pt x="493" y="615"/>
                  </a:lnTo>
                  <a:close/>
                  <a:moveTo>
                    <a:pt x="189" y="66"/>
                  </a:moveTo>
                  <a:lnTo>
                    <a:pt x="189" y="189"/>
                  </a:lnTo>
                  <a:lnTo>
                    <a:pt x="64" y="189"/>
                  </a:lnTo>
                  <a:lnTo>
                    <a:pt x="189" y="66"/>
                  </a:lnTo>
                  <a:close/>
                  <a:moveTo>
                    <a:pt x="193" y="0"/>
                  </a:moveTo>
                  <a:lnTo>
                    <a:pt x="0" y="192"/>
                  </a:lnTo>
                  <a:lnTo>
                    <a:pt x="0" y="662"/>
                  </a:lnTo>
                  <a:lnTo>
                    <a:pt x="540" y="662"/>
                  </a:lnTo>
                  <a:lnTo>
                    <a:pt x="540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Shape 289"/>
            <p:cNvSpPr/>
            <p:nvPr/>
          </p:nvSpPr>
          <p:spPr>
            <a:xfrm>
              <a:off x="5456174" y="773111"/>
              <a:ext cx="130200" cy="189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Shape 290"/>
            <p:cNvSpPr/>
            <p:nvPr/>
          </p:nvSpPr>
          <p:spPr>
            <a:xfrm>
              <a:off x="5456174" y="811211"/>
              <a:ext cx="130200" cy="207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Shape 291"/>
            <p:cNvSpPr/>
            <p:nvPr/>
          </p:nvSpPr>
          <p:spPr>
            <a:xfrm>
              <a:off x="5535549" y="682624"/>
              <a:ext cx="50700" cy="207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Shape 292"/>
            <p:cNvSpPr/>
            <p:nvPr/>
          </p:nvSpPr>
          <p:spPr>
            <a:xfrm>
              <a:off x="5535549" y="642936"/>
              <a:ext cx="50700" cy="207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>
              <a:off x="5456174" y="733424"/>
              <a:ext cx="130200" cy="189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Shape 294"/>
            <p:cNvSpPr/>
            <p:nvPr/>
          </p:nvSpPr>
          <p:spPr>
            <a:xfrm>
              <a:off x="4871974" y="1435099"/>
              <a:ext cx="271464" cy="168274"/>
            </a:xfrm>
            <a:custGeom>
              <a:avLst/>
              <a:gdLst/>
              <a:ahLst/>
              <a:cxnLst/>
              <a:rect l="0" t="0" r="0" b="0"/>
              <a:pathLst>
                <a:path w="653" h="405" extrusionOk="0">
                  <a:moveTo>
                    <a:pt x="608" y="360"/>
                  </a:moveTo>
                  <a:lnTo>
                    <a:pt x="45" y="360"/>
                  </a:lnTo>
                  <a:lnTo>
                    <a:pt x="45" y="45"/>
                  </a:lnTo>
                  <a:lnTo>
                    <a:pt x="608" y="45"/>
                  </a:lnTo>
                  <a:lnTo>
                    <a:pt x="608" y="360"/>
                  </a:lnTo>
                  <a:close/>
                  <a:moveTo>
                    <a:pt x="633" y="0"/>
                  </a:moveTo>
                  <a:lnTo>
                    <a:pt x="20" y="0"/>
                  </a:lnTo>
                  <a:cubicBezTo>
                    <a:pt x="9" y="0"/>
                    <a:pt x="0" y="8"/>
                    <a:pt x="0" y="19"/>
                  </a:cubicBezTo>
                  <a:lnTo>
                    <a:pt x="0" y="386"/>
                  </a:lnTo>
                  <a:cubicBezTo>
                    <a:pt x="0" y="396"/>
                    <a:pt x="9" y="405"/>
                    <a:pt x="20" y="405"/>
                  </a:cubicBezTo>
                  <a:lnTo>
                    <a:pt x="633" y="405"/>
                  </a:lnTo>
                  <a:cubicBezTo>
                    <a:pt x="644" y="405"/>
                    <a:pt x="653" y="396"/>
                    <a:pt x="653" y="386"/>
                  </a:cubicBezTo>
                  <a:lnTo>
                    <a:pt x="653" y="19"/>
                  </a:lnTo>
                  <a:cubicBezTo>
                    <a:pt x="653" y="8"/>
                    <a:pt x="644" y="0"/>
                    <a:pt x="6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Shape 295"/>
            <p:cNvSpPr/>
            <p:nvPr/>
          </p:nvSpPr>
          <p:spPr>
            <a:xfrm>
              <a:off x="5013262" y="1547812"/>
              <a:ext cx="55500" cy="96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>
              <a:off x="5013262" y="1528762"/>
              <a:ext cx="84000" cy="96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Shape 297"/>
            <p:cNvSpPr/>
            <p:nvPr/>
          </p:nvSpPr>
          <p:spPr>
            <a:xfrm>
              <a:off x="5013262" y="1473199"/>
              <a:ext cx="84000" cy="189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Shape 298"/>
            <p:cNvSpPr/>
            <p:nvPr/>
          </p:nvSpPr>
          <p:spPr>
            <a:xfrm>
              <a:off x="5013262" y="1509712"/>
              <a:ext cx="84000" cy="96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>
              <a:off x="4910074" y="1473199"/>
              <a:ext cx="74613" cy="74613"/>
            </a:xfrm>
            <a:custGeom>
              <a:avLst/>
              <a:gdLst/>
              <a:ahLst/>
              <a:cxnLst/>
              <a:rect l="0" t="0" r="0" b="0"/>
              <a:pathLst>
                <a:path w="180" h="180" extrusionOk="0">
                  <a:moveTo>
                    <a:pt x="97" y="96"/>
                  </a:moveTo>
                  <a:lnTo>
                    <a:pt x="174" y="96"/>
                  </a:lnTo>
                  <a:cubicBezTo>
                    <a:pt x="170" y="137"/>
                    <a:pt x="138" y="170"/>
                    <a:pt x="97" y="173"/>
                  </a:cubicBezTo>
                  <a:lnTo>
                    <a:pt x="97" y="96"/>
                  </a:lnTo>
                  <a:close/>
                  <a:moveTo>
                    <a:pt x="90" y="180"/>
                  </a:moveTo>
                  <a:cubicBezTo>
                    <a:pt x="140" y="180"/>
                    <a:pt x="180" y="140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39"/>
                    <a:pt x="41" y="180"/>
                    <a:pt x="90" y="18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Shape 300"/>
            <p:cNvSpPr/>
            <p:nvPr/>
          </p:nvSpPr>
          <p:spPr>
            <a:xfrm>
              <a:off x="4946586" y="1612898"/>
              <a:ext cx="133350" cy="65088"/>
            </a:xfrm>
            <a:custGeom>
              <a:avLst/>
              <a:gdLst/>
              <a:ahLst/>
              <a:cxnLst/>
              <a:rect l="0" t="0" r="0" b="0"/>
              <a:pathLst>
                <a:path w="84" h="41" extrusionOk="0">
                  <a:moveTo>
                    <a:pt x="29" y="0"/>
                  </a:moveTo>
                  <a:lnTo>
                    <a:pt x="0" y="41"/>
                  </a:lnTo>
                  <a:lnTo>
                    <a:pt x="11" y="41"/>
                  </a:lnTo>
                  <a:lnTo>
                    <a:pt x="36" y="7"/>
                  </a:lnTo>
                  <a:lnTo>
                    <a:pt x="36" y="41"/>
                  </a:lnTo>
                  <a:lnTo>
                    <a:pt x="48" y="41"/>
                  </a:lnTo>
                  <a:lnTo>
                    <a:pt x="48" y="7"/>
                  </a:lnTo>
                  <a:lnTo>
                    <a:pt x="72" y="41"/>
                  </a:lnTo>
                  <a:lnTo>
                    <a:pt x="84" y="41"/>
                  </a:lnTo>
                  <a:lnTo>
                    <a:pt x="5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Shape 301"/>
            <p:cNvSpPr/>
            <p:nvPr/>
          </p:nvSpPr>
          <p:spPr>
            <a:xfrm>
              <a:off x="4927536" y="952499"/>
              <a:ext cx="71438" cy="171450"/>
            </a:xfrm>
            <a:custGeom>
              <a:avLst/>
              <a:gdLst/>
              <a:ahLst/>
              <a:cxnLst/>
              <a:rect l="0" t="0" r="0" b="0"/>
              <a:pathLst>
                <a:path w="45" h="108" extrusionOk="0">
                  <a:moveTo>
                    <a:pt x="9" y="56"/>
                  </a:moveTo>
                  <a:lnTo>
                    <a:pt x="3" y="47"/>
                  </a:lnTo>
                  <a:lnTo>
                    <a:pt x="37" y="33"/>
                  </a:lnTo>
                  <a:lnTo>
                    <a:pt x="40" y="32"/>
                  </a:lnTo>
                  <a:lnTo>
                    <a:pt x="45" y="33"/>
                  </a:lnTo>
                  <a:lnTo>
                    <a:pt x="45" y="0"/>
                  </a:lnTo>
                  <a:lnTo>
                    <a:pt x="0" y="8"/>
                  </a:lnTo>
                  <a:lnTo>
                    <a:pt x="0" y="100"/>
                  </a:lnTo>
                  <a:lnTo>
                    <a:pt x="45" y="108"/>
                  </a:lnTo>
                  <a:lnTo>
                    <a:pt x="45" y="43"/>
                  </a:lnTo>
                  <a:lnTo>
                    <a:pt x="39" y="42"/>
                  </a:lnTo>
                  <a:lnTo>
                    <a:pt x="9" y="5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Shape 302"/>
            <p:cNvSpPr/>
            <p:nvPr/>
          </p:nvSpPr>
          <p:spPr>
            <a:xfrm>
              <a:off x="5089462" y="952499"/>
              <a:ext cx="71438" cy="171450"/>
            </a:xfrm>
            <a:custGeom>
              <a:avLst/>
              <a:gdLst/>
              <a:ahLst/>
              <a:cxnLst/>
              <a:rect l="0" t="0" r="0" b="0"/>
              <a:pathLst>
                <a:path w="171" h="413" extrusionOk="0">
                  <a:moveTo>
                    <a:pt x="101" y="12"/>
                  </a:moveTo>
                  <a:cubicBezTo>
                    <a:pt x="99" y="21"/>
                    <a:pt x="97" y="29"/>
                    <a:pt x="93" y="37"/>
                  </a:cubicBezTo>
                  <a:lnTo>
                    <a:pt x="11" y="235"/>
                  </a:lnTo>
                  <a:lnTo>
                    <a:pt x="114" y="192"/>
                  </a:lnTo>
                  <a:lnTo>
                    <a:pt x="126" y="226"/>
                  </a:lnTo>
                  <a:lnTo>
                    <a:pt x="0" y="278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0" y="383"/>
                  </a:lnTo>
                  <a:lnTo>
                    <a:pt x="171" y="413"/>
                  </a:lnTo>
                  <a:lnTo>
                    <a:pt x="171" y="0"/>
                  </a:lnTo>
                  <a:lnTo>
                    <a:pt x="101" y="1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Shape 303"/>
            <p:cNvSpPr/>
            <p:nvPr/>
          </p:nvSpPr>
          <p:spPr>
            <a:xfrm>
              <a:off x="5008498" y="1022349"/>
              <a:ext cx="71438" cy="101601"/>
            </a:xfrm>
            <a:custGeom>
              <a:avLst/>
              <a:gdLst/>
              <a:ahLst/>
              <a:cxnLst/>
              <a:rect l="0" t="0" r="0" b="0"/>
              <a:pathLst>
                <a:path w="45" h="64" extrusionOk="0">
                  <a:moveTo>
                    <a:pt x="24" y="3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45" y="5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Shape 304"/>
            <p:cNvSpPr/>
            <p:nvPr/>
          </p:nvSpPr>
          <p:spPr>
            <a:xfrm>
              <a:off x="5008498" y="952499"/>
              <a:ext cx="71438" cy="92076"/>
            </a:xfrm>
            <a:custGeom>
              <a:avLst/>
              <a:gdLst/>
              <a:ahLst/>
              <a:cxnLst/>
              <a:rect l="0" t="0" r="0" b="0"/>
              <a:pathLst>
                <a:path w="172" h="221" extrusionOk="0">
                  <a:moveTo>
                    <a:pt x="126" y="158"/>
                  </a:moveTo>
                  <a:lnTo>
                    <a:pt x="172" y="221"/>
                  </a:lnTo>
                  <a:lnTo>
                    <a:pt x="172" y="180"/>
                  </a:lnTo>
                  <a:lnTo>
                    <a:pt x="109" y="29"/>
                  </a:lnTo>
                  <a:lnTo>
                    <a:pt x="110" y="29"/>
                  </a:lnTo>
                  <a:cubicBezTo>
                    <a:pt x="108" y="26"/>
                    <a:pt x="108" y="22"/>
                    <a:pt x="107" y="19"/>
                  </a:cubicBezTo>
                  <a:lnTo>
                    <a:pt x="0" y="0"/>
                  </a:lnTo>
                  <a:lnTo>
                    <a:pt x="0" y="130"/>
                  </a:lnTo>
                  <a:lnTo>
                    <a:pt x="114" y="148"/>
                  </a:lnTo>
                  <a:lnTo>
                    <a:pt x="126" y="15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Shape 305"/>
            <p:cNvSpPr/>
            <p:nvPr/>
          </p:nvSpPr>
          <p:spPr>
            <a:xfrm>
              <a:off x="5060887" y="917573"/>
              <a:ext cx="61913" cy="109538"/>
            </a:xfrm>
            <a:custGeom>
              <a:avLst/>
              <a:gdLst/>
              <a:ahLst/>
              <a:cxnLst/>
              <a:rect l="0" t="0" r="0" b="0"/>
              <a:pathLst>
                <a:path w="149" h="263" extrusionOk="0">
                  <a:moveTo>
                    <a:pt x="41" y="74"/>
                  </a:moveTo>
                  <a:cubicBezTo>
                    <a:pt x="41" y="56"/>
                    <a:pt x="56" y="41"/>
                    <a:pt x="74" y="41"/>
                  </a:cubicBezTo>
                  <a:cubicBezTo>
                    <a:pt x="93" y="41"/>
                    <a:pt x="107" y="56"/>
                    <a:pt x="107" y="74"/>
                  </a:cubicBezTo>
                  <a:cubicBezTo>
                    <a:pt x="107" y="92"/>
                    <a:pt x="93" y="107"/>
                    <a:pt x="74" y="107"/>
                  </a:cubicBezTo>
                  <a:cubicBezTo>
                    <a:pt x="56" y="107"/>
                    <a:pt x="41" y="92"/>
                    <a:pt x="41" y="74"/>
                  </a:cubicBezTo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83"/>
                    <a:pt x="2" y="92"/>
                    <a:pt x="5" y="100"/>
                  </a:cubicBezTo>
                  <a:lnTo>
                    <a:pt x="5" y="100"/>
                  </a:lnTo>
                  <a:lnTo>
                    <a:pt x="7" y="106"/>
                  </a:lnTo>
                  <a:lnTo>
                    <a:pt x="46" y="196"/>
                  </a:lnTo>
                  <a:lnTo>
                    <a:pt x="69" y="250"/>
                  </a:lnTo>
                  <a:lnTo>
                    <a:pt x="74" y="263"/>
                  </a:lnTo>
                  <a:lnTo>
                    <a:pt x="141" y="106"/>
                  </a:lnTo>
                  <a:cubicBezTo>
                    <a:pt x="142" y="104"/>
                    <a:pt x="143" y="102"/>
                    <a:pt x="144" y="100"/>
                  </a:cubicBezTo>
                  <a:cubicBezTo>
                    <a:pt x="147" y="92"/>
                    <a:pt x="149" y="83"/>
                    <a:pt x="149" y="74"/>
                  </a:cubicBezTo>
                  <a:cubicBezTo>
                    <a:pt x="149" y="33"/>
                    <a:pt x="116" y="0"/>
                    <a:pt x="7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Shape 306"/>
            <p:cNvSpPr/>
            <p:nvPr/>
          </p:nvSpPr>
          <p:spPr>
            <a:xfrm>
              <a:off x="5089462" y="1069974"/>
              <a:ext cx="1500" cy="15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Shape 307"/>
            <p:cNvSpPr/>
            <p:nvPr/>
          </p:nvSpPr>
          <p:spPr>
            <a:xfrm>
              <a:off x="5891149" y="1112837"/>
              <a:ext cx="300037" cy="74613"/>
            </a:xfrm>
            <a:custGeom>
              <a:avLst/>
              <a:gdLst/>
              <a:ahLst/>
              <a:cxnLst/>
              <a:rect l="0" t="0" r="0" b="0"/>
              <a:pathLst>
                <a:path w="721" h="180" extrusionOk="0">
                  <a:moveTo>
                    <a:pt x="610" y="0"/>
                  </a:moveTo>
                  <a:cubicBezTo>
                    <a:pt x="647" y="0"/>
                    <a:pt x="686" y="29"/>
                    <a:pt x="696" y="64"/>
                  </a:cubicBezTo>
                  <a:lnTo>
                    <a:pt x="711" y="116"/>
                  </a:lnTo>
                  <a:cubicBezTo>
                    <a:pt x="721" y="151"/>
                    <a:pt x="699" y="180"/>
                    <a:pt x="662" y="180"/>
                  </a:cubicBezTo>
                  <a:lnTo>
                    <a:pt x="59" y="180"/>
                  </a:lnTo>
                  <a:cubicBezTo>
                    <a:pt x="22" y="180"/>
                    <a:pt x="0" y="151"/>
                    <a:pt x="9" y="115"/>
                  </a:cubicBezTo>
                  <a:lnTo>
                    <a:pt x="23" y="65"/>
                  </a:lnTo>
                  <a:cubicBezTo>
                    <a:pt x="33" y="29"/>
                    <a:pt x="71" y="0"/>
                    <a:pt x="108" y="0"/>
                  </a:cubicBezTo>
                  <a:lnTo>
                    <a:pt x="6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Shape 308"/>
            <p:cNvSpPr/>
            <p:nvPr/>
          </p:nvSpPr>
          <p:spPr>
            <a:xfrm>
              <a:off x="5900674" y="892173"/>
              <a:ext cx="280987" cy="203200"/>
            </a:xfrm>
            <a:custGeom>
              <a:avLst/>
              <a:gdLst/>
              <a:ahLst/>
              <a:cxnLst/>
              <a:rect l="0" t="0" r="0" b="0"/>
              <a:pathLst>
                <a:path w="674" h="487" extrusionOk="0">
                  <a:moveTo>
                    <a:pt x="618" y="431"/>
                  </a:moveTo>
                  <a:lnTo>
                    <a:pt x="56" y="431"/>
                  </a:lnTo>
                  <a:lnTo>
                    <a:pt x="56" y="56"/>
                  </a:lnTo>
                  <a:lnTo>
                    <a:pt x="618" y="56"/>
                  </a:lnTo>
                  <a:lnTo>
                    <a:pt x="618" y="431"/>
                  </a:lnTo>
                  <a:close/>
                  <a:moveTo>
                    <a:pt x="646" y="0"/>
                  </a:moveTo>
                  <a:lnTo>
                    <a:pt x="28" y="0"/>
                  </a:lnTo>
                  <a:cubicBezTo>
                    <a:pt x="12" y="0"/>
                    <a:pt x="0" y="13"/>
                    <a:pt x="0" y="28"/>
                  </a:cubicBezTo>
                  <a:lnTo>
                    <a:pt x="0" y="459"/>
                  </a:lnTo>
                  <a:cubicBezTo>
                    <a:pt x="0" y="474"/>
                    <a:pt x="12" y="487"/>
                    <a:pt x="28" y="487"/>
                  </a:cubicBezTo>
                  <a:lnTo>
                    <a:pt x="646" y="487"/>
                  </a:lnTo>
                  <a:cubicBezTo>
                    <a:pt x="662" y="487"/>
                    <a:pt x="674" y="474"/>
                    <a:pt x="674" y="459"/>
                  </a:cubicBezTo>
                  <a:lnTo>
                    <a:pt x="674" y="28"/>
                  </a:lnTo>
                  <a:cubicBezTo>
                    <a:pt x="674" y="13"/>
                    <a:pt x="662" y="0"/>
                    <a:pt x="64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Shape 309"/>
            <p:cNvSpPr/>
            <p:nvPr/>
          </p:nvSpPr>
          <p:spPr>
            <a:xfrm>
              <a:off x="5960999" y="984249"/>
              <a:ext cx="50800" cy="34925"/>
            </a:xfrm>
            <a:custGeom>
              <a:avLst/>
              <a:gdLst/>
              <a:ahLst/>
              <a:cxnLst/>
              <a:rect l="0" t="0" r="0" b="0"/>
              <a:pathLst>
                <a:path w="123" h="82" extrusionOk="0">
                  <a:moveTo>
                    <a:pt x="26" y="0"/>
                  </a:moveTo>
                  <a:lnTo>
                    <a:pt x="32" y="34"/>
                  </a:lnTo>
                  <a:cubicBezTo>
                    <a:pt x="34" y="42"/>
                    <a:pt x="36" y="51"/>
                    <a:pt x="37" y="61"/>
                  </a:cubicBezTo>
                  <a:lnTo>
                    <a:pt x="37" y="61"/>
                  </a:lnTo>
                  <a:cubicBezTo>
                    <a:pt x="39" y="51"/>
                    <a:pt x="41" y="42"/>
                    <a:pt x="43" y="34"/>
                  </a:cubicBezTo>
                  <a:lnTo>
                    <a:pt x="52" y="0"/>
                  </a:lnTo>
                  <a:lnTo>
                    <a:pt x="72" y="0"/>
                  </a:lnTo>
                  <a:lnTo>
                    <a:pt x="80" y="33"/>
                  </a:lnTo>
                  <a:cubicBezTo>
                    <a:pt x="82" y="42"/>
                    <a:pt x="85" y="51"/>
                    <a:pt x="86" y="61"/>
                  </a:cubicBezTo>
                  <a:lnTo>
                    <a:pt x="87" y="61"/>
                  </a:lnTo>
                  <a:cubicBezTo>
                    <a:pt x="88" y="51"/>
                    <a:pt x="89" y="42"/>
                    <a:pt x="91" y="33"/>
                  </a:cubicBezTo>
                  <a:lnTo>
                    <a:pt x="98" y="0"/>
                  </a:lnTo>
                  <a:lnTo>
                    <a:pt x="123" y="0"/>
                  </a:lnTo>
                  <a:lnTo>
                    <a:pt x="98" y="82"/>
                  </a:lnTo>
                  <a:lnTo>
                    <a:pt x="74" y="82"/>
                  </a:lnTo>
                  <a:lnTo>
                    <a:pt x="67" y="53"/>
                  </a:lnTo>
                  <a:cubicBezTo>
                    <a:pt x="65" y="45"/>
                    <a:pt x="63" y="38"/>
                    <a:pt x="61" y="28"/>
                  </a:cubicBezTo>
                  <a:lnTo>
                    <a:pt x="61" y="28"/>
                  </a:lnTo>
                  <a:cubicBezTo>
                    <a:pt x="60" y="38"/>
                    <a:pt x="58" y="46"/>
                    <a:pt x="56" y="53"/>
                  </a:cubicBezTo>
                  <a:lnTo>
                    <a:pt x="48" y="82"/>
                  </a:lnTo>
                  <a:lnTo>
                    <a:pt x="24" y="82"/>
                  </a:ln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Shape 310"/>
            <p:cNvSpPr/>
            <p:nvPr/>
          </p:nvSpPr>
          <p:spPr>
            <a:xfrm>
              <a:off x="6014973" y="984249"/>
              <a:ext cx="52388" cy="34925"/>
            </a:xfrm>
            <a:custGeom>
              <a:avLst/>
              <a:gdLst/>
              <a:ahLst/>
              <a:cxnLst/>
              <a:rect l="0" t="0" r="0" b="0"/>
              <a:pathLst>
                <a:path w="123" h="82" extrusionOk="0">
                  <a:moveTo>
                    <a:pt x="25" y="0"/>
                  </a:moveTo>
                  <a:lnTo>
                    <a:pt x="32" y="34"/>
                  </a:lnTo>
                  <a:cubicBezTo>
                    <a:pt x="34" y="42"/>
                    <a:pt x="35" y="51"/>
                    <a:pt x="37" y="61"/>
                  </a:cubicBezTo>
                  <a:lnTo>
                    <a:pt x="37" y="61"/>
                  </a:lnTo>
                  <a:cubicBezTo>
                    <a:pt x="39" y="51"/>
                    <a:pt x="41" y="42"/>
                    <a:pt x="43" y="34"/>
                  </a:cubicBezTo>
                  <a:lnTo>
                    <a:pt x="52" y="0"/>
                  </a:lnTo>
                  <a:lnTo>
                    <a:pt x="72" y="0"/>
                  </a:lnTo>
                  <a:lnTo>
                    <a:pt x="80" y="33"/>
                  </a:lnTo>
                  <a:cubicBezTo>
                    <a:pt x="82" y="42"/>
                    <a:pt x="84" y="51"/>
                    <a:pt x="86" y="61"/>
                  </a:cubicBezTo>
                  <a:lnTo>
                    <a:pt x="86" y="61"/>
                  </a:lnTo>
                  <a:cubicBezTo>
                    <a:pt x="87" y="51"/>
                    <a:pt x="89" y="42"/>
                    <a:pt x="91" y="33"/>
                  </a:cubicBezTo>
                  <a:lnTo>
                    <a:pt x="98" y="0"/>
                  </a:lnTo>
                  <a:lnTo>
                    <a:pt x="123" y="0"/>
                  </a:lnTo>
                  <a:lnTo>
                    <a:pt x="98" y="82"/>
                  </a:lnTo>
                  <a:lnTo>
                    <a:pt x="74" y="82"/>
                  </a:lnTo>
                  <a:lnTo>
                    <a:pt x="66" y="53"/>
                  </a:lnTo>
                  <a:cubicBezTo>
                    <a:pt x="64" y="45"/>
                    <a:pt x="63" y="38"/>
                    <a:pt x="61" y="28"/>
                  </a:cubicBezTo>
                  <a:lnTo>
                    <a:pt x="61" y="28"/>
                  </a:lnTo>
                  <a:cubicBezTo>
                    <a:pt x="59" y="38"/>
                    <a:pt x="57" y="46"/>
                    <a:pt x="55" y="53"/>
                  </a:cubicBezTo>
                  <a:lnTo>
                    <a:pt x="47" y="82"/>
                  </a:lnTo>
                  <a:lnTo>
                    <a:pt x="23" y="82"/>
                  </a:lnTo>
                  <a:lnTo>
                    <a:pt x="0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Shape 311"/>
            <p:cNvSpPr/>
            <p:nvPr/>
          </p:nvSpPr>
          <p:spPr>
            <a:xfrm>
              <a:off x="6070537" y="984249"/>
              <a:ext cx="50800" cy="34925"/>
            </a:xfrm>
            <a:custGeom>
              <a:avLst/>
              <a:gdLst/>
              <a:ahLst/>
              <a:cxnLst/>
              <a:rect l="0" t="0" r="0" b="0"/>
              <a:pathLst>
                <a:path w="123" h="82" extrusionOk="0">
                  <a:moveTo>
                    <a:pt x="26" y="0"/>
                  </a:moveTo>
                  <a:lnTo>
                    <a:pt x="33" y="34"/>
                  </a:lnTo>
                  <a:cubicBezTo>
                    <a:pt x="34" y="42"/>
                    <a:pt x="36" y="51"/>
                    <a:pt x="37" y="61"/>
                  </a:cubicBezTo>
                  <a:lnTo>
                    <a:pt x="37" y="61"/>
                  </a:lnTo>
                  <a:cubicBezTo>
                    <a:pt x="39" y="51"/>
                    <a:pt x="42" y="42"/>
                    <a:pt x="44" y="34"/>
                  </a:cubicBezTo>
                  <a:lnTo>
                    <a:pt x="52" y="0"/>
                  </a:lnTo>
                  <a:lnTo>
                    <a:pt x="72" y="0"/>
                  </a:lnTo>
                  <a:lnTo>
                    <a:pt x="80" y="33"/>
                  </a:lnTo>
                  <a:cubicBezTo>
                    <a:pt x="82" y="42"/>
                    <a:pt x="85" y="51"/>
                    <a:pt x="86" y="61"/>
                  </a:cubicBezTo>
                  <a:lnTo>
                    <a:pt x="87" y="61"/>
                  </a:lnTo>
                  <a:cubicBezTo>
                    <a:pt x="88" y="51"/>
                    <a:pt x="89" y="42"/>
                    <a:pt x="91" y="33"/>
                  </a:cubicBezTo>
                  <a:lnTo>
                    <a:pt x="98" y="0"/>
                  </a:lnTo>
                  <a:lnTo>
                    <a:pt x="123" y="0"/>
                  </a:lnTo>
                  <a:lnTo>
                    <a:pt x="98" y="82"/>
                  </a:lnTo>
                  <a:lnTo>
                    <a:pt x="74" y="82"/>
                  </a:lnTo>
                  <a:lnTo>
                    <a:pt x="67" y="53"/>
                  </a:lnTo>
                  <a:cubicBezTo>
                    <a:pt x="65" y="45"/>
                    <a:pt x="63" y="38"/>
                    <a:pt x="61" y="28"/>
                  </a:cubicBezTo>
                  <a:lnTo>
                    <a:pt x="61" y="28"/>
                  </a:lnTo>
                  <a:cubicBezTo>
                    <a:pt x="60" y="38"/>
                    <a:pt x="58" y="46"/>
                    <a:pt x="56" y="53"/>
                  </a:cubicBezTo>
                  <a:lnTo>
                    <a:pt x="48" y="82"/>
                  </a:lnTo>
                  <a:lnTo>
                    <a:pt x="24" y="82"/>
                  </a:ln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Shape 312"/>
            <p:cNvSpPr/>
            <p:nvPr/>
          </p:nvSpPr>
          <p:spPr>
            <a:xfrm>
              <a:off x="5903849" y="1546223"/>
              <a:ext cx="274638" cy="106362"/>
            </a:xfrm>
            <a:custGeom>
              <a:avLst/>
              <a:gdLst/>
              <a:ahLst/>
              <a:cxnLst/>
              <a:rect l="0" t="0" r="0" b="0"/>
              <a:pathLst>
                <a:path w="663" h="254" extrusionOk="0">
                  <a:moveTo>
                    <a:pt x="487" y="0"/>
                  </a:moveTo>
                  <a:lnTo>
                    <a:pt x="331" y="119"/>
                  </a:lnTo>
                  <a:lnTo>
                    <a:pt x="175" y="0"/>
                  </a:lnTo>
                  <a:lnTo>
                    <a:pt x="0" y="174"/>
                  </a:lnTo>
                  <a:lnTo>
                    <a:pt x="0" y="227"/>
                  </a:lnTo>
                  <a:cubicBezTo>
                    <a:pt x="0" y="242"/>
                    <a:pt x="13" y="254"/>
                    <a:pt x="29" y="254"/>
                  </a:cubicBezTo>
                  <a:lnTo>
                    <a:pt x="633" y="253"/>
                  </a:lnTo>
                  <a:cubicBezTo>
                    <a:pt x="650" y="253"/>
                    <a:pt x="663" y="241"/>
                    <a:pt x="663" y="226"/>
                  </a:cubicBezTo>
                  <a:lnTo>
                    <a:pt x="663" y="173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Shape 313"/>
            <p:cNvSpPr/>
            <p:nvPr/>
          </p:nvSpPr>
          <p:spPr>
            <a:xfrm>
              <a:off x="5902262" y="1490662"/>
              <a:ext cx="58737" cy="101601"/>
            </a:xfrm>
            <a:custGeom>
              <a:avLst/>
              <a:gdLst/>
              <a:ahLst/>
              <a:cxnLst/>
              <a:rect l="0" t="0" r="0" b="0"/>
              <a:pathLst>
                <a:path w="37" h="64" extrusionOk="0">
                  <a:moveTo>
                    <a:pt x="37" y="28"/>
                  </a:moveTo>
                  <a:lnTo>
                    <a:pt x="0" y="0"/>
                  </a:lnTo>
                  <a:lnTo>
                    <a:pt x="1" y="64"/>
                  </a:lnTo>
                  <a:lnTo>
                    <a:pt x="37" y="2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Shape 314"/>
            <p:cNvSpPr/>
            <p:nvPr/>
          </p:nvSpPr>
          <p:spPr>
            <a:xfrm>
              <a:off x="6121337" y="1490662"/>
              <a:ext cx="57150" cy="100013"/>
            </a:xfrm>
            <a:custGeom>
              <a:avLst/>
              <a:gdLst/>
              <a:ahLst/>
              <a:cxnLst/>
              <a:rect l="0" t="0" r="0" b="0"/>
              <a:pathLst>
                <a:path w="36" h="63" extrusionOk="0">
                  <a:moveTo>
                    <a:pt x="0" y="28"/>
                  </a:moveTo>
                  <a:lnTo>
                    <a:pt x="36" y="63"/>
                  </a:lnTo>
                  <a:lnTo>
                    <a:pt x="36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Shape 315"/>
            <p:cNvSpPr/>
            <p:nvPr/>
          </p:nvSpPr>
          <p:spPr>
            <a:xfrm>
              <a:off x="5902262" y="1454149"/>
              <a:ext cx="276226" cy="120649"/>
            </a:xfrm>
            <a:custGeom>
              <a:avLst/>
              <a:gdLst/>
              <a:ahLst/>
              <a:cxnLst/>
              <a:rect l="0" t="0" r="0" b="0"/>
              <a:pathLst>
                <a:path w="663" h="293" extrusionOk="0">
                  <a:moveTo>
                    <a:pt x="432" y="126"/>
                  </a:moveTo>
                  <a:cubicBezTo>
                    <a:pt x="429" y="134"/>
                    <a:pt x="424" y="142"/>
                    <a:pt x="419" y="149"/>
                  </a:cubicBezTo>
                  <a:cubicBezTo>
                    <a:pt x="413" y="156"/>
                    <a:pt x="406" y="161"/>
                    <a:pt x="398" y="165"/>
                  </a:cubicBezTo>
                  <a:cubicBezTo>
                    <a:pt x="390" y="170"/>
                    <a:pt x="381" y="172"/>
                    <a:pt x="372" y="172"/>
                  </a:cubicBezTo>
                  <a:cubicBezTo>
                    <a:pt x="361" y="172"/>
                    <a:pt x="352" y="170"/>
                    <a:pt x="347" y="164"/>
                  </a:cubicBezTo>
                  <a:cubicBezTo>
                    <a:pt x="342" y="166"/>
                    <a:pt x="337" y="168"/>
                    <a:pt x="332" y="170"/>
                  </a:cubicBezTo>
                  <a:cubicBezTo>
                    <a:pt x="327" y="171"/>
                    <a:pt x="321" y="172"/>
                    <a:pt x="313" y="172"/>
                  </a:cubicBezTo>
                  <a:cubicBezTo>
                    <a:pt x="309" y="172"/>
                    <a:pt x="304" y="172"/>
                    <a:pt x="300" y="170"/>
                  </a:cubicBezTo>
                  <a:cubicBezTo>
                    <a:pt x="296" y="169"/>
                    <a:pt x="292" y="167"/>
                    <a:pt x="289" y="164"/>
                  </a:cubicBezTo>
                  <a:cubicBezTo>
                    <a:pt x="285" y="161"/>
                    <a:pt x="283" y="157"/>
                    <a:pt x="281" y="153"/>
                  </a:cubicBezTo>
                  <a:cubicBezTo>
                    <a:pt x="279" y="149"/>
                    <a:pt x="278" y="143"/>
                    <a:pt x="278" y="137"/>
                  </a:cubicBezTo>
                  <a:cubicBezTo>
                    <a:pt x="278" y="128"/>
                    <a:pt x="280" y="119"/>
                    <a:pt x="283" y="111"/>
                  </a:cubicBezTo>
                  <a:cubicBezTo>
                    <a:pt x="287" y="103"/>
                    <a:pt x="291" y="96"/>
                    <a:pt x="297" y="90"/>
                  </a:cubicBezTo>
                  <a:cubicBezTo>
                    <a:pt x="303" y="84"/>
                    <a:pt x="310" y="80"/>
                    <a:pt x="318" y="76"/>
                  </a:cubicBezTo>
                  <a:cubicBezTo>
                    <a:pt x="326" y="73"/>
                    <a:pt x="334" y="71"/>
                    <a:pt x="343" y="71"/>
                  </a:cubicBezTo>
                  <a:cubicBezTo>
                    <a:pt x="350" y="71"/>
                    <a:pt x="356" y="72"/>
                    <a:pt x="363" y="73"/>
                  </a:cubicBezTo>
                  <a:cubicBezTo>
                    <a:pt x="369" y="74"/>
                    <a:pt x="376" y="75"/>
                    <a:pt x="381" y="77"/>
                  </a:cubicBezTo>
                  <a:lnTo>
                    <a:pt x="367" y="149"/>
                  </a:lnTo>
                  <a:cubicBezTo>
                    <a:pt x="369" y="150"/>
                    <a:pt x="371" y="151"/>
                    <a:pt x="375" y="151"/>
                  </a:cubicBezTo>
                  <a:cubicBezTo>
                    <a:pt x="380" y="151"/>
                    <a:pt x="385" y="149"/>
                    <a:pt x="390" y="146"/>
                  </a:cubicBezTo>
                  <a:cubicBezTo>
                    <a:pt x="394" y="143"/>
                    <a:pt x="398" y="139"/>
                    <a:pt x="401" y="134"/>
                  </a:cubicBezTo>
                  <a:cubicBezTo>
                    <a:pt x="403" y="129"/>
                    <a:pt x="406" y="124"/>
                    <a:pt x="407" y="117"/>
                  </a:cubicBezTo>
                  <a:cubicBezTo>
                    <a:pt x="409" y="112"/>
                    <a:pt x="409" y="106"/>
                    <a:pt x="409" y="100"/>
                  </a:cubicBezTo>
                  <a:cubicBezTo>
                    <a:pt x="409" y="83"/>
                    <a:pt x="404" y="71"/>
                    <a:pt x="393" y="62"/>
                  </a:cubicBezTo>
                  <a:cubicBezTo>
                    <a:pt x="383" y="54"/>
                    <a:pt x="368" y="49"/>
                    <a:pt x="349" y="49"/>
                  </a:cubicBezTo>
                  <a:cubicBezTo>
                    <a:pt x="334" y="50"/>
                    <a:pt x="321" y="52"/>
                    <a:pt x="309" y="57"/>
                  </a:cubicBezTo>
                  <a:cubicBezTo>
                    <a:pt x="297" y="61"/>
                    <a:pt x="288" y="68"/>
                    <a:pt x="280" y="76"/>
                  </a:cubicBezTo>
                  <a:cubicBezTo>
                    <a:pt x="272" y="84"/>
                    <a:pt x="266" y="93"/>
                    <a:pt x="262" y="104"/>
                  </a:cubicBezTo>
                  <a:cubicBezTo>
                    <a:pt x="258" y="114"/>
                    <a:pt x="255" y="125"/>
                    <a:pt x="255" y="136"/>
                  </a:cubicBezTo>
                  <a:cubicBezTo>
                    <a:pt x="255" y="146"/>
                    <a:pt x="257" y="155"/>
                    <a:pt x="260" y="162"/>
                  </a:cubicBezTo>
                  <a:cubicBezTo>
                    <a:pt x="264" y="169"/>
                    <a:pt x="268" y="175"/>
                    <a:pt x="274" y="180"/>
                  </a:cubicBezTo>
                  <a:cubicBezTo>
                    <a:pt x="279" y="184"/>
                    <a:pt x="286" y="188"/>
                    <a:pt x="293" y="190"/>
                  </a:cubicBezTo>
                  <a:cubicBezTo>
                    <a:pt x="301" y="192"/>
                    <a:pt x="309" y="193"/>
                    <a:pt x="317" y="193"/>
                  </a:cubicBezTo>
                  <a:cubicBezTo>
                    <a:pt x="325" y="193"/>
                    <a:pt x="333" y="193"/>
                    <a:pt x="339" y="192"/>
                  </a:cubicBezTo>
                  <a:cubicBezTo>
                    <a:pt x="346" y="191"/>
                    <a:pt x="352" y="189"/>
                    <a:pt x="357" y="187"/>
                  </a:cubicBezTo>
                  <a:cubicBezTo>
                    <a:pt x="359" y="190"/>
                    <a:pt x="360" y="194"/>
                    <a:pt x="361" y="197"/>
                  </a:cubicBezTo>
                  <a:cubicBezTo>
                    <a:pt x="362" y="200"/>
                    <a:pt x="364" y="203"/>
                    <a:pt x="364" y="207"/>
                  </a:cubicBezTo>
                  <a:cubicBezTo>
                    <a:pt x="362" y="208"/>
                    <a:pt x="358" y="209"/>
                    <a:pt x="355" y="210"/>
                  </a:cubicBezTo>
                  <a:cubicBezTo>
                    <a:pt x="351" y="211"/>
                    <a:pt x="347" y="212"/>
                    <a:pt x="342" y="213"/>
                  </a:cubicBezTo>
                  <a:cubicBezTo>
                    <a:pt x="338" y="213"/>
                    <a:pt x="333" y="214"/>
                    <a:pt x="328" y="214"/>
                  </a:cubicBezTo>
                  <a:cubicBezTo>
                    <a:pt x="323" y="215"/>
                    <a:pt x="319" y="215"/>
                    <a:pt x="314" y="215"/>
                  </a:cubicBezTo>
                  <a:cubicBezTo>
                    <a:pt x="302" y="215"/>
                    <a:pt x="291" y="213"/>
                    <a:pt x="281" y="210"/>
                  </a:cubicBezTo>
                  <a:cubicBezTo>
                    <a:pt x="270" y="207"/>
                    <a:pt x="261" y="202"/>
                    <a:pt x="253" y="196"/>
                  </a:cubicBezTo>
                  <a:cubicBezTo>
                    <a:pt x="245" y="190"/>
                    <a:pt x="239" y="181"/>
                    <a:pt x="234" y="172"/>
                  </a:cubicBezTo>
                  <a:cubicBezTo>
                    <a:pt x="230" y="162"/>
                    <a:pt x="228" y="150"/>
                    <a:pt x="228" y="137"/>
                  </a:cubicBezTo>
                  <a:cubicBezTo>
                    <a:pt x="228" y="124"/>
                    <a:pt x="230" y="112"/>
                    <a:pt x="235" y="99"/>
                  </a:cubicBezTo>
                  <a:cubicBezTo>
                    <a:pt x="240" y="86"/>
                    <a:pt x="247" y="74"/>
                    <a:pt x="257" y="64"/>
                  </a:cubicBezTo>
                  <a:cubicBezTo>
                    <a:pt x="267" y="53"/>
                    <a:pt x="280" y="45"/>
                    <a:pt x="296" y="38"/>
                  </a:cubicBezTo>
                  <a:cubicBezTo>
                    <a:pt x="312" y="31"/>
                    <a:pt x="330" y="28"/>
                    <a:pt x="352" y="28"/>
                  </a:cubicBezTo>
                  <a:cubicBezTo>
                    <a:pt x="363" y="28"/>
                    <a:pt x="374" y="29"/>
                    <a:pt x="384" y="32"/>
                  </a:cubicBezTo>
                  <a:cubicBezTo>
                    <a:pt x="395" y="35"/>
                    <a:pt x="404" y="40"/>
                    <a:pt x="411" y="46"/>
                  </a:cubicBezTo>
                  <a:cubicBezTo>
                    <a:pt x="419" y="52"/>
                    <a:pt x="425" y="59"/>
                    <a:pt x="429" y="68"/>
                  </a:cubicBezTo>
                  <a:cubicBezTo>
                    <a:pt x="434" y="77"/>
                    <a:pt x="436" y="88"/>
                    <a:pt x="436" y="100"/>
                  </a:cubicBezTo>
                  <a:cubicBezTo>
                    <a:pt x="436" y="109"/>
                    <a:pt x="435" y="117"/>
                    <a:pt x="432" y="126"/>
                  </a:cubicBezTo>
                  <a:moveTo>
                    <a:pt x="634" y="0"/>
                  </a:moveTo>
                  <a:lnTo>
                    <a:pt x="30" y="1"/>
                  </a:lnTo>
                  <a:cubicBezTo>
                    <a:pt x="13" y="1"/>
                    <a:pt x="0" y="14"/>
                    <a:pt x="0" y="29"/>
                  </a:cubicBezTo>
                  <a:lnTo>
                    <a:pt x="0" y="41"/>
                  </a:lnTo>
                  <a:lnTo>
                    <a:pt x="332" y="293"/>
                  </a:lnTo>
                  <a:lnTo>
                    <a:pt x="663" y="40"/>
                  </a:lnTo>
                  <a:lnTo>
                    <a:pt x="663" y="28"/>
                  </a:lnTo>
                  <a:cubicBezTo>
                    <a:pt x="663" y="13"/>
                    <a:pt x="650" y="0"/>
                    <a:pt x="63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Shape 316"/>
            <p:cNvSpPr/>
            <p:nvPr/>
          </p:nvSpPr>
          <p:spPr>
            <a:xfrm>
              <a:off x="6030849" y="1492249"/>
              <a:ext cx="17463" cy="23813"/>
            </a:xfrm>
            <a:custGeom>
              <a:avLst/>
              <a:gdLst/>
              <a:ahLst/>
              <a:cxnLst/>
              <a:rect l="0" t="0" r="0" b="0"/>
              <a:pathLst>
                <a:path w="42" h="57" extrusionOk="0">
                  <a:moveTo>
                    <a:pt x="32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15" y="5"/>
                    <a:pt x="12" y="8"/>
                    <a:pt x="9" y="11"/>
                  </a:cubicBezTo>
                  <a:cubicBezTo>
                    <a:pt x="6" y="15"/>
                    <a:pt x="4" y="19"/>
                    <a:pt x="3" y="24"/>
                  </a:cubicBezTo>
                  <a:cubicBezTo>
                    <a:pt x="1" y="28"/>
                    <a:pt x="0" y="33"/>
                    <a:pt x="0" y="38"/>
                  </a:cubicBezTo>
                  <a:cubicBezTo>
                    <a:pt x="0" y="45"/>
                    <a:pt x="2" y="49"/>
                    <a:pt x="5" y="52"/>
                  </a:cubicBezTo>
                  <a:cubicBezTo>
                    <a:pt x="8" y="55"/>
                    <a:pt x="12" y="57"/>
                    <a:pt x="17" y="57"/>
                  </a:cubicBezTo>
                  <a:cubicBezTo>
                    <a:pt x="20" y="57"/>
                    <a:pt x="22" y="56"/>
                    <a:pt x="25" y="56"/>
                  </a:cubicBezTo>
                  <a:cubicBezTo>
                    <a:pt x="27" y="56"/>
                    <a:pt x="29" y="55"/>
                    <a:pt x="32" y="54"/>
                  </a:cubicBezTo>
                  <a:lnTo>
                    <a:pt x="42" y="1"/>
                  </a:lnTo>
                  <a:cubicBezTo>
                    <a:pt x="40" y="0"/>
                    <a:pt x="39" y="0"/>
                    <a:pt x="37" y="0"/>
                  </a:cubicBezTo>
                  <a:cubicBezTo>
                    <a:pt x="36" y="0"/>
                    <a:pt x="34" y="0"/>
                    <a:pt x="3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17" name="Shape 317"/>
            <p:cNvGrpSpPr/>
            <p:nvPr/>
          </p:nvGrpSpPr>
          <p:grpSpPr>
            <a:xfrm>
              <a:off x="4937061" y="1663698"/>
              <a:ext cx="1168401" cy="1662115"/>
              <a:chOff x="4937061" y="1663698"/>
              <a:chExt cx="1168401" cy="1662115"/>
            </a:xfrm>
          </p:grpSpPr>
          <p:sp>
            <p:nvSpPr>
              <p:cNvPr id="318" name="Shape 318"/>
              <p:cNvSpPr/>
              <p:nvPr/>
            </p:nvSpPr>
            <p:spPr>
              <a:xfrm>
                <a:off x="4937061" y="2155822"/>
                <a:ext cx="1168401" cy="1169991"/>
              </a:xfrm>
              <a:custGeom>
                <a:avLst/>
                <a:gdLst/>
                <a:ahLst/>
                <a:cxnLst/>
                <a:rect l="0" t="0" r="0" b="0"/>
                <a:pathLst>
                  <a:path w="2813" h="2814" extrusionOk="0">
                    <a:moveTo>
                      <a:pt x="1406" y="2072"/>
                    </a:moveTo>
                    <a:cubicBezTo>
                      <a:pt x="1039" y="2072"/>
                      <a:pt x="741" y="1774"/>
                      <a:pt x="741" y="1407"/>
                    </a:cubicBezTo>
                    <a:cubicBezTo>
                      <a:pt x="741" y="1040"/>
                      <a:pt x="1039" y="742"/>
                      <a:pt x="1406" y="742"/>
                    </a:cubicBezTo>
                    <a:cubicBezTo>
                      <a:pt x="1774" y="742"/>
                      <a:pt x="2072" y="1040"/>
                      <a:pt x="2072" y="1407"/>
                    </a:cubicBezTo>
                    <a:cubicBezTo>
                      <a:pt x="2072" y="1774"/>
                      <a:pt x="1774" y="2072"/>
                      <a:pt x="1406" y="2072"/>
                    </a:cubicBezTo>
                    <a:moveTo>
                      <a:pt x="1406" y="0"/>
                    </a:moveTo>
                    <a:cubicBezTo>
                      <a:pt x="629" y="0"/>
                      <a:pt x="0" y="630"/>
                      <a:pt x="0" y="1407"/>
                    </a:cubicBezTo>
                    <a:cubicBezTo>
                      <a:pt x="0" y="2184"/>
                      <a:pt x="629" y="2814"/>
                      <a:pt x="1406" y="2814"/>
                    </a:cubicBezTo>
                    <a:cubicBezTo>
                      <a:pt x="2183" y="2814"/>
                      <a:pt x="2813" y="2184"/>
                      <a:pt x="2813" y="1407"/>
                    </a:cubicBezTo>
                    <a:cubicBezTo>
                      <a:pt x="2813" y="630"/>
                      <a:pt x="2183" y="0"/>
                      <a:pt x="1406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9" name="Shape 319"/>
              <p:cNvSpPr/>
              <p:nvPr/>
            </p:nvSpPr>
            <p:spPr>
              <a:xfrm>
                <a:off x="5303773" y="2524123"/>
                <a:ext cx="435000" cy="435000"/>
              </a:xfrm>
              <a:prstGeom prst="ellipse">
                <a:avLst/>
              </a:prstGeom>
              <a:solidFill>
                <a:srgbClr val="9B1627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0" name="Shape 320"/>
              <p:cNvSpPr/>
              <p:nvPr/>
            </p:nvSpPr>
            <p:spPr>
              <a:xfrm>
                <a:off x="5338698" y="1663698"/>
                <a:ext cx="365126" cy="365125"/>
              </a:xfrm>
              <a:custGeom>
                <a:avLst/>
                <a:gdLst/>
                <a:ahLst/>
                <a:cxnLst/>
                <a:rect l="0" t="0" r="0" b="0"/>
                <a:pathLst>
                  <a:path w="877" h="878" extrusionOk="0">
                    <a:moveTo>
                      <a:pt x="438" y="754"/>
                    </a:moveTo>
                    <a:cubicBezTo>
                      <a:pt x="264" y="754"/>
                      <a:pt x="124" y="613"/>
                      <a:pt x="124" y="439"/>
                    </a:cubicBezTo>
                    <a:cubicBezTo>
                      <a:pt x="124" y="265"/>
                      <a:pt x="264" y="124"/>
                      <a:pt x="438" y="124"/>
                    </a:cubicBezTo>
                    <a:cubicBezTo>
                      <a:pt x="612" y="124"/>
                      <a:pt x="753" y="265"/>
                      <a:pt x="753" y="439"/>
                    </a:cubicBezTo>
                    <a:cubicBezTo>
                      <a:pt x="753" y="613"/>
                      <a:pt x="612" y="754"/>
                      <a:pt x="438" y="754"/>
                    </a:cubicBezTo>
                    <a:moveTo>
                      <a:pt x="438" y="0"/>
                    </a:moveTo>
                    <a:cubicBezTo>
                      <a:pt x="196" y="0"/>
                      <a:pt x="0" y="196"/>
                      <a:pt x="0" y="439"/>
                    </a:cubicBezTo>
                    <a:cubicBezTo>
                      <a:pt x="0" y="681"/>
                      <a:pt x="196" y="878"/>
                      <a:pt x="438" y="878"/>
                    </a:cubicBezTo>
                    <a:cubicBezTo>
                      <a:pt x="681" y="878"/>
                      <a:pt x="877" y="681"/>
                      <a:pt x="877" y="439"/>
                    </a:cubicBezTo>
                    <a:cubicBezTo>
                      <a:pt x="877" y="196"/>
                      <a:pt x="681" y="0"/>
                      <a:pt x="438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1" name="Shape 321"/>
              <p:cNvSpPr/>
              <p:nvPr/>
            </p:nvSpPr>
            <p:spPr>
              <a:xfrm>
                <a:off x="5418073" y="1743073"/>
                <a:ext cx="206400" cy="206400"/>
              </a:xfrm>
              <a:prstGeom prst="ellipse">
                <a:avLst/>
              </a:prstGeom>
              <a:solidFill>
                <a:srgbClr val="9B1627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2" name="Shape 322"/>
              <p:cNvSpPr/>
              <p:nvPr/>
            </p:nvSpPr>
            <p:spPr>
              <a:xfrm>
                <a:off x="5497448" y="1822448"/>
                <a:ext cx="47700" cy="477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3" name="Shape 323"/>
              <p:cNvSpPr/>
              <p:nvPr/>
            </p:nvSpPr>
            <p:spPr>
              <a:xfrm>
                <a:off x="5267261" y="1733548"/>
                <a:ext cx="508000" cy="1260471"/>
              </a:xfrm>
              <a:custGeom>
                <a:avLst/>
                <a:gdLst/>
                <a:ahLst/>
                <a:cxnLst/>
                <a:rect l="0" t="0" r="0" b="0"/>
                <a:pathLst>
                  <a:path w="1224" h="3036" extrusionOk="0">
                    <a:moveTo>
                      <a:pt x="1224" y="2397"/>
                    </a:moveTo>
                    <a:cubicBezTo>
                      <a:pt x="1223" y="2751"/>
                      <a:pt x="948" y="3036"/>
                      <a:pt x="610" y="3035"/>
                    </a:cubicBezTo>
                    <a:cubicBezTo>
                      <a:pt x="273" y="3034"/>
                      <a:pt x="0" y="2747"/>
                      <a:pt x="1" y="2394"/>
                    </a:cubicBezTo>
                    <a:lnTo>
                      <a:pt x="335" y="296"/>
                    </a:lnTo>
                    <a:cubicBezTo>
                      <a:pt x="335" y="132"/>
                      <a:pt x="463" y="0"/>
                      <a:pt x="619" y="0"/>
                    </a:cubicBezTo>
                    <a:cubicBezTo>
                      <a:pt x="776" y="1"/>
                      <a:pt x="903" y="134"/>
                      <a:pt x="902" y="297"/>
                    </a:cubicBezTo>
                    <a:lnTo>
                      <a:pt x="1224" y="2397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9B162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4" name="Shape 324"/>
            <p:cNvSpPr/>
            <p:nvPr/>
          </p:nvSpPr>
          <p:spPr>
            <a:xfrm>
              <a:off x="6460268" y="563420"/>
              <a:ext cx="253200" cy="5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0" b="1" dirty="0">
                  <a:solidFill>
                    <a:srgbClr val="CCCCCC"/>
                  </a:solidFill>
                  <a:latin typeface="PT Sans"/>
                  <a:ea typeface="PT Sans"/>
                  <a:cs typeface="PT Sans"/>
                  <a:sym typeface="PT Sans"/>
                </a:rPr>
                <a:t>1</a:t>
              </a:r>
              <a:endParaRPr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5" name="Shape 325"/>
            <p:cNvSpPr/>
            <p:nvPr/>
          </p:nvSpPr>
          <p:spPr>
            <a:xfrm>
              <a:off x="7475208" y="603249"/>
              <a:ext cx="397200" cy="5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0" b="1" dirty="0">
                  <a:solidFill>
                    <a:srgbClr val="CCCCCC"/>
                  </a:solidFill>
                  <a:latin typeface="PT Sans"/>
                  <a:ea typeface="PT Sans"/>
                  <a:cs typeface="PT Sans"/>
                  <a:sym typeface="PT Sans"/>
                </a:rPr>
                <a:t>3</a:t>
              </a:r>
              <a:endParaRPr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326" name="Shape 326"/>
            <p:cNvGrpSpPr/>
            <p:nvPr/>
          </p:nvGrpSpPr>
          <p:grpSpPr>
            <a:xfrm>
              <a:off x="6522975" y="917461"/>
              <a:ext cx="1168401" cy="2408352"/>
              <a:chOff x="6522975" y="917461"/>
              <a:chExt cx="1168401" cy="2408352"/>
            </a:xfrm>
          </p:grpSpPr>
          <p:cxnSp>
            <p:nvCxnSpPr>
              <p:cNvPr id="327" name="Shape 327"/>
              <p:cNvCxnSpPr/>
              <p:nvPr/>
            </p:nvCxnSpPr>
            <p:spPr>
              <a:xfrm>
                <a:off x="7105587" y="1312861"/>
                <a:ext cx="0" cy="525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328" name="Shape 328"/>
              <p:cNvCxnSpPr/>
              <p:nvPr/>
            </p:nvCxnSpPr>
            <p:spPr>
              <a:xfrm rot="10800000" flipH="1">
                <a:off x="7110349" y="1112799"/>
                <a:ext cx="338100" cy="195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329" name="Shape 329"/>
              <p:cNvCxnSpPr/>
              <p:nvPr/>
            </p:nvCxnSpPr>
            <p:spPr>
              <a:xfrm rot="10800000">
                <a:off x="7105587" y="917461"/>
                <a:ext cx="0" cy="3954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330" name="Shape 330"/>
              <p:cNvCxnSpPr/>
              <p:nvPr/>
            </p:nvCxnSpPr>
            <p:spPr>
              <a:xfrm rot="10800000">
                <a:off x="6772250" y="1112799"/>
                <a:ext cx="338100" cy="195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sp>
            <p:nvSpPr>
              <p:cNvPr id="331" name="Shape 331"/>
              <p:cNvSpPr/>
              <p:nvPr/>
            </p:nvSpPr>
            <p:spPr>
              <a:xfrm>
                <a:off x="7040499" y="1244598"/>
                <a:ext cx="130200" cy="130200"/>
              </a:xfrm>
              <a:prstGeom prst="ellipse">
                <a:avLst/>
              </a:pr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2" name="Shape 332"/>
              <p:cNvSpPr/>
              <p:nvPr/>
            </p:nvSpPr>
            <p:spPr>
              <a:xfrm>
                <a:off x="7072249" y="1276348"/>
                <a:ext cx="65100" cy="66600"/>
              </a:xfrm>
              <a:prstGeom prst="ellipse">
                <a:avLst/>
              </a:prstGeom>
              <a:solidFill>
                <a:srgbClr val="00808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3" name="Shape 333"/>
              <p:cNvSpPr/>
              <p:nvPr/>
            </p:nvSpPr>
            <p:spPr>
              <a:xfrm>
                <a:off x="6522975" y="2155822"/>
                <a:ext cx="1168401" cy="1169991"/>
              </a:xfrm>
              <a:custGeom>
                <a:avLst/>
                <a:gdLst/>
                <a:ahLst/>
                <a:cxnLst/>
                <a:rect l="0" t="0" r="0" b="0"/>
                <a:pathLst>
                  <a:path w="2814" h="2814" extrusionOk="0">
                    <a:moveTo>
                      <a:pt x="1407" y="2072"/>
                    </a:moveTo>
                    <a:cubicBezTo>
                      <a:pt x="1040" y="2072"/>
                      <a:pt x="742" y="1774"/>
                      <a:pt x="742" y="1407"/>
                    </a:cubicBezTo>
                    <a:cubicBezTo>
                      <a:pt x="742" y="1040"/>
                      <a:pt x="1040" y="742"/>
                      <a:pt x="1407" y="742"/>
                    </a:cubicBezTo>
                    <a:cubicBezTo>
                      <a:pt x="1774" y="742"/>
                      <a:pt x="2072" y="1040"/>
                      <a:pt x="2072" y="1407"/>
                    </a:cubicBezTo>
                    <a:cubicBezTo>
                      <a:pt x="2072" y="1774"/>
                      <a:pt x="1774" y="2072"/>
                      <a:pt x="1407" y="2072"/>
                    </a:cubicBezTo>
                    <a:moveTo>
                      <a:pt x="1407" y="0"/>
                    </a:moveTo>
                    <a:cubicBezTo>
                      <a:pt x="630" y="0"/>
                      <a:pt x="0" y="630"/>
                      <a:pt x="0" y="1407"/>
                    </a:cubicBezTo>
                    <a:cubicBezTo>
                      <a:pt x="0" y="2184"/>
                      <a:pt x="630" y="2814"/>
                      <a:pt x="1407" y="2814"/>
                    </a:cubicBezTo>
                    <a:cubicBezTo>
                      <a:pt x="2184" y="2814"/>
                      <a:pt x="2814" y="2184"/>
                      <a:pt x="2814" y="1407"/>
                    </a:cubicBezTo>
                    <a:cubicBezTo>
                      <a:pt x="2814" y="630"/>
                      <a:pt x="2184" y="0"/>
                      <a:pt x="1407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4" name="Shape 334"/>
              <p:cNvSpPr/>
              <p:nvPr/>
            </p:nvSpPr>
            <p:spPr>
              <a:xfrm>
                <a:off x="6889687" y="2524123"/>
                <a:ext cx="435000" cy="435000"/>
              </a:xfrm>
              <a:prstGeom prst="ellipse">
                <a:avLst/>
              </a:prstGeom>
              <a:solidFill>
                <a:srgbClr val="00808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5" name="Shape 335"/>
              <p:cNvSpPr/>
              <p:nvPr/>
            </p:nvSpPr>
            <p:spPr>
              <a:xfrm>
                <a:off x="6923024" y="1663698"/>
                <a:ext cx="363538" cy="365125"/>
              </a:xfrm>
              <a:custGeom>
                <a:avLst/>
                <a:gdLst/>
                <a:ahLst/>
                <a:cxnLst/>
                <a:rect l="0" t="0" r="0" b="0"/>
                <a:pathLst>
                  <a:path w="878" h="878" extrusionOk="0">
                    <a:moveTo>
                      <a:pt x="439" y="754"/>
                    </a:moveTo>
                    <a:cubicBezTo>
                      <a:pt x="265" y="754"/>
                      <a:pt x="124" y="613"/>
                      <a:pt x="124" y="439"/>
                    </a:cubicBezTo>
                    <a:cubicBezTo>
                      <a:pt x="124" y="265"/>
                      <a:pt x="265" y="124"/>
                      <a:pt x="439" y="124"/>
                    </a:cubicBezTo>
                    <a:cubicBezTo>
                      <a:pt x="613" y="124"/>
                      <a:pt x="754" y="265"/>
                      <a:pt x="754" y="439"/>
                    </a:cubicBezTo>
                    <a:cubicBezTo>
                      <a:pt x="754" y="613"/>
                      <a:pt x="613" y="754"/>
                      <a:pt x="439" y="754"/>
                    </a:cubicBezTo>
                    <a:moveTo>
                      <a:pt x="439" y="0"/>
                    </a:moveTo>
                    <a:cubicBezTo>
                      <a:pt x="197" y="0"/>
                      <a:pt x="0" y="196"/>
                      <a:pt x="0" y="439"/>
                    </a:cubicBezTo>
                    <a:cubicBezTo>
                      <a:pt x="0" y="681"/>
                      <a:pt x="197" y="878"/>
                      <a:pt x="439" y="878"/>
                    </a:cubicBezTo>
                    <a:cubicBezTo>
                      <a:pt x="681" y="878"/>
                      <a:pt x="878" y="681"/>
                      <a:pt x="878" y="439"/>
                    </a:cubicBezTo>
                    <a:cubicBezTo>
                      <a:pt x="878" y="196"/>
                      <a:pt x="681" y="0"/>
                      <a:pt x="439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6" name="Shape 336"/>
              <p:cNvSpPr/>
              <p:nvPr/>
            </p:nvSpPr>
            <p:spPr>
              <a:xfrm>
                <a:off x="7002399" y="1743073"/>
                <a:ext cx="206400" cy="206400"/>
              </a:xfrm>
              <a:prstGeom prst="ellipse">
                <a:avLst/>
              </a:prstGeom>
              <a:solidFill>
                <a:srgbClr val="00808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7" name="Shape 337"/>
              <p:cNvSpPr/>
              <p:nvPr/>
            </p:nvSpPr>
            <p:spPr>
              <a:xfrm>
                <a:off x="7080187" y="1822448"/>
                <a:ext cx="49200" cy="477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8" name="Shape 338"/>
              <p:cNvSpPr/>
              <p:nvPr/>
            </p:nvSpPr>
            <p:spPr>
              <a:xfrm>
                <a:off x="6849999" y="1733548"/>
                <a:ext cx="509588" cy="1260471"/>
              </a:xfrm>
              <a:custGeom>
                <a:avLst/>
                <a:gdLst/>
                <a:ahLst/>
                <a:cxnLst/>
                <a:rect l="0" t="0" r="0" b="0"/>
                <a:pathLst>
                  <a:path w="1225" h="3036" extrusionOk="0">
                    <a:moveTo>
                      <a:pt x="1225" y="2397"/>
                    </a:moveTo>
                    <a:cubicBezTo>
                      <a:pt x="1224" y="2751"/>
                      <a:pt x="949" y="3036"/>
                      <a:pt x="611" y="3035"/>
                    </a:cubicBezTo>
                    <a:cubicBezTo>
                      <a:pt x="273" y="3034"/>
                      <a:pt x="0" y="2747"/>
                      <a:pt x="1" y="2394"/>
                    </a:cubicBezTo>
                    <a:lnTo>
                      <a:pt x="335" y="296"/>
                    </a:lnTo>
                    <a:cubicBezTo>
                      <a:pt x="336" y="132"/>
                      <a:pt x="463" y="0"/>
                      <a:pt x="620" y="0"/>
                    </a:cubicBezTo>
                    <a:cubicBezTo>
                      <a:pt x="777" y="1"/>
                      <a:pt x="903" y="134"/>
                      <a:pt x="903" y="297"/>
                    </a:cubicBezTo>
                    <a:lnTo>
                      <a:pt x="1225" y="2397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00808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9" name="Shape 339"/>
            <p:cNvSpPr/>
            <p:nvPr/>
          </p:nvSpPr>
          <p:spPr>
            <a:xfrm>
              <a:off x="8572438" y="663574"/>
              <a:ext cx="276226" cy="280987"/>
            </a:xfrm>
            <a:custGeom>
              <a:avLst/>
              <a:gdLst/>
              <a:ahLst/>
              <a:cxnLst/>
              <a:rect l="0" t="0" r="0" b="0"/>
              <a:pathLst>
                <a:path w="663" h="677" extrusionOk="0">
                  <a:moveTo>
                    <a:pt x="466" y="622"/>
                  </a:moveTo>
                  <a:lnTo>
                    <a:pt x="55" y="622"/>
                  </a:lnTo>
                  <a:lnTo>
                    <a:pt x="55" y="55"/>
                  </a:lnTo>
                  <a:lnTo>
                    <a:pt x="299" y="55"/>
                  </a:lnTo>
                  <a:lnTo>
                    <a:pt x="299" y="223"/>
                  </a:lnTo>
                  <a:lnTo>
                    <a:pt x="325" y="223"/>
                  </a:lnTo>
                  <a:lnTo>
                    <a:pt x="294" y="254"/>
                  </a:lnTo>
                  <a:lnTo>
                    <a:pt x="113" y="254"/>
                  </a:lnTo>
                  <a:lnTo>
                    <a:pt x="113" y="281"/>
                  </a:lnTo>
                  <a:lnTo>
                    <a:pt x="267" y="281"/>
                  </a:lnTo>
                  <a:lnTo>
                    <a:pt x="242" y="306"/>
                  </a:lnTo>
                  <a:lnTo>
                    <a:pt x="216" y="368"/>
                  </a:lnTo>
                  <a:lnTo>
                    <a:pt x="113" y="368"/>
                  </a:lnTo>
                  <a:lnTo>
                    <a:pt x="113" y="395"/>
                  </a:lnTo>
                  <a:lnTo>
                    <a:pt x="205" y="395"/>
                  </a:lnTo>
                  <a:lnTo>
                    <a:pt x="170" y="482"/>
                  </a:lnTo>
                  <a:lnTo>
                    <a:pt x="113" y="482"/>
                  </a:lnTo>
                  <a:lnTo>
                    <a:pt x="113" y="509"/>
                  </a:lnTo>
                  <a:lnTo>
                    <a:pt x="408" y="509"/>
                  </a:lnTo>
                  <a:lnTo>
                    <a:pt x="408" y="482"/>
                  </a:lnTo>
                  <a:lnTo>
                    <a:pt x="249" y="482"/>
                  </a:lnTo>
                  <a:lnTo>
                    <a:pt x="369" y="433"/>
                  </a:lnTo>
                  <a:lnTo>
                    <a:pt x="407" y="395"/>
                  </a:lnTo>
                  <a:lnTo>
                    <a:pt x="408" y="395"/>
                  </a:lnTo>
                  <a:lnTo>
                    <a:pt x="408" y="394"/>
                  </a:lnTo>
                  <a:lnTo>
                    <a:pt x="466" y="336"/>
                  </a:lnTo>
                  <a:lnTo>
                    <a:pt x="466" y="622"/>
                  </a:lnTo>
                  <a:close/>
                  <a:moveTo>
                    <a:pt x="352" y="417"/>
                  </a:moveTo>
                  <a:lnTo>
                    <a:pt x="236" y="464"/>
                  </a:lnTo>
                  <a:lnTo>
                    <a:pt x="210" y="439"/>
                  </a:lnTo>
                  <a:lnTo>
                    <a:pt x="258" y="322"/>
                  </a:lnTo>
                  <a:lnTo>
                    <a:pt x="352" y="417"/>
                  </a:lnTo>
                  <a:close/>
                  <a:moveTo>
                    <a:pt x="340" y="89"/>
                  </a:moveTo>
                  <a:lnTo>
                    <a:pt x="399" y="150"/>
                  </a:lnTo>
                  <a:lnTo>
                    <a:pt x="367" y="182"/>
                  </a:lnTo>
                  <a:lnTo>
                    <a:pt x="340" y="182"/>
                  </a:lnTo>
                  <a:lnTo>
                    <a:pt x="340" y="89"/>
                  </a:lnTo>
                  <a:close/>
                  <a:moveTo>
                    <a:pt x="651" y="109"/>
                  </a:moveTo>
                  <a:lnTo>
                    <a:pt x="567" y="25"/>
                  </a:lnTo>
                  <a:cubicBezTo>
                    <a:pt x="555" y="13"/>
                    <a:pt x="532" y="17"/>
                    <a:pt x="515" y="34"/>
                  </a:cubicBezTo>
                  <a:lnTo>
                    <a:pt x="438" y="111"/>
                  </a:lnTo>
                  <a:lnTo>
                    <a:pt x="331" y="0"/>
                  </a:lnTo>
                  <a:lnTo>
                    <a:pt x="0" y="0"/>
                  </a:lnTo>
                  <a:lnTo>
                    <a:pt x="0" y="677"/>
                  </a:lnTo>
                  <a:lnTo>
                    <a:pt x="521" y="677"/>
                  </a:lnTo>
                  <a:lnTo>
                    <a:pt x="521" y="281"/>
                  </a:lnTo>
                  <a:lnTo>
                    <a:pt x="642" y="161"/>
                  </a:lnTo>
                  <a:cubicBezTo>
                    <a:pt x="658" y="144"/>
                    <a:pt x="663" y="121"/>
                    <a:pt x="651" y="109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Shape 340"/>
            <p:cNvSpPr/>
            <p:nvPr/>
          </p:nvSpPr>
          <p:spPr>
            <a:xfrm>
              <a:off x="8980425" y="663574"/>
              <a:ext cx="227013" cy="280987"/>
            </a:xfrm>
            <a:custGeom>
              <a:avLst/>
              <a:gdLst/>
              <a:ahLst/>
              <a:cxnLst/>
              <a:rect l="0" t="0" r="0" b="0"/>
              <a:pathLst>
                <a:path w="546" h="677" extrusionOk="0">
                  <a:moveTo>
                    <a:pt x="265" y="507"/>
                  </a:moveTo>
                  <a:lnTo>
                    <a:pt x="174" y="507"/>
                  </a:lnTo>
                  <a:lnTo>
                    <a:pt x="174" y="523"/>
                  </a:lnTo>
                  <a:lnTo>
                    <a:pt x="265" y="523"/>
                  </a:lnTo>
                  <a:lnTo>
                    <a:pt x="265" y="507"/>
                  </a:lnTo>
                  <a:close/>
                  <a:moveTo>
                    <a:pt x="508" y="600"/>
                  </a:moveTo>
                  <a:cubicBezTo>
                    <a:pt x="508" y="613"/>
                    <a:pt x="499" y="631"/>
                    <a:pt x="486" y="631"/>
                  </a:cubicBezTo>
                  <a:lnTo>
                    <a:pt x="113" y="631"/>
                  </a:lnTo>
                  <a:lnTo>
                    <a:pt x="113" y="211"/>
                  </a:lnTo>
                  <a:lnTo>
                    <a:pt x="508" y="211"/>
                  </a:lnTo>
                  <a:lnTo>
                    <a:pt x="508" y="600"/>
                  </a:lnTo>
                  <a:close/>
                  <a:moveTo>
                    <a:pt x="74" y="164"/>
                  </a:moveTo>
                  <a:lnTo>
                    <a:pt x="74" y="677"/>
                  </a:lnTo>
                  <a:lnTo>
                    <a:pt x="486" y="677"/>
                  </a:lnTo>
                  <a:cubicBezTo>
                    <a:pt x="517" y="677"/>
                    <a:pt x="546" y="641"/>
                    <a:pt x="546" y="600"/>
                  </a:cubicBezTo>
                  <a:lnTo>
                    <a:pt x="546" y="164"/>
                  </a:lnTo>
                  <a:lnTo>
                    <a:pt x="74" y="164"/>
                  </a:lnTo>
                  <a:close/>
                  <a:moveTo>
                    <a:pt x="265" y="410"/>
                  </a:moveTo>
                  <a:lnTo>
                    <a:pt x="174" y="410"/>
                  </a:lnTo>
                  <a:lnTo>
                    <a:pt x="174" y="426"/>
                  </a:lnTo>
                  <a:lnTo>
                    <a:pt x="265" y="426"/>
                  </a:lnTo>
                  <a:lnTo>
                    <a:pt x="265" y="410"/>
                  </a:lnTo>
                  <a:close/>
                  <a:moveTo>
                    <a:pt x="265" y="556"/>
                  </a:moveTo>
                  <a:lnTo>
                    <a:pt x="174" y="556"/>
                  </a:lnTo>
                  <a:lnTo>
                    <a:pt x="174" y="572"/>
                  </a:lnTo>
                  <a:lnTo>
                    <a:pt x="265" y="572"/>
                  </a:lnTo>
                  <a:lnTo>
                    <a:pt x="265" y="556"/>
                  </a:lnTo>
                  <a:close/>
                  <a:moveTo>
                    <a:pt x="265" y="460"/>
                  </a:moveTo>
                  <a:lnTo>
                    <a:pt x="174" y="460"/>
                  </a:lnTo>
                  <a:lnTo>
                    <a:pt x="174" y="475"/>
                  </a:lnTo>
                  <a:lnTo>
                    <a:pt x="265" y="475"/>
                  </a:lnTo>
                  <a:lnTo>
                    <a:pt x="265" y="460"/>
                  </a:lnTo>
                  <a:close/>
                  <a:moveTo>
                    <a:pt x="265" y="359"/>
                  </a:moveTo>
                  <a:lnTo>
                    <a:pt x="174" y="359"/>
                  </a:lnTo>
                  <a:lnTo>
                    <a:pt x="174" y="375"/>
                  </a:lnTo>
                  <a:lnTo>
                    <a:pt x="265" y="375"/>
                  </a:lnTo>
                  <a:lnTo>
                    <a:pt x="265" y="359"/>
                  </a:lnTo>
                  <a:close/>
                  <a:moveTo>
                    <a:pt x="39" y="47"/>
                  </a:moveTo>
                  <a:lnTo>
                    <a:pt x="434" y="47"/>
                  </a:lnTo>
                  <a:lnTo>
                    <a:pt x="434" y="149"/>
                  </a:lnTo>
                  <a:lnTo>
                    <a:pt x="472" y="149"/>
                  </a:lnTo>
                  <a:lnTo>
                    <a:pt x="472" y="0"/>
                  </a:lnTo>
                  <a:lnTo>
                    <a:pt x="0" y="0"/>
                  </a:lnTo>
                  <a:lnTo>
                    <a:pt x="0" y="513"/>
                  </a:lnTo>
                  <a:lnTo>
                    <a:pt x="59" y="513"/>
                  </a:lnTo>
                  <a:lnTo>
                    <a:pt x="59" y="475"/>
                  </a:lnTo>
                  <a:lnTo>
                    <a:pt x="39" y="475"/>
                  </a:lnTo>
                  <a:lnTo>
                    <a:pt x="39" y="47"/>
                  </a:lnTo>
                  <a:lnTo>
                    <a:pt x="39" y="47"/>
                  </a:lnTo>
                  <a:close/>
                  <a:moveTo>
                    <a:pt x="352" y="115"/>
                  </a:moveTo>
                  <a:lnTo>
                    <a:pt x="114" y="115"/>
                  </a:lnTo>
                  <a:lnTo>
                    <a:pt x="114" y="125"/>
                  </a:lnTo>
                  <a:lnTo>
                    <a:pt x="352" y="125"/>
                  </a:lnTo>
                  <a:lnTo>
                    <a:pt x="352" y="115"/>
                  </a:lnTo>
                  <a:close/>
                  <a:moveTo>
                    <a:pt x="301" y="535"/>
                  </a:moveTo>
                  <a:lnTo>
                    <a:pt x="453" y="535"/>
                  </a:lnTo>
                  <a:lnTo>
                    <a:pt x="453" y="359"/>
                  </a:lnTo>
                  <a:lnTo>
                    <a:pt x="301" y="359"/>
                  </a:lnTo>
                  <a:lnTo>
                    <a:pt x="301" y="535"/>
                  </a:lnTo>
                  <a:close/>
                  <a:moveTo>
                    <a:pt x="426" y="279"/>
                  </a:moveTo>
                  <a:lnTo>
                    <a:pt x="188" y="279"/>
                  </a:lnTo>
                  <a:lnTo>
                    <a:pt x="188" y="309"/>
                  </a:lnTo>
                  <a:lnTo>
                    <a:pt x="426" y="309"/>
                  </a:lnTo>
                  <a:lnTo>
                    <a:pt x="426" y="27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Shape 341"/>
            <p:cNvSpPr/>
            <p:nvPr/>
          </p:nvSpPr>
          <p:spPr>
            <a:xfrm>
              <a:off x="8180324" y="663574"/>
              <a:ext cx="215901" cy="280987"/>
            </a:xfrm>
            <a:custGeom>
              <a:avLst/>
              <a:gdLst/>
              <a:ahLst/>
              <a:cxnLst/>
              <a:rect l="0" t="0" r="0" b="0"/>
              <a:pathLst>
                <a:path w="522" h="677" extrusionOk="0">
                  <a:moveTo>
                    <a:pt x="467" y="623"/>
                  </a:moveTo>
                  <a:lnTo>
                    <a:pt x="55" y="623"/>
                  </a:lnTo>
                  <a:lnTo>
                    <a:pt x="55" y="55"/>
                  </a:lnTo>
                  <a:lnTo>
                    <a:pt x="300" y="55"/>
                  </a:lnTo>
                  <a:lnTo>
                    <a:pt x="300" y="223"/>
                  </a:lnTo>
                  <a:lnTo>
                    <a:pt x="467" y="223"/>
                  </a:lnTo>
                  <a:lnTo>
                    <a:pt x="467" y="623"/>
                  </a:lnTo>
                  <a:close/>
                  <a:moveTo>
                    <a:pt x="341" y="89"/>
                  </a:moveTo>
                  <a:lnTo>
                    <a:pt x="430" y="182"/>
                  </a:lnTo>
                  <a:lnTo>
                    <a:pt x="341" y="182"/>
                  </a:lnTo>
                  <a:lnTo>
                    <a:pt x="341" y="89"/>
                  </a:lnTo>
                  <a:close/>
                  <a:moveTo>
                    <a:pt x="332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522" y="677"/>
                  </a:lnTo>
                  <a:lnTo>
                    <a:pt x="522" y="198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Shape 342"/>
            <p:cNvSpPr/>
            <p:nvPr/>
          </p:nvSpPr>
          <p:spPr>
            <a:xfrm>
              <a:off x="8227950" y="769936"/>
              <a:ext cx="122100" cy="111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Shape 343"/>
            <p:cNvSpPr/>
            <p:nvPr/>
          </p:nvSpPr>
          <p:spPr>
            <a:xfrm>
              <a:off x="8227950" y="817561"/>
              <a:ext cx="122100" cy="111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Shape 344"/>
            <p:cNvSpPr/>
            <p:nvPr/>
          </p:nvSpPr>
          <p:spPr>
            <a:xfrm>
              <a:off x="8227950" y="863598"/>
              <a:ext cx="122100" cy="111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45" name="Shape 345"/>
            <p:cNvGrpSpPr/>
            <p:nvPr/>
          </p:nvGrpSpPr>
          <p:grpSpPr>
            <a:xfrm>
              <a:off x="8112062" y="1014411"/>
              <a:ext cx="1171575" cy="2311403"/>
              <a:chOff x="8112062" y="1014411"/>
              <a:chExt cx="1171575" cy="2311403"/>
            </a:xfrm>
          </p:grpSpPr>
          <p:cxnSp>
            <p:nvCxnSpPr>
              <p:cNvPr id="346" name="Shape 346"/>
              <p:cNvCxnSpPr/>
              <p:nvPr/>
            </p:nvCxnSpPr>
            <p:spPr>
              <a:xfrm>
                <a:off x="8112062" y="1014411"/>
                <a:ext cx="1163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7" name="Shape 347"/>
              <p:cNvCxnSpPr/>
              <p:nvPr/>
            </p:nvCxnSpPr>
            <p:spPr>
              <a:xfrm rot="10800000">
                <a:off x="8693087" y="1019161"/>
                <a:ext cx="0" cy="827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sp>
            <p:nvSpPr>
              <p:cNvPr id="348" name="Shape 348"/>
              <p:cNvSpPr/>
              <p:nvPr/>
            </p:nvSpPr>
            <p:spPr>
              <a:xfrm>
                <a:off x="8115236" y="2155823"/>
                <a:ext cx="1168401" cy="1169991"/>
              </a:xfrm>
              <a:custGeom>
                <a:avLst/>
                <a:gdLst/>
                <a:ahLst/>
                <a:cxnLst/>
                <a:rect l="0" t="0" r="0" b="0"/>
                <a:pathLst>
                  <a:path w="2813" h="2814" extrusionOk="0">
                    <a:moveTo>
                      <a:pt x="1406" y="2072"/>
                    </a:moveTo>
                    <a:cubicBezTo>
                      <a:pt x="1039" y="2072"/>
                      <a:pt x="741" y="1774"/>
                      <a:pt x="741" y="1407"/>
                    </a:cubicBezTo>
                    <a:cubicBezTo>
                      <a:pt x="741" y="1040"/>
                      <a:pt x="1039" y="742"/>
                      <a:pt x="1406" y="742"/>
                    </a:cubicBezTo>
                    <a:cubicBezTo>
                      <a:pt x="1774" y="742"/>
                      <a:pt x="2072" y="1040"/>
                      <a:pt x="2072" y="1407"/>
                    </a:cubicBezTo>
                    <a:cubicBezTo>
                      <a:pt x="2072" y="1774"/>
                      <a:pt x="1774" y="2072"/>
                      <a:pt x="1406" y="2072"/>
                    </a:cubicBezTo>
                    <a:moveTo>
                      <a:pt x="1406" y="0"/>
                    </a:moveTo>
                    <a:cubicBezTo>
                      <a:pt x="629" y="0"/>
                      <a:pt x="0" y="630"/>
                      <a:pt x="0" y="1407"/>
                    </a:cubicBezTo>
                    <a:cubicBezTo>
                      <a:pt x="0" y="2184"/>
                      <a:pt x="629" y="2814"/>
                      <a:pt x="1406" y="2814"/>
                    </a:cubicBezTo>
                    <a:cubicBezTo>
                      <a:pt x="2183" y="2814"/>
                      <a:pt x="2813" y="2184"/>
                      <a:pt x="2813" y="1407"/>
                    </a:cubicBezTo>
                    <a:cubicBezTo>
                      <a:pt x="2813" y="630"/>
                      <a:pt x="2183" y="0"/>
                      <a:pt x="1406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9" name="Shape 349"/>
              <p:cNvSpPr/>
              <p:nvPr/>
            </p:nvSpPr>
            <p:spPr>
              <a:xfrm>
                <a:off x="8481949" y="2524123"/>
                <a:ext cx="435000" cy="435000"/>
              </a:xfrm>
              <a:prstGeom prst="ellipse">
                <a:avLst/>
              </a:prstGeom>
              <a:solidFill>
                <a:srgbClr val="00808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0" name="Shape 350"/>
              <p:cNvSpPr/>
              <p:nvPr/>
            </p:nvSpPr>
            <p:spPr>
              <a:xfrm>
                <a:off x="8512112" y="1663698"/>
                <a:ext cx="363538" cy="365125"/>
              </a:xfrm>
              <a:custGeom>
                <a:avLst/>
                <a:gdLst/>
                <a:ahLst/>
                <a:cxnLst/>
                <a:rect l="0" t="0" r="0" b="0"/>
                <a:pathLst>
                  <a:path w="878" h="878" extrusionOk="0">
                    <a:moveTo>
                      <a:pt x="439" y="754"/>
                    </a:moveTo>
                    <a:cubicBezTo>
                      <a:pt x="265" y="754"/>
                      <a:pt x="124" y="613"/>
                      <a:pt x="124" y="439"/>
                    </a:cubicBezTo>
                    <a:cubicBezTo>
                      <a:pt x="124" y="265"/>
                      <a:pt x="265" y="124"/>
                      <a:pt x="439" y="124"/>
                    </a:cubicBezTo>
                    <a:cubicBezTo>
                      <a:pt x="613" y="124"/>
                      <a:pt x="754" y="265"/>
                      <a:pt x="754" y="439"/>
                    </a:cubicBezTo>
                    <a:cubicBezTo>
                      <a:pt x="754" y="613"/>
                      <a:pt x="613" y="754"/>
                      <a:pt x="439" y="754"/>
                    </a:cubicBezTo>
                    <a:moveTo>
                      <a:pt x="439" y="0"/>
                    </a:moveTo>
                    <a:cubicBezTo>
                      <a:pt x="197" y="0"/>
                      <a:pt x="0" y="196"/>
                      <a:pt x="0" y="439"/>
                    </a:cubicBezTo>
                    <a:cubicBezTo>
                      <a:pt x="0" y="681"/>
                      <a:pt x="197" y="878"/>
                      <a:pt x="439" y="878"/>
                    </a:cubicBezTo>
                    <a:cubicBezTo>
                      <a:pt x="681" y="878"/>
                      <a:pt x="878" y="681"/>
                      <a:pt x="878" y="439"/>
                    </a:cubicBezTo>
                    <a:cubicBezTo>
                      <a:pt x="878" y="196"/>
                      <a:pt x="681" y="0"/>
                      <a:pt x="439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1" name="Shape 351"/>
              <p:cNvSpPr/>
              <p:nvPr/>
            </p:nvSpPr>
            <p:spPr>
              <a:xfrm>
                <a:off x="8589899" y="1743073"/>
                <a:ext cx="206400" cy="206400"/>
              </a:xfrm>
              <a:prstGeom prst="ellipse">
                <a:avLst/>
              </a:prstGeom>
              <a:solidFill>
                <a:srgbClr val="00808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2" name="Shape 352"/>
              <p:cNvSpPr/>
              <p:nvPr/>
            </p:nvSpPr>
            <p:spPr>
              <a:xfrm>
                <a:off x="8669274" y="1822448"/>
                <a:ext cx="49200" cy="477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3" name="Shape 353"/>
              <p:cNvSpPr/>
              <p:nvPr/>
            </p:nvSpPr>
            <p:spPr>
              <a:xfrm>
                <a:off x="8439087" y="1733548"/>
                <a:ext cx="508001" cy="1260471"/>
              </a:xfrm>
              <a:custGeom>
                <a:avLst/>
                <a:gdLst/>
                <a:ahLst/>
                <a:cxnLst/>
                <a:rect l="0" t="0" r="0" b="0"/>
                <a:pathLst>
                  <a:path w="1225" h="3036" extrusionOk="0">
                    <a:moveTo>
                      <a:pt x="1225" y="2397"/>
                    </a:moveTo>
                    <a:cubicBezTo>
                      <a:pt x="1224" y="2751"/>
                      <a:pt x="949" y="3036"/>
                      <a:pt x="611" y="3035"/>
                    </a:cubicBezTo>
                    <a:cubicBezTo>
                      <a:pt x="273" y="3034"/>
                      <a:pt x="0" y="2747"/>
                      <a:pt x="1" y="2394"/>
                    </a:cubicBezTo>
                    <a:lnTo>
                      <a:pt x="335" y="296"/>
                    </a:lnTo>
                    <a:cubicBezTo>
                      <a:pt x="336" y="132"/>
                      <a:pt x="463" y="0"/>
                      <a:pt x="620" y="0"/>
                    </a:cubicBezTo>
                    <a:cubicBezTo>
                      <a:pt x="777" y="1"/>
                      <a:pt x="903" y="134"/>
                      <a:pt x="903" y="297"/>
                    </a:cubicBezTo>
                    <a:lnTo>
                      <a:pt x="1225" y="2397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00808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4" name="Shape 354"/>
            <p:cNvSpPr/>
            <p:nvPr/>
          </p:nvSpPr>
          <p:spPr>
            <a:xfrm>
              <a:off x="3525774" y="812798"/>
              <a:ext cx="111126" cy="84138"/>
            </a:xfrm>
            <a:custGeom>
              <a:avLst/>
              <a:gdLst/>
              <a:ahLst/>
              <a:cxnLst/>
              <a:rect l="0" t="0" r="0" b="0"/>
              <a:pathLst>
                <a:path w="268" h="200" extrusionOk="0">
                  <a:moveTo>
                    <a:pt x="250" y="0"/>
                  </a:moveTo>
                  <a:lnTo>
                    <a:pt x="19" y="0"/>
                  </a:lnTo>
                  <a:cubicBezTo>
                    <a:pt x="8" y="0"/>
                    <a:pt x="0" y="8"/>
                    <a:pt x="0" y="18"/>
                  </a:cubicBezTo>
                  <a:cubicBezTo>
                    <a:pt x="0" y="24"/>
                    <a:pt x="2" y="28"/>
                    <a:pt x="6" y="32"/>
                  </a:cubicBezTo>
                  <a:lnTo>
                    <a:pt x="169" y="194"/>
                  </a:lnTo>
                  <a:lnTo>
                    <a:pt x="169" y="194"/>
                  </a:lnTo>
                  <a:cubicBezTo>
                    <a:pt x="172" y="198"/>
                    <a:pt x="177" y="200"/>
                    <a:pt x="182" y="200"/>
                  </a:cubicBezTo>
                  <a:cubicBezTo>
                    <a:pt x="188" y="200"/>
                    <a:pt x="194" y="197"/>
                    <a:pt x="197" y="192"/>
                  </a:cubicBezTo>
                  <a:cubicBezTo>
                    <a:pt x="237" y="146"/>
                    <a:pt x="263" y="87"/>
                    <a:pt x="268" y="22"/>
                  </a:cubicBezTo>
                  <a:cubicBezTo>
                    <a:pt x="268" y="21"/>
                    <a:pt x="268" y="20"/>
                    <a:pt x="268" y="18"/>
                  </a:cubicBezTo>
                  <a:cubicBezTo>
                    <a:pt x="268" y="8"/>
                    <a:pt x="260" y="0"/>
                    <a:pt x="25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Shape 355"/>
            <p:cNvSpPr/>
            <p:nvPr/>
          </p:nvSpPr>
          <p:spPr>
            <a:xfrm>
              <a:off x="3498786" y="676273"/>
              <a:ext cx="122238" cy="120649"/>
            </a:xfrm>
            <a:custGeom>
              <a:avLst/>
              <a:gdLst/>
              <a:ahLst/>
              <a:cxnLst/>
              <a:rect l="0" t="0" r="0" b="0"/>
              <a:pathLst>
                <a:path w="293" h="293" extrusionOk="0">
                  <a:moveTo>
                    <a:pt x="18" y="293"/>
                  </a:moveTo>
                  <a:lnTo>
                    <a:pt x="275" y="293"/>
                  </a:lnTo>
                  <a:lnTo>
                    <a:pt x="275" y="293"/>
                  </a:lnTo>
                  <a:cubicBezTo>
                    <a:pt x="275" y="293"/>
                    <a:pt x="275" y="293"/>
                    <a:pt x="275" y="293"/>
                  </a:cubicBezTo>
                  <a:cubicBezTo>
                    <a:pt x="285" y="293"/>
                    <a:pt x="293" y="285"/>
                    <a:pt x="293" y="275"/>
                  </a:cubicBezTo>
                  <a:cubicBezTo>
                    <a:pt x="284" y="127"/>
                    <a:pt x="166" y="9"/>
                    <a:pt x="18" y="0"/>
                  </a:cubicBezTo>
                  <a:lnTo>
                    <a:pt x="18" y="0"/>
                  </a:lnTo>
                  <a:cubicBezTo>
                    <a:pt x="8" y="0"/>
                    <a:pt x="0" y="8"/>
                    <a:pt x="0" y="18"/>
                  </a:cubicBezTo>
                  <a:lnTo>
                    <a:pt x="0" y="275"/>
                  </a:lnTo>
                  <a:cubicBezTo>
                    <a:pt x="0" y="285"/>
                    <a:pt x="8" y="293"/>
                    <a:pt x="18" y="293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Shape 356"/>
            <p:cNvSpPr/>
            <p:nvPr/>
          </p:nvSpPr>
          <p:spPr>
            <a:xfrm>
              <a:off x="3359087" y="685798"/>
              <a:ext cx="206375" cy="244476"/>
            </a:xfrm>
            <a:custGeom>
              <a:avLst/>
              <a:gdLst/>
              <a:ahLst/>
              <a:cxnLst/>
              <a:rect l="0" t="0" r="0" b="0"/>
              <a:pathLst>
                <a:path w="494" h="588" extrusionOk="0">
                  <a:moveTo>
                    <a:pt x="489" y="488"/>
                  </a:moveTo>
                  <a:lnTo>
                    <a:pt x="489" y="488"/>
                  </a:lnTo>
                  <a:cubicBezTo>
                    <a:pt x="489" y="488"/>
                    <a:pt x="489" y="488"/>
                    <a:pt x="489" y="488"/>
                  </a:cubicBezTo>
                  <a:lnTo>
                    <a:pt x="300" y="299"/>
                  </a:lnTo>
                  <a:lnTo>
                    <a:pt x="300" y="299"/>
                  </a:lnTo>
                  <a:cubicBezTo>
                    <a:pt x="296" y="295"/>
                    <a:pt x="294" y="291"/>
                    <a:pt x="294" y="286"/>
                  </a:cubicBezTo>
                  <a:lnTo>
                    <a:pt x="294" y="286"/>
                  </a:lnTo>
                  <a:lnTo>
                    <a:pt x="294" y="18"/>
                  </a:lnTo>
                  <a:lnTo>
                    <a:pt x="294" y="18"/>
                  </a:lnTo>
                  <a:cubicBezTo>
                    <a:pt x="294" y="8"/>
                    <a:pt x="286" y="0"/>
                    <a:pt x="276" y="0"/>
                  </a:cubicBezTo>
                  <a:lnTo>
                    <a:pt x="276" y="0"/>
                  </a:lnTo>
                  <a:cubicBezTo>
                    <a:pt x="122" y="10"/>
                    <a:pt x="0" y="137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cubicBezTo>
                    <a:pt x="368" y="588"/>
                    <a:pt x="436" y="560"/>
                    <a:pt x="488" y="515"/>
                  </a:cubicBezTo>
                  <a:lnTo>
                    <a:pt x="488" y="515"/>
                  </a:lnTo>
                  <a:cubicBezTo>
                    <a:pt x="492" y="512"/>
                    <a:pt x="494" y="507"/>
                    <a:pt x="494" y="501"/>
                  </a:cubicBezTo>
                  <a:cubicBezTo>
                    <a:pt x="494" y="496"/>
                    <a:pt x="492" y="492"/>
                    <a:pt x="489" y="488"/>
                  </a:cubicBezTo>
                  <a:lnTo>
                    <a:pt x="489" y="48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Shape 357"/>
            <p:cNvSpPr/>
            <p:nvPr/>
          </p:nvSpPr>
          <p:spPr>
            <a:xfrm>
              <a:off x="3881373" y="781049"/>
              <a:ext cx="42900" cy="1491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Shape 358"/>
            <p:cNvSpPr/>
            <p:nvPr/>
          </p:nvSpPr>
          <p:spPr>
            <a:xfrm>
              <a:off x="3944873" y="823912"/>
              <a:ext cx="42900" cy="1065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Shape 359"/>
            <p:cNvSpPr/>
            <p:nvPr/>
          </p:nvSpPr>
          <p:spPr>
            <a:xfrm>
              <a:off x="3813112" y="862012"/>
              <a:ext cx="47700" cy="684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Shape 360"/>
            <p:cNvSpPr/>
            <p:nvPr/>
          </p:nvSpPr>
          <p:spPr>
            <a:xfrm>
              <a:off x="4071873" y="793748"/>
              <a:ext cx="47700" cy="1365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Shape 361"/>
            <p:cNvSpPr/>
            <p:nvPr/>
          </p:nvSpPr>
          <p:spPr>
            <a:xfrm>
              <a:off x="3784537" y="676273"/>
              <a:ext cx="355600" cy="241300"/>
            </a:xfrm>
            <a:custGeom>
              <a:avLst/>
              <a:gdLst/>
              <a:ahLst/>
              <a:cxnLst/>
              <a:rect l="0" t="0" r="0" b="0"/>
              <a:pathLst>
                <a:path w="224" h="152" extrusionOk="0">
                  <a:moveTo>
                    <a:pt x="224" y="27"/>
                  </a:moveTo>
                  <a:lnTo>
                    <a:pt x="224" y="0"/>
                  </a:lnTo>
                  <a:lnTo>
                    <a:pt x="196" y="0"/>
                  </a:lnTo>
                  <a:lnTo>
                    <a:pt x="196" y="9"/>
                  </a:lnTo>
                  <a:lnTo>
                    <a:pt x="207" y="9"/>
                  </a:lnTo>
                  <a:lnTo>
                    <a:pt x="170" y="48"/>
                  </a:lnTo>
                  <a:lnTo>
                    <a:pt x="170" y="0"/>
                  </a:lnTo>
                  <a:lnTo>
                    <a:pt x="141" y="0"/>
                  </a:lnTo>
                  <a:lnTo>
                    <a:pt x="141" y="65"/>
                  </a:lnTo>
                  <a:lnTo>
                    <a:pt x="67" y="9"/>
                  </a:lnTo>
                  <a:lnTo>
                    <a:pt x="0" y="96"/>
                  </a:lnTo>
                  <a:lnTo>
                    <a:pt x="8" y="102"/>
                  </a:lnTo>
                  <a:lnTo>
                    <a:pt x="69" y="23"/>
                  </a:lnTo>
                  <a:lnTo>
                    <a:pt x="141" y="78"/>
                  </a:lnTo>
                  <a:lnTo>
                    <a:pt x="141" y="152"/>
                  </a:lnTo>
                  <a:lnTo>
                    <a:pt x="170" y="152"/>
                  </a:lnTo>
                  <a:lnTo>
                    <a:pt x="170" y="62"/>
                  </a:lnTo>
                  <a:lnTo>
                    <a:pt x="215" y="17"/>
                  </a:lnTo>
                  <a:lnTo>
                    <a:pt x="215" y="27"/>
                  </a:lnTo>
                  <a:lnTo>
                    <a:pt x="224" y="2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62" name="Shape 362"/>
            <p:cNvGrpSpPr/>
            <p:nvPr/>
          </p:nvGrpSpPr>
          <p:grpSpPr>
            <a:xfrm>
              <a:off x="3338448" y="1014411"/>
              <a:ext cx="1168401" cy="2311403"/>
              <a:chOff x="3338448" y="1014411"/>
              <a:chExt cx="1168401" cy="2311403"/>
            </a:xfrm>
          </p:grpSpPr>
          <p:cxnSp>
            <p:nvCxnSpPr>
              <p:cNvPr id="363" name="Shape 363"/>
              <p:cNvCxnSpPr/>
              <p:nvPr/>
            </p:nvCxnSpPr>
            <p:spPr>
              <a:xfrm>
                <a:off x="3408298" y="1014411"/>
                <a:ext cx="984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4" name="Shape 364"/>
              <p:cNvCxnSpPr/>
              <p:nvPr/>
            </p:nvCxnSpPr>
            <p:spPr>
              <a:xfrm rot="10800000" flipH="1">
                <a:off x="3762311" y="1017499"/>
                <a:ext cx="246000" cy="303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sp>
            <p:nvSpPr>
              <p:cNvPr id="365" name="Shape 365"/>
              <p:cNvSpPr/>
              <p:nvPr/>
            </p:nvSpPr>
            <p:spPr>
              <a:xfrm>
                <a:off x="3498786" y="1698623"/>
                <a:ext cx="365125" cy="365125"/>
              </a:xfrm>
              <a:custGeom>
                <a:avLst/>
                <a:gdLst/>
                <a:ahLst/>
                <a:cxnLst/>
                <a:rect l="0" t="0" r="0" b="0"/>
                <a:pathLst>
                  <a:path w="878" h="878" extrusionOk="0">
                    <a:moveTo>
                      <a:pt x="439" y="754"/>
                    </a:moveTo>
                    <a:cubicBezTo>
                      <a:pt x="265" y="754"/>
                      <a:pt x="124" y="613"/>
                      <a:pt x="124" y="439"/>
                    </a:cubicBezTo>
                    <a:cubicBezTo>
                      <a:pt x="124" y="265"/>
                      <a:pt x="265" y="124"/>
                      <a:pt x="439" y="124"/>
                    </a:cubicBezTo>
                    <a:cubicBezTo>
                      <a:pt x="613" y="124"/>
                      <a:pt x="754" y="265"/>
                      <a:pt x="754" y="439"/>
                    </a:cubicBezTo>
                    <a:cubicBezTo>
                      <a:pt x="754" y="613"/>
                      <a:pt x="613" y="754"/>
                      <a:pt x="439" y="754"/>
                    </a:cubicBezTo>
                    <a:moveTo>
                      <a:pt x="439" y="0"/>
                    </a:moveTo>
                    <a:cubicBezTo>
                      <a:pt x="197" y="0"/>
                      <a:pt x="0" y="197"/>
                      <a:pt x="0" y="439"/>
                    </a:cubicBezTo>
                    <a:cubicBezTo>
                      <a:pt x="0" y="681"/>
                      <a:pt x="197" y="878"/>
                      <a:pt x="439" y="878"/>
                    </a:cubicBezTo>
                    <a:cubicBezTo>
                      <a:pt x="681" y="878"/>
                      <a:pt x="878" y="681"/>
                      <a:pt x="878" y="439"/>
                    </a:cubicBezTo>
                    <a:cubicBezTo>
                      <a:pt x="878" y="197"/>
                      <a:pt x="681" y="0"/>
                      <a:pt x="439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6" name="Shape 366"/>
              <p:cNvSpPr/>
              <p:nvPr/>
            </p:nvSpPr>
            <p:spPr>
              <a:xfrm>
                <a:off x="3578161" y="1777998"/>
                <a:ext cx="206400" cy="206400"/>
              </a:xfrm>
              <a:prstGeom prst="ellipse">
                <a:avLst/>
              </a:prstGeom>
              <a:solidFill>
                <a:srgbClr val="9B1627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7" name="Shape 367"/>
              <p:cNvSpPr/>
              <p:nvPr/>
            </p:nvSpPr>
            <p:spPr>
              <a:xfrm>
                <a:off x="3971861" y="1474786"/>
                <a:ext cx="365125" cy="363538"/>
              </a:xfrm>
              <a:custGeom>
                <a:avLst/>
                <a:gdLst/>
                <a:ahLst/>
                <a:cxnLst/>
                <a:rect l="0" t="0" r="0" b="0"/>
                <a:pathLst>
                  <a:path w="878" h="877" extrusionOk="0">
                    <a:moveTo>
                      <a:pt x="439" y="753"/>
                    </a:moveTo>
                    <a:cubicBezTo>
                      <a:pt x="265" y="753"/>
                      <a:pt x="124" y="612"/>
                      <a:pt x="124" y="439"/>
                    </a:cubicBezTo>
                    <a:cubicBezTo>
                      <a:pt x="124" y="265"/>
                      <a:pt x="265" y="124"/>
                      <a:pt x="439" y="124"/>
                    </a:cubicBezTo>
                    <a:cubicBezTo>
                      <a:pt x="613" y="124"/>
                      <a:pt x="754" y="265"/>
                      <a:pt x="754" y="439"/>
                    </a:cubicBezTo>
                    <a:cubicBezTo>
                      <a:pt x="754" y="612"/>
                      <a:pt x="613" y="753"/>
                      <a:pt x="439" y="753"/>
                    </a:cubicBezTo>
                    <a:moveTo>
                      <a:pt x="439" y="0"/>
                    </a:moveTo>
                    <a:cubicBezTo>
                      <a:pt x="197" y="0"/>
                      <a:pt x="0" y="196"/>
                      <a:pt x="0" y="439"/>
                    </a:cubicBezTo>
                    <a:cubicBezTo>
                      <a:pt x="0" y="681"/>
                      <a:pt x="197" y="877"/>
                      <a:pt x="439" y="877"/>
                    </a:cubicBezTo>
                    <a:cubicBezTo>
                      <a:pt x="681" y="877"/>
                      <a:pt x="878" y="681"/>
                      <a:pt x="878" y="439"/>
                    </a:cubicBezTo>
                    <a:cubicBezTo>
                      <a:pt x="878" y="196"/>
                      <a:pt x="681" y="0"/>
                      <a:pt x="439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8" name="Shape 368"/>
              <p:cNvSpPr/>
              <p:nvPr/>
            </p:nvSpPr>
            <p:spPr>
              <a:xfrm>
                <a:off x="4051236" y="1554161"/>
                <a:ext cx="206400" cy="204900"/>
              </a:xfrm>
              <a:prstGeom prst="ellipse">
                <a:avLst/>
              </a:prstGeom>
              <a:solidFill>
                <a:srgbClr val="9B1627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9" name="Shape 369"/>
              <p:cNvSpPr/>
              <p:nvPr/>
            </p:nvSpPr>
            <p:spPr>
              <a:xfrm>
                <a:off x="3579748" y="1136648"/>
                <a:ext cx="363538" cy="363538"/>
              </a:xfrm>
              <a:custGeom>
                <a:avLst/>
                <a:gdLst/>
                <a:ahLst/>
                <a:cxnLst/>
                <a:rect l="0" t="0" r="0" b="0"/>
                <a:pathLst>
                  <a:path w="877" h="877" extrusionOk="0">
                    <a:moveTo>
                      <a:pt x="438" y="753"/>
                    </a:moveTo>
                    <a:cubicBezTo>
                      <a:pt x="265" y="753"/>
                      <a:pt x="124" y="612"/>
                      <a:pt x="124" y="438"/>
                    </a:cubicBezTo>
                    <a:cubicBezTo>
                      <a:pt x="124" y="265"/>
                      <a:pt x="265" y="124"/>
                      <a:pt x="438" y="124"/>
                    </a:cubicBezTo>
                    <a:cubicBezTo>
                      <a:pt x="612" y="124"/>
                      <a:pt x="753" y="265"/>
                      <a:pt x="753" y="438"/>
                    </a:cubicBezTo>
                    <a:cubicBezTo>
                      <a:pt x="753" y="612"/>
                      <a:pt x="612" y="753"/>
                      <a:pt x="438" y="753"/>
                    </a:cubicBezTo>
                    <a:moveTo>
                      <a:pt x="438" y="0"/>
                    </a:moveTo>
                    <a:cubicBezTo>
                      <a:pt x="196" y="0"/>
                      <a:pt x="0" y="196"/>
                      <a:pt x="0" y="438"/>
                    </a:cubicBezTo>
                    <a:cubicBezTo>
                      <a:pt x="0" y="681"/>
                      <a:pt x="196" y="877"/>
                      <a:pt x="438" y="877"/>
                    </a:cubicBezTo>
                    <a:cubicBezTo>
                      <a:pt x="681" y="877"/>
                      <a:pt x="877" y="681"/>
                      <a:pt x="877" y="438"/>
                    </a:cubicBezTo>
                    <a:cubicBezTo>
                      <a:pt x="877" y="196"/>
                      <a:pt x="681" y="0"/>
                      <a:pt x="438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0" name="Shape 370"/>
              <p:cNvSpPr/>
              <p:nvPr/>
            </p:nvSpPr>
            <p:spPr>
              <a:xfrm>
                <a:off x="3659123" y="1216023"/>
                <a:ext cx="204900" cy="204900"/>
              </a:xfrm>
              <a:prstGeom prst="ellipse">
                <a:avLst/>
              </a:prstGeom>
              <a:solidFill>
                <a:srgbClr val="9B1627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1" name="Shape 371"/>
              <p:cNvSpPr/>
              <p:nvPr/>
            </p:nvSpPr>
            <p:spPr>
              <a:xfrm>
                <a:off x="3338448" y="2155823"/>
                <a:ext cx="1168401" cy="1169991"/>
              </a:xfrm>
              <a:custGeom>
                <a:avLst/>
                <a:gdLst/>
                <a:ahLst/>
                <a:cxnLst/>
                <a:rect l="0" t="0" r="0" b="0"/>
                <a:pathLst>
                  <a:path w="2813" h="2814" extrusionOk="0">
                    <a:moveTo>
                      <a:pt x="1406" y="2072"/>
                    </a:moveTo>
                    <a:cubicBezTo>
                      <a:pt x="1039" y="2072"/>
                      <a:pt x="741" y="1774"/>
                      <a:pt x="741" y="1407"/>
                    </a:cubicBezTo>
                    <a:cubicBezTo>
                      <a:pt x="741" y="1040"/>
                      <a:pt x="1039" y="742"/>
                      <a:pt x="1406" y="742"/>
                    </a:cubicBezTo>
                    <a:cubicBezTo>
                      <a:pt x="1774" y="742"/>
                      <a:pt x="2072" y="1040"/>
                      <a:pt x="2072" y="1407"/>
                    </a:cubicBezTo>
                    <a:cubicBezTo>
                      <a:pt x="2072" y="1774"/>
                      <a:pt x="1774" y="2072"/>
                      <a:pt x="1406" y="2072"/>
                    </a:cubicBezTo>
                    <a:moveTo>
                      <a:pt x="1406" y="0"/>
                    </a:moveTo>
                    <a:cubicBezTo>
                      <a:pt x="629" y="0"/>
                      <a:pt x="0" y="630"/>
                      <a:pt x="0" y="1407"/>
                    </a:cubicBezTo>
                    <a:cubicBezTo>
                      <a:pt x="0" y="2184"/>
                      <a:pt x="629" y="2814"/>
                      <a:pt x="1406" y="2814"/>
                    </a:cubicBezTo>
                    <a:cubicBezTo>
                      <a:pt x="2183" y="2814"/>
                      <a:pt x="2813" y="2184"/>
                      <a:pt x="2813" y="1407"/>
                    </a:cubicBezTo>
                    <a:cubicBezTo>
                      <a:pt x="2813" y="630"/>
                      <a:pt x="2183" y="0"/>
                      <a:pt x="1406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2" name="Shape 372"/>
              <p:cNvSpPr/>
              <p:nvPr/>
            </p:nvSpPr>
            <p:spPr>
              <a:xfrm>
                <a:off x="3705161" y="2524123"/>
                <a:ext cx="435000" cy="435000"/>
              </a:xfrm>
              <a:prstGeom prst="ellipse">
                <a:avLst/>
              </a:prstGeom>
              <a:solidFill>
                <a:srgbClr val="9B1627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3" name="Shape 373"/>
              <p:cNvSpPr/>
              <p:nvPr/>
            </p:nvSpPr>
            <p:spPr>
              <a:xfrm>
                <a:off x="3549586" y="1520823"/>
                <a:ext cx="738188" cy="493712"/>
              </a:xfrm>
              <a:custGeom>
                <a:avLst/>
                <a:gdLst/>
                <a:ahLst/>
                <a:cxnLst/>
                <a:rect l="0" t="0" r="0" b="0"/>
                <a:pathLst>
                  <a:path w="1780" h="1188" extrusionOk="0">
                    <a:moveTo>
                      <a:pt x="455" y="1119"/>
                    </a:moveTo>
                    <a:cubicBezTo>
                      <a:pt x="310" y="1188"/>
                      <a:pt x="136" y="1125"/>
                      <a:pt x="68" y="979"/>
                    </a:cubicBezTo>
                    <a:cubicBezTo>
                      <a:pt x="0" y="833"/>
                      <a:pt x="62" y="660"/>
                      <a:pt x="208" y="592"/>
                    </a:cubicBezTo>
                    <a:lnTo>
                      <a:pt x="1324" y="68"/>
                    </a:lnTo>
                    <a:cubicBezTo>
                      <a:pt x="1470" y="0"/>
                      <a:pt x="1644" y="63"/>
                      <a:pt x="1712" y="208"/>
                    </a:cubicBezTo>
                    <a:cubicBezTo>
                      <a:pt x="1780" y="354"/>
                      <a:pt x="1718" y="527"/>
                      <a:pt x="1572" y="596"/>
                    </a:cubicBezTo>
                    <a:lnTo>
                      <a:pt x="455" y="1119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9B162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4" name="Shape 374"/>
              <p:cNvSpPr/>
              <p:nvPr/>
            </p:nvSpPr>
            <p:spPr>
              <a:xfrm>
                <a:off x="3627373" y="1187448"/>
                <a:ext cx="658813" cy="604837"/>
              </a:xfrm>
              <a:custGeom>
                <a:avLst/>
                <a:gdLst/>
                <a:ahLst/>
                <a:cxnLst/>
                <a:rect l="0" t="0" r="0" b="0"/>
                <a:pathLst>
                  <a:path w="1585" h="1457" extrusionOk="0">
                    <a:moveTo>
                      <a:pt x="135" y="546"/>
                    </a:moveTo>
                    <a:cubicBezTo>
                      <a:pt x="13" y="441"/>
                      <a:pt x="0" y="257"/>
                      <a:pt x="105" y="135"/>
                    </a:cubicBezTo>
                    <a:cubicBezTo>
                      <a:pt x="210" y="14"/>
                      <a:pt x="394" y="0"/>
                      <a:pt x="516" y="105"/>
                    </a:cubicBezTo>
                    <a:lnTo>
                      <a:pt x="1450" y="910"/>
                    </a:lnTo>
                    <a:cubicBezTo>
                      <a:pt x="1571" y="1015"/>
                      <a:pt x="1585" y="1199"/>
                      <a:pt x="1480" y="1321"/>
                    </a:cubicBezTo>
                    <a:cubicBezTo>
                      <a:pt x="1375" y="1443"/>
                      <a:pt x="1191" y="1457"/>
                      <a:pt x="1069" y="1352"/>
                    </a:cubicBezTo>
                    <a:lnTo>
                      <a:pt x="135" y="546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9B162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5" name="Shape 375"/>
              <p:cNvSpPr/>
              <p:nvPr/>
            </p:nvSpPr>
            <p:spPr>
              <a:xfrm>
                <a:off x="3552761" y="1747836"/>
                <a:ext cx="650873" cy="1268416"/>
              </a:xfrm>
              <a:custGeom>
                <a:avLst/>
                <a:gdLst/>
                <a:ahLst/>
                <a:cxnLst/>
                <a:rect l="0" t="0" r="0" b="0"/>
                <a:pathLst>
                  <a:path w="1567" h="3056" extrusionOk="0">
                    <a:moveTo>
                      <a:pt x="1472" y="2184"/>
                    </a:moveTo>
                    <a:cubicBezTo>
                      <a:pt x="1567" y="2524"/>
                      <a:pt x="1380" y="2874"/>
                      <a:pt x="1055" y="2965"/>
                    </a:cubicBezTo>
                    <a:cubicBezTo>
                      <a:pt x="729" y="3056"/>
                      <a:pt x="388" y="2854"/>
                      <a:pt x="293" y="2514"/>
                    </a:cubicBezTo>
                    <a:lnTo>
                      <a:pt x="44" y="404"/>
                    </a:lnTo>
                    <a:cubicBezTo>
                      <a:pt x="0" y="246"/>
                      <a:pt x="86" y="84"/>
                      <a:pt x="237" y="42"/>
                    </a:cubicBezTo>
                    <a:cubicBezTo>
                      <a:pt x="388" y="0"/>
                      <a:pt x="546" y="94"/>
                      <a:pt x="590" y="251"/>
                    </a:cubicBezTo>
                    <a:lnTo>
                      <a:pt x="1472" y="2184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9B162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6" name="Shape 376"/>
              <p:cNvSpPr/>
              <p:nvPr/>
            </p:nvSpPr>
            <p:spPr>
              <a:xfrm>
                <a:off x="3657536" y="1855786"/>
                <a:ext cx="47700" cy="492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7" name="Shape 377"/>
              <p:cNvSpPr/>
              <p:nvPr/>
            </p:nvSpPr>
            <p:spPr>
              <a:xfrm>
                <a:off x="4130611" y="1633536"/>
                <a:ext cx="47700" cy="477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8" name="Shape 378"/>
              <p:cNvSpPr/>
              <p:nvPr/>
            </p:nvSpPr>
            <p:spPr>
              <a:xfrm>
                <a:off x="3736911" y="1293811"/>
                <a:ext cx="49200" cy="492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9" name="Shape 379"/>
            <p:cNvSpPr/>
            <p:nvPr/>
          </p:nvSpPr>
          <p:spPr>
            <a:xfrm>
              <a:off x="4286187" y="606425"/>
              <a:ext cx="231774" cy="515936"/>
            </a:xfrm>
            <a:custGeom>
              <a:avLst/>
              <a:gdLst/>
              <a:ahLst/>
              <a:cxnLst/>
              <a:rect l="0" t="0" r="0" b="0"/>
              <a:pathLst>
                <a:path w="561" h="1241" extrusionOk="0">
                  <a:moveTo>
                    <a:pt x="355" y="1060"/>
                  </a:moveTo>
                  <a:lnTo>
                    <a:pt x="357" y="1063"/>
                  </a:lnTo>
                  <a:lnTo>
                    <a:pt x="359" y="1061"/>
                  </a:lnTo>
                  <a:lnTo>
                    <a:pt x="358" y="1059"/>
                  </a:lnTo>
                  <a:lnTo>
                    <a:pt x="355" y="1060"/>
                  </a:lnTo>
                  <a:close/>
                  <a:moveTo>
                    <a:pt x="181" y="826"/>
                  </a:moveTo>
                  <a:lnTo>
                    <a:pt x="181" y="827"/>
                  </a:lnTo>
                  <a:cubicBezTo>
                    <a:pt x="178" y="829"/>
                    <a:pt x="178" y="832"/>
                    <a:pt x="179" y="835"/>
                  </a:cubicBezTo>
                  <a:cubicBezTo>
                    <a:pt x="181" y="841"/>
                    <a:pt x="180" y="837"/>
                    <a:pt x="180" y="844"/>
                  </a:cubicBezTo>
                  <a:cubicBezTo>
                    <a:pt x="182" y="846"/>
                    <a:pt x="183" y="847"/>
                    <a:pt x="185" y="848"/>
                  </a:cubicBezTo>
                  <a:cubicBezTo>
                    <a:pt x="185" y="841"/>
                    <a:pt x="187" y="843"/>
                    <a:pt x="192" y="840"/>
                  </a:cubicBezTo>
                  <a:cubicBezTo>
                    <a:pt x="191" y="844"/>
                    <a:pt x="187" y="845"/>
                    <a:pt x="192" y="849"/>
                  </a:cubicBezTo>
                  <a:cubicBezTo>
                    <a:pt x="195" y="852"/>
                    <a:pt x="200" y="850"/>
                    <a:pt x="203" y="848"/>
                  </a:cubicBezTo>
                  <a:cubicBezTo>
                    <a:pt x="214" y="843"/>
                    <a:pt x="215" y="828"/>
                    <a:pt x="223" y="821"/>
                  </a:cubicBezTo>
                  <a:cubicBezTo>
                    <a:pt x="227" y="818"/>
                    <a:pt x="231" y="819"/>
                    <a:pt x="236" y="817"/>
                  </a:cubicBezTo>
                  <a:cubicBezTo>
                    <a:pt x="240" y="816"/>
                    <a:pt x="241" y="813"/>
                    <a:pt x="245" y="811"/>
                  </a:cubicBezTo>
                  <a:cubicBezTo>
                    <a:pt x="249" y="808"/>
                    <a:pt x="252" y="808"/>
                    <a:pt x="256" y="806"/>
                  </a:cubicBezTo>
                  <a:cubicBezTo>
                    <a:pt x="252" y="800"/>
                    <a:pt x="251" y="799"/>
                    <a:pt x="251" y="790"/>
                  </a:cubicBezTo>
                  <a:cubicBezTo>
                    <a:pt x="251" y="790"/>
                    <a:pt x="251" y="790"/>
                    <a:pt x="251" y="790"/>
                  </a:cubicBezTo>
                  <a:cubicBezTo>
                    <a:pt x="252" y="791"/>
                    <a:pt x="252" y="791"/>
                    <a:pt x="252" y="791"/>
                  </a:cubicBezTo>
                  <a:lnTo>
                    <a:pt x="253" y="795"/>
                  </a:lnTo>
                  <a:cubicBezTo>
                    <a:pt x="256" y="800"/>
                    <a:pt x="263" y="803"/>
                    <a:pt x="269" y="800"/>
                  </a:cubicBezTo>
                  <a:cubicBezTo>
                    <a:pt x="275" y="796"/>
                    <a:pt x="282" y="792"/>
                    <a:pt x="286" y="786"/>
                  </a:cubicBezTo>
                  <a:cubicBezTo>
                    <a:pt x="288" y="782"/>
                    <a:pt x="294" y="769"/>
                    <a:pt x="294" y="764"/>
                  </a:cubicBezTo>
                  <a:cubicBezTo>
                    <a:pt x="293" y="760"/>
                    <a:pt x="293" y="761"/>
                    <a:pt x="292" y="758"/>
                  </a:cubicBezTo>
                  <a:cubicBezTo>
                    <a:pt x="289" y="752"/>
                    <a:pt x="292" y="756"/>
                    <a:pt x="292" y="750"/>
                  </a:cubicBezTo>
                  <a:cubicBezTo>
                    <a:pt x="292" y="746"/>
                    <a:pt x="293" y="750"/>
                    <a:pt x="292" y="747"/>
                  </a:cubicBezTo>
                  <a:cubicBezTo>
                    <a:pt x="291" y="745"/>
                    <a:pt x="290" y="743"/>
                    <a:pt x="290" y="741"/>
                  </a:cubicBezTo>
                  <a:cubicBezTo>
                    <a:pt x="294" y="742"/>
                    <a:pt x="295" y="748"/>
                    <a:pt x="299" y="751"/>
                  </a:cubicBezTo>
                  <a:cubicBezTo>
                    <a:pt x="302" y="753"/>
                    <a:pt x="303" y="752"/>
                    <a:pt x="305" y="755"/>
                  </a:cubicBezTo>
                  <a:cubicBezTo>
                    <a:pt x="307" y="759"/>
                    <a:pt x="304" y="760"/>
                    <a:pt x="309" y="761"/>
                  </a:cubicBezTo>
                  <a:cubicBezTo>
                    <a:pt x="307" y="765"/>
                    <a:pt x="308" y="775"/>
                    <a:pt x="311" y="778"/>
                  </a:cubicBezTo>
                  <a:cubicBezTo>
                    <a:pt x="311" y="778"/>
                    <a:pt x="311" y="778"/>
                    <a:pt x="311" y="778"/>
                  </a:cubicBezTo>
                  <a:cubicBezTo>
                    <a:pt x="317" y="784"/>
                    <a:pt x="312" y="785"/>
                    <a:pt x="317" y="790"/>
                  </a:cubicBezTo>
                  <a:cubicBezTo>
                    <a:pt x="324" y="796"/>
                    <a:pt x="318" y="802"/>
                    <a:pt x="326" y="799"/>
                  </a:cubicBezTo>
                  <a:cubicBezTo>
                    <a:pt x="329" y="798"/>
                    <a:pt x="331" y="797"/>
                    <a:pt x="333" y="797"/>
                  </a:cubicBezTo>
                  <a:cubicBezTo>
                    <a:pt x="338" y="796"/>
                    <a:pt x="334" y="798"/>
                    <a:pt x="341" y="798"/>
                  </a:cubicBezTo>
                  <a:cubicBezTo>
                    <a:pt x="340" y="801"/>
                    <a:pt x="339" y="803"/>
                    <a:pt x="337" y="805"/>
                  </a:cubicBezTo>
                  <a:cubicBezTo>
                    <a:pt x="336" y="800"/>
                    <a:pt x="333" y="802"/>
                    <a:pt x="327" y="802"/>
                  </a:cubicBezTo>
                  <a:cubicBezTo>
                    <a:pt x="328" y="806"/>
                    <a:pt x="328" y="804"/>
                    <a:pt x="328" y="810"/>
                  </a:cubicBezTo>
                  <a:cubicBezTo>
                    <a:pt x="327" y="816"/>
                    <a:pt x="332" y="824"/>
                    <a:pt x="335" y="817"/>
                  </a:cubicBezTo>
                  <a:cubicBezTo>
                    <a:pt x="337" y="812"/>
                    <a:pt x="333" y="811"/>
                    <a:pt x="339" y="809"/>
                  </a:cubicBezTo>
                  <a:cubicBezTo>
                    <a:pt x="339" y="813"/>
                    <a:pt x="339" y="817"/>
                    <a:pt x="338" y="820"/>
                  </a:cubicBezTo>
                  <a:cubicBezTo>
                    <a:pt x="337" y="822"/>
                    <a:pt x="335" y="825"/>
                    <a:pt x="334" y="827"/>
                  </a:cubicBezTo>
                  <a:cubicBezTo>
                    <a:pt x="330" y="835"/>
                    <a:pt x="338" y="835"/>
                    <a:pt x="342" y="841"/>
                  </a:cubicBezTo>
                  <a:cubicBezTo>
                    <a:pt x="345" y="845"/>
                    <a:pt x="348" y="853"/>
                    <a:pt x="348" y="858"/>
                  </a:cubicBezTo>
                  <a:cubicBezTo>
                    <a:pt x="349" y="867"/>
                    <a:pt x="347" y="874"/>
                    <a:pt x="347" y="881"/>
                  </a:cubicBezTo>
                  <a:cubicBezTo>
                    <a:pt x="349" y="883"/>
                    <a:pt x="352" y="884"/>
                    <a:pt x="352" y="889"/>
                  </a:cubicBezTo>
                  <a:cubicBezTo>
                    <a:pt x="351" y="895"/>
                    <a:pt x="350" y="892"/>
                    <a:pt x="351" y="900"/>
                  </a:cubicBezTo>
                  <a:cubicBezTo>
                    <a:pt x="351" y="904"/>
                    <a:pt x="350" y="909"/>
                    <a:pt x="351" y="913"/>
                  </a:cubicBezTo>
                  <a:cubicBezTo>
                    <a:pt x="352" y="917"/>
                    <a:pt x="354" y="919"/>
                    <a:pt x="359" y="919"/>
                  </a:cubicBezTo>
                  <a:cubicBezTo>
                    <a:pt x="358" y="921"/>
                    <a:pt x="362" y="934"/>
                    <a:pt x="362" y="938"/>
                  </a:cubicBezTo>
                  <a:cubicBezTo>
                    <a:pt x="363" y="948"/>
                    <a:pt x="369" y="949"/>
                    <a:pt x="370" y="956"/>
                  </a:cubicBezTo>
                  <a:cubicBezTo>
                    <a:pt x="371" y="960"/>
                    <a:pt x="368" y="963"/>
                    <a:pt x="368" y="965"/>
                  </a:cubicBezTo>
                  <a:cubicBezTo>
                    <a:pt x="367" y="970"/>
                    <a:pt x="370" y="980"/>
                    <a:pt x="372" y="985"/>
                  </a:cubicBezTo>
                  <a:cubicBezTo>
                    <a:pt x="374" y="991"/>
                    <a:pt x="370" y="992"/>
                    <a:pt x="375" y="995"/>
                  </a:cubicBezTo>
                  <a:cubicBezTo>
                    <a:pt x="376" y="991"/>
                    <a:pt x="376" y="992"/>
                    <a:pt x="377" y="988"/>
                  </a:cubicBezTo>
                  <a:cubicBezTo>
                    <a:pt x="378" y="985"/>
                    <a:pt x="378" y="983"/>
                    <a:pt x="378" y="980"/>
                  </a:cubicBezTo>
                  <a:lnTo>
                    <a:pt x="380" y="980"/>
                  </a:lnTo>
                  <a:cubicBezTo>
                    <a:pt x="379" y="985"/>
                    <a:pt x="379" y="985"/>
                    <a:pt x="383" y="988"/>
                  </a:cubicBezTo>
                  <a:cubicBezTo>
                    <a:pt x="392" y="995"/>
                    <a:pt x="395" y="1005"/>
                    <a:pt x="395" y="1017"/>
                  </a:cubicBezTo>
                  <a:cubicBezTo>
                    <a:pt x="396" y="1018"/>
                    <a:pt x="397" y="1019"/>
                    <a:pt x="398" y="1019"/>
                  </a:cubicBezTo>
                  <a:cubicBezTo>
                    <a:pt x="401" y="1021"/>
                    <a:pt x="400" y="1022"/>
                    <a:pt x="401" y="1025"/>
                  </a:cubicBezTo>
                  <a:cubicBezTo>
                    <a:pt x="402" y="1028"/>
                    <a:pt x="402" y="1026"/>
                    <a:pt x="403" y="1028"/>
                  </a:cubicBezTo>
                  <a:cubicBezTo>
                    <a:pt x="406" y="1033"/>
                    <a:pt x="404" y="1032"/>
                    <a:pt x="404" y="1035"/>
                  </a:cubicBezTo>
                  <a:cubicBezTo>
                    <a:pt x="404" y="1040"/>
                    <a:pt x="407" y="1037"/>
                    <a:pt x="406" y="1042"/>
                  </a:cubicBezTo>
                  <a:cubicBezTo>
                    <a:pt x="406" y="1046"/>
                    <a:pt x="403" y="1043"/>
                    <a:pt x="406" y="1048"/>
                  </a:cubicBezTo>
                  <a:cubicBezTo>
                    <a:pt x="409" y="1055"/>
                    <a:pt x="407" y="1053"/>
                    <a:pt x="405" y="1061"/>
                  </a:cubicBezTo>
                  <a:cubicBezTo>
                    <a:pt x="403" y="1067"/>
                    <a:pt x="404" y="1064"/>
                    <a:pt x="404" y="1069"/>
                  </a:cubicBezTo>
                  <a:cubicBezTo>
                    <a:pt x="402" y="1070"/>
                    <a:pt x="403" y="1069"/>
                    <a:pt x="401" y="1071"/>
                  </a:cubicBezTo>
                  <a:cubicBezTo>
                    <a:pt x="401" y="1066"/>
                    <a:pt x="402" y="1067"/>
                    <a:pt x="398" y="1066"/>
                  </a:cubicBezTo>
                  <a:cubicBezTo>
                    <a:pt x="397" y="1070"/>
                    <a:pt x="397" y="1070"/>
                    <a:pt x="397" y="1075"/>
                  </a:cubicBezTo>
                  <a:cubicBezTo>
                    <a:pt x="404" y="1074"/>
                    <a:pt x="400" y="1077"/>
                    <a:pt x="401" y="1082"/>
                  </a:cubicBezTo>
                  <a:cubicBezTo>
                    <a:pt x="402" y="1085"/>
                    <a:pt x="402" y="1081"/>
                    <a:pt x="403" y="1086"/>
                  </a:cubicBezTo>
                  <a:cubicBezTo>
                    <a:pt x="409" y="1086"/>
                    <a:pt x="408" y="1085"/>
                    <a:pt x="412" y="1083"/>
                  </a:cubicBezTo>
                  <a:cubicBezTo>
                    <a:pt x="412" y="1089"/>
                    <a:pt x="410" y="1086"/>
                    <a:pt x="407" y="1090"/>
                  </a:cubicBezTo>
                  <a:cubicBezTo>
                    <a:pt x="408" y="1092"/>
                    <a:pt x="408" y="1091"/>
                    <a:pt x="408" y="1092"/>
                  </a:cubicBezTo>
                  <a:lnTo>
                    <a:pt x="410" y="1094"/>
                  </a:lnTo>
                  <a:cubicBezTo>
                    <a:pt x="412" y="1097"/>
                    <a:pt x="412" y="1096"/>
                    <a:pt x="411" y="1099"/>
                  </a:cubicBezTo>
                  <a:cubicBezTo>
                    <a:pt x="399" y="1099"/>
                    <a:pt x="405" y="1097"/>
                    <a:pt x="399" y="1093"/>
                  </a:cubicBezTo>
                  <a:cubicBezTo>
                    <a:pt x="394" y="1095"/>
                    <a:pt x="393" y="1104"/>
                    <a:pt x="398" y="1108"/>
                  </a:cubicBezTo>
                  <a:cubicBezTo>
                    <a:pt x="398" y="1108"/>
                    <a:pt x="398" y="1108"/>
                    <a:pt x="398" y="1108"/>
                  </a:cubicBezTo>
                  <a:cubicBezTo>
                    <a:pt x="398" y="1108"/>
                    <a:pt x="399" y="1109"/>
                    <a:pt x="399" y="1109"/>
                  </a:cubicBezTo>
                  <a:lnTo>
                    <a:pt x="400" y="1110"/>
                  </a:lnTo>
                  <a:cubicBezTo>
                    <a:pt x="391" y="1110"/>
                    <a:pt x="391" y="1110"/>
                    <a:pt x="392" y="1120"/>
                  </a:cubicBezTo>
                  <a:cubicBezTo>
                    <a:pt x="393" y="1125"/>
                    <a:pt x="397" y="1128"/>
                    <a:pt x="403" y="1128"/>
                  </a:cubicBezTo>
                  <a:cubicBezTo>
                    <a:pt x="403" y="1121"/>
                    <a:pt x="405" y="1116"/>
                    <a:pt x="402" y="1110"/>
                  </a:cubicBezTo>
                  <a:lnTo>
                    <a:pt x="408" y="1108"/>
                  </a:lnTo>
                  <a:cubicBezTo>
                    <a:pt x="408" y="1114"/>
                    <a:pt x="407" y="1110"/>
                    <a:pt x="405" y="1115"/>
                  </a:cubicBezTo>
                  <a:cubicBezTo>
                    <a:pt x="407" y="1118"/>
                    <a:pt x="411" y="1119"/>
                    <a:pt x="415" y="1120"/>
                  </a:cubicBezTo>
                  <a:cubicBezTo>
                    <a:pt x="416" y="1117"/>
                    <a:pt x="417" y="1116"/>
                    <a:pt x="419" y="1113"/>
                  </a:cubicBezTo>
                  <a:lnTo>
                    <a:pt x="421" y="1118"/>
                  </a:lnTo>
                  <a:cubicBezTo>
                    <a:pt x="417" y="1118"/>
                    <a:pt x="416" y="1119"/>
                    <a:pt x="415" y="1123"/>
                  </a:cubicBezTo>
                  <a:cubicBezTo>
                    <a:pt x="414" y="1130"/>
                    <a:pt x="416" y="1129"/>
                    <a:pt x="417" y="1133"/>
                  </a:cubicBezTo>
                  <a:cubicBezTo>
                    <a:pt x="415" y="1136"/>
                    <a:pt x="413" y="1136"/>
                    <a:pt x="414" y="1140"/>
                  </a:cubicBezTo>
                  <a:cubicBezTo>
                    <a:pt x="415" y="1145"/>
                    <a:pt x="420" y="1146"/>
                    <a:pt x="415" y="1151"/>
                  </a:cubicBezTo>
                  <a:cubicBezTo>
                    <a:pt x="407" y="1160"/>
                    <a:pt x="415" y="1158"/>
                    <a:pt x="413" y="1166"/>
                  </a:cubicBezTo>
                  <a:cubicBezTo>
                    <a:pt x="410" y="1173"/>
                    <a:pt x="411" y="1168"/>
                    <a:pt x="407" y="1171"/>
                  </a:cubicBezTo>
                  <a:cubicBezTo>
                    <a:pt x="405" y="1173"/>
                    <a:pt x="403" y="1179"/>
                    <a:pt x="403" y="1182"/>
                  </a:cubicBezTo>
                  <a:cubicBezTo>
                    <a:pt x="400" y="1181"/>
                    <a:pt x="400" y="1181"/>
                    <a:pt x="398" y="1182"/>
                  </a:cubicBezTo>
                  <a:cubicBezTo>
                    <a:pt x="399" y="1185"/>
                    <a:pt x="400" y="1197"/>
                    <a:pt x="401" y="1201"/>
                  </a:cubicBezTo>
                  <a:cubicBezTo>
                    <a:pt x="401" y="1206"/>
                    <a:pt x="403" y="1209"/>
                    <a:pt x="401" y="1213"/>
                  </a:cubicBezTo>
                  <a:cubicBezTo>
                    <a:pt x="398" y="1217"/>
                    <a:pt x="401" y="1215"/>
                    <a:pt x="398" y="1216"/>
                  </a:cubicBezTo>
                  <a:cubicBezTo>
                    <a:pt x="398" y="1221"/>
                    <a:pt x="402" y="1224"/>
                    <a:pt x="404" y="1228"/>
                  </a:cubicBezTo>
                  <a:cubicBezTo>
                    <a:pt x="405" y="1231"/>
                    <a:pt x="404" y="1230"/>
                    <a:pt x="406" y="1232"/>
                  </a:cubicBezTo>
                  <a:cubicBezTo>
                    <a:pt x="407" y="1229"/>
                    <a:pt x="408" y="1226"/>
                    <a:pt x="409" y="1223"/>
                  </a:cubicBezTo>
                  <a:cubicBezTo>
                    <a:pt x="411" y="1217"/>
                    <a:pt x="415" y="1218"/>
                    <a:pt x="417" y="1213"/>
                  </a:cubicBezTo>
                  <a:cubicBezTo>
                    <a:pt x="418" y="1208"/>
                    <a:pt x="419" y="1204"/>
                    <a:pt x="422" y="1199"/>
                  </a:cubicBezTo>
                  <a:cubicBezTo>
                    <a:pt x="427" y="1191"/>
                    <a:pt x="417" y="1192"/>
                    <a:pt x="425" y="1182"/>
                  </a:cubicBezTo>
                  <a:cubicBezTo>
                    <a:pt x="429" y="1177"/>
                    <a:pt x="431" y="1180"/>
                    <a:pt x="433" y="1172"/>
                  </a:cubicBezTo>
                  <a:lnTo>
                    <a:pt x="436" y="1168"/>
                  </a:lnTo>
                  <a:cubicBezTo>
                    <a:pt x="439" y="1165"/>
                    <a:pt x="440" y="1166"/>
                    <a:pt x="442" y="1162"/>
                  </a:cubicBezTo>
                  <a:cubicBezTo>
                    <a:pt x="444" y="1159"/>
                    <a:pt x="442" y="1161"/>
                    <a:pt x="445" y="1159"/>
                  </a:cubicBezTo>
                  <a:cubicBezTo>
                    <a:pt x="447" y="1157"/>
                    <a:pt x="447" y="1158"/>
                    <a:pt x="448" y="1156"/>
                  </a:cubicBezTo>
                  <a:cubicBezTo>
                    <a:pt x="451" y="1153"/>
                    <a:pt x="448" y="1152"/>
                    <a:pt x="452" y="1147"/>
                  </a:cubicBezTo>
                  <a:cubicBezTo>
                    <a:pt x="462" y="1135"/>
                    <a:pt x="458" y="1136"/>
                    <a:pt x="465" y="1124"/>
                  </a:cubicBezTo>
                  <a:cubicBezTo>
                    <a:pt x="467" y="1119"/>
                    <a:pt x="471" y="1120"/>
                    <a:pt x="476" y="1110"/>
                  </a:cubicBezTo>
                  <a:cubicBezTo>
                    <a:pt x="475" y="1108"/>
                    <a:pt x="473" y="1107"/>
                    <a:pt x="472" y="1105"/>
                  </a:cubicBezTo>
                  <a:cubicBezTo>
                    <a:pt x="471" y="1101"/>
                    <a:pt x="474" y="1099"/>
                    <a:pt x="471" y="1091"/>
                  </a:cubicBezTo>
                  <a:cubicBezTo>
                    <a:pt x="468" y="1086"/>
                    <a:pt x="471" y="1084"/>
                    <a:pt x="465" y="1086"/>
                  </a:cubicBezTo>
                  <a:cubicBezTo>
                    <a:pt x="465" y="1078"/>
                    <a:pt x="465" y="1072"/>
                    <a:pt x="460" y="1066"/>
                  </a:cubicBezTo>
                  <a:cubicBezTo>
                    <a:pt x="461" y="1064"/>
                    <a:pt x="465" y="1058"/>
                    <a:pt x="459" y="1053"/>
                  </a:cubicBezTo>
                  <a:lnTo>
                    <a:pt x="450" y="1048"/>
                  </a:lnTo>
                  <a:cubicBezTo>
                    <a:pt x="443" y="1043"/>
                    <a:pt x="444" y="1038"/>
                    <a:pt x="443" y="1033"/>
                  </a:cubicBezTo>
                  <a:cubicBezTo>
                    <a:pt x="442" y="1028"/>
                    <a:pt x="438" y="1029"/>
                    <a:pt x="438" y="1019"/>
                  </a:cubicBezTo>
                  <a:cubicBezTo>
                    <a:pt x="441" y="1018"/>
                    <a:pt x="441" y="1019"/>
                    <a:pt x="443" y="1017"/>
                  </a:cubicBezTo>
                  <a:cubicBezTo>
                    <a:pt x="447" y="1013"/>
                    <a:pt x="445" y="1003"/>
                    <a:pt x="444" y="998"/>
                  </a:cubicBezTo>
                  <a:cubicBezTo>
                    <a:pt x="443" y="992"/>
                    <a:pt x="441" y="992"/>
                    <a:pt x="442" y="987"/>
                  </a:cubicBezTo>
                  <a:cubicBezTo>
                    <a:pt x="442" y="981"/>
                    <a:pt x="441" y="981"/>
                    <a:pt x="439" y="976"/>
                  </a:cubicBezTo>
                  <a:cubicBezTo>
                    <a:pt x="437" y="973"/>
                    <a:pt x="438" y="975"/>
                    <a:pt x="437" y="971"/>
                  </a:cubicBezTo>
                  <a:cubicBezTo>
                    <a:pt x="435" y="965"/>
                    <a:pt x="433" y="969"/>
                    <a:pt x="432" y="963"/>
                  </a:cubicBezTo>
                  <a:cubicBezTo>
                    <a:pt x="430" y="957"/>
                    <a:pt x="429" y="959"/>
                    <a:pt x="422" y="951"/>
                  </a:cubicBezTo>
                  <a:cubicBezTo>
                    <a:pt x="418" y="947"/>
                    <a:pt x="417" y="947"/>
                    <a:pt x="413" y="945"/>
                  </a:cubicBezTo>
                  <a:lnTo>
                    <a:pt x="406" y="940"/>
                  </a:lnTo>
                  <a:cubicBezTo>
                    <a:pt x="402" y="938"/>
                    <a:pt x="402" y="933"/>
                    <a:pt x="400" y="929"/>
                  </a:cubicBezTo>
                  <a:cubicBezTo>
                    <a:pt x="398" y="925"/>
                    <a:pt x="396" y="927"/>
                    <a:pt x="393" y="923"/>
                  </a:cubicBezTo>
                  <a:cubicBezTo>
                    <a:pt x="384" y="908"/>
                    <a:pt x="384" y="918"/>
                    <a:pt x="383" y="903"/>
                  </a:cubicBezTo>
                  <a:cubicBezTo>
                    <a:pt x="382" y="897"/>
                    <a:pt x="373" y="889"/>
                    <a:pt x="380" y="883"/>
                  </a:cubicBezTo>
                  <a:cubicBezTo>
                    <a:pt x="382" y="881"/>
                    <a:pt x="387" y="880"/>
                    <a:pt x="391" y="880"/>
                  </a:cubicBezTo>
                  <a:cubicBezTo>
                    <a:pt x="394" y="870"/>
                    <a:pt x="393" y="874"/>
                    <a:pt x="401" y="876"/>
                  </a:cubicBezTo>
                  <a:cubicBezTo>
                    <a:pt x="402" y="871"/>
                    <a:pt x="403" y="870"/>
                    <a:pt x="402" y="863"/>
                  </a:cubicBezTo>
                  <a:cubicBezTo>
                    <a:pt x="402" y="860"/>
                    <a:pt x="400" y="854"/>
                    <a:pt x="400" y="851"/>
                  </a:cubicBezTo>
                  <a:cubicBezTo>
                    <a:pt x="401" y="846"/>
                    <a:pt x="402" y="844"/>
                    <a:pt x="402" y="838"/>
                  </a:cubicBezTo>
                  <a:cubicBezTo>
                    <a:pt x="401" y="832"/>
                    <a:pt x="401" y="831"/>
                    <a:pt x="404" y="826"/>
                  </a:cubicBezTo>
                  <a:cubicBezTo>
                    <a:pt x="409" y="826"/>
                    <a:pt x="410" y="827"/>
                    <a:pt x="416" y="827"/>
                  </a:cubicBezTo>
                  <a:cubicBezTo>
                    <a:pt x="417" y="825"/>
                    <a:pt x="424" y="810"/>
                    <a:pt x="423" y="807"/>
                  </a:cubicBezTo>
                  <a:lnTo>
                    <a:pt x="416" y="800"/>
                  </a:lnTo>
                  <a:cubicBezTo>
                    <a:pt x="410" y="804"/>
                    <a:pt x="414" y="806"/>
                    <a:pt x="408" y="810"/>
                  </a:cubicBezTo>
                  <a:cubicBezTo>
                    <a:pt x="405" y="797"/>
                    <a:pt x="396" y="788"/>
                    <a:pt x="396" y="784"/>
                  </a:cubicBezTo>
                  <a:cubicBezTo>
                    <a:pt x="397" y="778"/>
                    <a:pt x="401" y="778"/>
                    <a:pt x="397" y="770"/>
                  </a:cubicBezTo>
                  <a:cubicBezTo>
                    <a:pt x="394" y="765"/>
                    <a:pt x="391" y="763"/>
                    <a:pt x="385" y="764"/>
                  </a:cubicBezTo>
                  <a:cubicBezTo>
                    <a:pt x="384" y="755"/>
                    <a:pt x="382" y="756"/>
                    <a:pt x="376" y="749"/>
                  </a:cubicBezTo>
                  <a:cubicBezTo>
                    <a:pt x="365" y="738"/>
                    <a:pt x="373" y="745"/>
                    <a:pt x="367" y="738"/>
                  </a:cubicBezTo>
                  <a:lnTo>
                    <a:pt x="354" y="724"/>
                  </a:lnTo>
                  <a:cubicBezTo>
                    <a:pt x="350" y="720"/>
                    <a:pt x="346" y="717"/>
                    <a:pt x="343" y="711"/>
                  </a:cubicBezTo>
                  <a:cubicBezTo>
                    <a:pt x="344" y="707"/>
                    <a:pt x="347" y="706"/>
                    <a:pt x="347" y="703"/>
                  </a:cubicBezTo>
                  <a:cubicBezTo>
                    <a:pt x="347" y="700"/>
                    <a:pt x="344" y="700"/>
                    <a:pt x="344" y="695"/>
                  </a:cubicBezTo>
                  <a:cubicBezTo>
                    <a:pt x="344" y="687"/>
                    <a:pt x="345" y="692"/>
                    <a:pt x="342" y="686"/>
                  </a:cubicBezTo>
                  <a:cubicBezTo>
                    <a:pt x="340" y="681"/>
                    <a:pt x="341" y="681"/>
                    <a:pt x="337" y="679"/>
                  </a:cubicBezTo>
                  <a:cubicBezTo>
                    <a:pt x="332" y="680"/>
                    <a:pt x="329" y="683"/>
                    <a:pt x="328" y="676"/>
                  </a:cubicBezTo>
                  <a:cubicBezTo>
                    <a:pt x="328" y="672"/>
                    <a:pt x="329" y="673"/>
                    <a:pt x="326" y="670"/>
                  </a:cubicBezTo>
                  <a:cubicBezTo>
                    <a:pt x="324" y="668"/>
                    <a:pt x="324" y="670"/>
                    <a:pt x="323" y="665"/>
                  </a:cubicBezTo>
                  <a:cubicBezTo>
                    <a:pt x="329" y="667"/>
                    <a:pt x="328" y="673"/>
                    <a:pt x="336" y="667"/>
                  </a:cubicBezTo>
                  <a:cubicBezTo>
                    <a:pt x="341" y="663"/>
                    <a:pt x="338" y="666"/>
                    <a:pt x="342" y="665"/>
                  </a:cubicBezTo>
                  <a:cubicBezTo>
                    <a:pt x="345" y="665"/>
                    <a:pt x="347" y="663"/>
                    <a:pt x="349" y="662"/>
                  </a:cubicBezTo>
                  <a:cubicBezTo>
                    <a:pt x="349" y="657"/>
                    <a:pt x="348" y="658"/>
                    <a:pt x="348" y="655"/>
                  </a:cubicBezTo>
                  <a:cubicBezTo>
                    <a:pt x="347" y="645"/>
                    <a:pt x="353" y="647"/>
                    <a:pt x="342" y="640"/>
                  </a:cubicBezTo>
                  <a:cubicBezTo>
                    <a:pt x="346" y="635"/>
                    <a:pt x="355" y="631"/>
                    <a:pt x="353" y="623"/>
                  </a:cubicBezTo>
                  <a:cubicBezTo>
                    <a:pt x="351" y="616"/>
                    <a:pt x="355" y="618"/>
                    <a:pt x="351" y="610"/>
                  </a:cubicBezTo>
                  <a:cubicBezTo>
                    <a:pt x="354" y="606"/>
                    <a:pt x="355" y="607"/>
                    <a:pt x="355" y="600"/>
                  </a:cubicBezTo>
                  <a:cubicBezTo>
                    <a:pt x="364" y="597"/>
                    <a:pt x="363" y="593"/>
                    <a:pt x="367" y="586"/>
                  </a:cubicBezTo>
                  <a:cubicBezTo>
                    <a:pt x="373" y="588"/>
                    <a:pt x="378" y="594"/>
                    <a:pt x="386" y="593"/>
                  </a:cubicBezTo>
                  <a:cubicBezTo>
                    <a:pt x="394" y="591"/>
                    <a:pt x="391" y="593"/>
                    <a:pt x="396" y="592"/>
                  </a:cubicBezTo>
                  <a:cubicBezTo>
                    <a:pt x="400" y="592"/>
                    <a:pt x="400" y="589"/>
                    <a:pt x="404" y="588"/>
                  </a:cubicBezTo>
                  <a:cubicBezTo>
                    <a:pt x="407" y="586"/>
                    <a:pt x="410" y="584"/>
                    <a:pt x="413" y="584"/>
                  </a:cubicBezTo>
                  <a:cubicBezTo>
                    <a:pt x="424" y="582"/>
                    <a:pt x="425" y="592"/>
                    <a:pt x="427" y="575"/>
                  </a:cubicBezTo>
                  <a:cubicBezTo>
                    <a:pt x="427" y="570"/>
                    <a:pt x="428" y="568"/>
                    <a:pt x="429" y="564"/>
                  </a:cubicBezTo>
                  <a:cubicBezTo>
                    <a:pt x="437" y="564"/>
                    <a:pt x="445" y="566"/>
                    <a:pt x="451" y="564"/>
                  </a:cubicBezTo>
                  <a:cubicBezTo>
                    <a:pt x="458" y="561"/>
                    <a:pt x="460" y="555"/>
                    <a:pt x="455" y="548"/>
                  </a:cubicBezTo>
                  <a:cubicBezTo>
                    <a:pt x="463" y="548"/>
                    <a:pt x="464" y="551"/>
                    <a:pt x="471" y="547"/>
                  </a:cubicBezTo>
                  <a:cubicBezTo>
                    <a:pt x="476" y="545"/>
                    <a:pt x="479" y="542"/>
                    <a:pt x="484" y="539"/>
                  </a:cubicBezTo>
                  <a:cubicBezTo>
                    <a:pt x="487" y="542"/>
                    <a:pt x="489" y="546"/>
                    <a:pt x="494" y="546"/>
                  </a:cubicBezTo>
                  <a:cubicBezTo>
                    <a:pt x="494" y="533"/>
                    <a:pt x="499" y="516"/>
                    <a:pt x="515" y="516"/>
                  </a:cubicBezTo>
                  <a:cubicBezTo>
                    <a:pt x="521" y="516"/>
                    <a:pt x="525" y="516"/>
                    <a:pt x="526" y="509"/>
                  </a:cubicBezTo>
                  <a:cubicBezTo>
                    <a:pt x="521" y="509"/>
                    <a:pt x="524" y="508"/>
                    <a:pt x="518" y="509"/>
                  </a:cubicBezTo>
                  <a:cubicBezTo>
                    <a:pt x="519" y="500"/>
                    <a:pt x="525" y="501"/>
                    <a:pt x="527" y="492"/>
                  </a:cubicBezTo>
                  <a:cubicBezTo>
                    <a:pt x="529" y="485"/>
                    <a:pt x="527" y="486"/>
                    <a:pt x="533" y="485"/>
                  </a:cubicBezTo>
                  <a:cubicBezTo>
                    <a:pt x="533" y="485"/>
                    <a:pt x="534" y="484"/>
                    <a:pt x="534" y="484"/>
                  </a:cubicBezTo>
                  <a:lnTo>
                    <a:pt x="538" y="483"/>
                  </a:lnTo>
                  <a:cubicBezTo>
                    <a:pt x="544" y="480"/>
                    <a:pt x="550" y="473"/>
                    <a:pt x="555" y="469"/>
                  </a:cubicBezTo>
                  <a:cubicBezTo>
                    <a:pt x="561" y="464"/>
                    <a:pt x="557" y="457"/>
                    <a:pt x="554" y="451"/>
                  </a:cubicBezTo>
                  <a:cubicBezTo>
                    <a:pt x="553" y="452"/>
                    <a:pt x="552" y="452"/>
                    <a:pt x="550" y="453"/>
                  </a:cubicBezTo>
                  <a:cubicBezTo>
                    <a:pt x="546" y="455"/>
                    <a:pt x="541" y="455"/>
                    <a:pt x="536" y="457"/>
                  </a:cubicBezTo>
                  <a:cubicBezTo>
                    <a:pt x="531" y="459"/>
                    <a:pt x="537" y="465"/>
                    <a:pt x="525" y="470"/>
                  </a:cubicBezTo>
                  <a:cubicBezTo>
                    <a:pt x="514" y="475"/>
                    <a:pt x="517" y="464"/>
                    <a:pt x="506" y="468"/>
                  </a:cubicBezTo>
                  <a:cubicBezTo>
                    <a:pt x="505" y="468"/>
                    <a:pt x="502" y="470"/>
                    <a:pt x="497" y="467"/>
                  </a:cubicBezTo>
                  <a:cubicBezTo>
                    <a:pt x="493" y="464"/>
                    <a:pt x="497" y="463"/>
                    <a:pt x="496" y="458"/>
                  </a:cubicBezTo>
                  <a:cubicBezTo>
                    <a:pt x="493" y="458"/>
                    <a:pt x="490" y="457"/>
                    <a:pt x="486" y="457"/>
                  </a:cubicBezTo>
                  <a:cubicBezTo>
                    <a:pt x="483" y="443"/>
                    <a:pt x="486" y="449"/>
                    <a:pt x="486" y="441"/>
                  </a:cubicBezTo>
                  <a:cubicBezTo>
                    <a:pt x="486" y="436"/>
                    <a:pt x="483" y="432"/>
                    <a:pt x="478" y="431"/>
                  </a:cubicBezTo>
                  <a:lnTo>
                    <a:pt x="478" y="434"/>
                  </a:lnTo>
                  <a:cubicBezTo>
                    <a:pt x="474" y="433"/>
                    <a:pt x="476" y="432"/>
                    <a:pt x="474" y="432"/>
                  </a:cubicBezTo>
                  <a:cubicBezTo>
                    <a:pt x="471" y="431"/>
                    <a:pt x="474" y="432"/>
                    <a:pt x="469" y="433"/>
                  </a:cubicBezTo>
                  <a:cubicBezTo>
                    <a:pt x="469" y="423"/>
                    <a:pt x="450" y="430"/>
                    <a:pt x="445" y="430"/>
                  </a:cubicBezTo>
                  <a:cubicBezTo>
                    <a:pt x="441" y="430"/>
                    <a:pt x="439" y="429"/>
                    <a:pt x="436" y="427"/>
                  </a:cubicBezTo>
                  <a:cubicBezTo>
                    <a:pt x="437" y="424"/>
                    <a:pt x="439" y="421"/>
                    <a:pt x="440" y="418"/>
                  </a:cubicBezTo>
                  <a:cubicBezTo>
                    <a:pt x="442" y="411"/>
                    <a:pt x="442" y="414"/>
                    <a:pt x="445" y="410"/>
                  </a:cubicBezTo>
                  <a:cubicBezTo>
                    <a:pt x="449" y="403"/>
                    <a:pt x="448" y="396"/>
                    <a:pt x="444" y="389"/>
                  </a:cubicBezTo>
                  <a:cubicBezTo>
                    <a:pt x="454" y="386"/>
                    <a:pt x="446" y="378"/>
                    <a:pt x="454" y="378"/>
                  </a:cubicBezTo>
                  <a:lnTo>
                    <a:pt x="454" y="365"/>
                  </a:lnTo>
                  <a:cubicBezTo>
                    <a:pt x="445" y="363"/>
                    <a:pt x="445" y="358"/>
                    <a:pt x="441" y="361"/>
                  </a:cubicBezTo>
                  <a:cubicBezTo>
                    <a:pt x="438" y="363"/>
                    <a:pt x="436" y="365"/>
                    <a:pt x="432" y="363"/>
                  </a:cubicBezTo>
                  <a:cubicBezTo>
                    <a:pt x="428" y="361"/>
                    <a:pt x="424" y="359"/>
                    <a:pt x="419" y="359"/>
                  </a:cubicBezTo>
                  <a:cubicBezTo>
                    <a:pt x="421" y="355"/>
                    <a:pt x="419" y="352"/>
                    <a:pt x="419" y="347"/>
                  </a:cubicBezTo>
                  <a:cubicBezTo>
                    <a:pt x="418" y="341"/>
                    <a:pt x="417" y="341"/>
                    <a:pt x="412" y="339"/>
                  </a:cubicBezTo>
                  <a:cubicBezTo>
                    <a:pt x="414" y="337"/>
                    <a:pt x="415" y="335"/>
                    <a:pt x="417" y="332"/>
                  </a:cubicBezTo>
                  <a:lnTo>
                    <a:pt x="413" y="327"/>
                  </a:lnTo>
                  <a:cubicBezTo>
                    <a:pt x="411" y="322"/>
                    <a:pt x="414" y="325"/>
                    <a:pt x="409" y="322"/>
                  </a:cubicBezTo>
                  <a:cubicBezTo>
                    <a:pt x="404" y="319"/>
                    <a:pt x="403" y="313"/>
                    <a:pt x="405" y="310"/>
                  </a:cubicBezTo>
                  <a:cubicBezTo>
                    <a:pt x="406" y="306"/>
                    <a:pt x="404" y="309"/>
                    <a:pt x="407" y="307"/>
                  </a:cubicBezTo>
                  <a:cubicBezTo>
                    <a:pt x="432" y="290"/>
                    <a:pt x="401" y="299"/>
                    <a:pt x="398" y="299"/>
                  </a:cubicBezTo>
                  <a:cubicBezTo>
                    <a:pt x="396" y="293"/>
                    <a:pt x="388" y="297"/>
                    <a:pt x="383" y="297"/>
                  </a:cubicBezTo>
                  <a:cubicBezTo>
                    <a:pt x="374" y="297"/>
                    <a:pt x="373" y="297"/>
                    <a:pt x="366" y="299"/>
                  </a:cubicBezTo>
                  <a:cubicBezTo>
                    <a:pt x="360" y="301"/>
                    <a:pt x="357" y="304"/>
                    <a:pt x="353" y="308"/>
                  </a:cubicBezTo>
                  <a:cubicBezTo>
                    <a:pt x="350" y="311"/>
                    <a:pt x="345" y="314"/>
                    <a:pt x="341" y="315"/>
                  </a:cubicBezTo>
                  <a:cubicBezTo>
                    <a:pt x="339" y="314"/>
                    <a:pt x="339" y="313"/>
                    <a:pt x="338" y="311"/>
                  </a:cubicBezTo>
                  <a:cubicBezTo>
                    <a:pt x="345" y="300"/>
                    <a:pt x="344" y="303"/>
                    <a:pt x="346" y="295"/>
                  </a:cubicBezTo>
                  <a:cubicBezTo>
                    <a:pt x="347" y="293"/>
                    <a:pt x="347" y="295"/>
                    <a:pt x="347" y="291"/>
                  </a:cubicBezTo>
                  <a:cubicBezTo>
                    <a:pt x="345" y="290"/>
                    <a:pt x="344" y="289"/>
                    <a:pt x="342" y="288"/>
                  </a:cubicBezTo>
                  <a:cubicBezTo>
                    <a:pt x="344" y="285"/>
                    <a:pt x="344" y="286"/>
                    <a:pt x="344" y="282"/>
                  </a:cubicBezTo>
                  <a:cubicBezTo>
                    <a:pt x="340" y="279"/>
                    <a:pt x="340" y="279"/>
                    <a:pt x="335" y="278"/>
                  </a:cubicBezTo>
                  <a:cubicBezTo>
                    <a:pt x="335" y="271"/>
                    <a:pt x="335" y="261"/>
                    <a:pt x="340" y="257"/>
                  </a:cubicBezTo>
                  <a:lnTo>
                    <a:pt x="345" y="254"/>
                  </a:lnTo>
                  <a:cubicBezTo>
                    <a:pt x="347" y="253"/>
                    <a:pt x="348" y="253"/>
                    <a:pt x="349" y="252"/>
                  </a:cubicBezTo>
                  <a:cubicBezTo>
                    <a:pt x="348" y="246"/>
                    <a:pt x="341" y="241"/>
                    <a:pt x="350" y="230"/>
                  </a:cubicBezTo>
                  <a:cubicBezTo>
                    <a:pt x="353" y="227"/>
                    <a:pt x="354" y="230"/>
                    <a:pt x="359" y="226"/>
                  </a:cubicBezTo>
                  <a:cubicBezTo>
                    <a:pt x="362" y="224"/>
                    <a:pt x="360" y="225"/>
                    <a:pt x="363" y="224"/>
                  </a:cubicBezTo>
                  <a:cubicBezTo>
                    <a:pt x="371" y="218"/>
                    <a:pt x="369" y="209"/>
                    <a:pt x="373" y="203"/>
                  </a:cubicBezTo>
                  <a:cubicBezTo>
                    <a:pt x="376" y="204"/>
                    <a:pt x="376" y="205"/>
                    <a:pt x="380" y="206"/>
                  </a:cubicBezTo>
                  <a:cubicBezTo>
                    <a:pt x="384" y="204"/>
                    <a:pt x="384" y="202"/>
                    <a:pt x="386" y="197"/>
                  </a:cubicBezTo>
                  <a:cubicBezTo>
                    <a:pt x="388" y="190"/>
                    <a:pt x="391" y="194"/>
                    <a:pt x="392" y="188"/>
                  </a:cubicBezTo>
                  <a:cubicBezTo>
                    <a:pt x="398" y="189"/>
                    <a:pt x="400" y="191"/>
                    <a:pt x="403" y="186"/>
                  </a:cubicBezTo>
                  <a:cubicBezTo>
                    <a:pt x="403" y="185"/>
                    <a:pt x="404" y="186"/>
                    <a:pt x="403" y="182"/>
                  </a:cubicBezTo>
                  <a:cubicBezTo>
                    <a:pt x="402" y="179"/>
                    <a:pt x="395" y="176"/>
                    <a:pt x="395" y="168"/>
                  </a:cubicBezTo>
                  <a:cubicBezTo>
                    <a:pt x="401" y="168"/>
                    <a:pt x="404" y="165"/>
                    <a:pt x="405" y="159"/>
                  </a:cubicBezTo>
                  <a:lnTo>
                    <a:pt x="399" y="156"/>
                  </a:lnTo>
                  <a:cubicBezTo>
                    <a:pt x="406" y="143"/>
                    <a:pt x="402" y="147"/>
                    <a:pt x="405" y="140"/>
                  </a:cubicBezTo>
                  <a:cubicBezTo>
                    <a:pt x="405" y="138"/>
                    <a:pt x="407" y="136"/>
                    <a:pt x="407" y="134"/>
                  </a:cubicBezTo>
                  <a:cubicBezTo>
                    <a:pt x="407" y="132"/>
                    <a:pt x="407" y="133"/>
                    <a:pt x="406" y="131"/>
                  </a:cubicBezTo>
                  <a:cubicBezTo>
                    <a:pt x="405" y="125"/>
                    <a:pt x="407" y="127"/>
                    <a:pt x="405" y="121"/>
                  </a:cubicBezTo>
                  <a:cubicBezTo>
                    <a:pt x="404" y="120"/>
                    <a:pt x="404" y="121"/>
                    <a:pt x="404" y="119"/>
                  </a:cubicBezTo>
                  <a:lnTo>
                    <a:pt x="404" y="108"/>
                  </a:lnTo>
                  <a:cubicBezTo>
                    <a:pt x="404" y="104"/>
                    <a:pt x="404" y="106"/>
                    <a:pt x="402" y="103"/>
                  </a:cubicBezTo>
                  <a:cubicBezTo>
                    <a:pt x="400" y="100"/>
                    <a:pt x="401" y="95"/>
                    <a:pt x="402" y="91"/>
                  </a:cubicBezTo>
                  <a:cubicBezTo>
                    <a:pt x="403" y="85"/>
                    <a:pt x="402" y="89"/>
                    <a:pt x="401" y="84"/>
                  </a:cubicBezTo>
                  <a:cubicBezTo>
                    <a:pt x="400" y="80"/>
                    <a:pt x="404" y="74"/>
                    <a:pt x="400" y="71"/>
                  </a:cubicBezTo>
                  <a:cubicBezTo>
                    <a:pt x="397" y="67"/>
                    <a:pt x="397" y="70"/>
                    <a:pt x="394" y="69"/>
                  </a:cubicBezTo>
                  <a:cubicBezTo>
                    <a:pt x="392" y="68"/>
                    <a:pt x="392" y="67"/>
                    <a:pt x="391" y="64"/>
                  </a:cubicBezTo>
                  <a:lnTo>
                    <a:pt x="384" y="64"/>
                  </a:lnTo>
                  <a:cubicBezTo>
                    <a:pt x="382" y="68"/>
                    <a:pt x="382" y="71"/>
                    <a:pt x="378" y="74"/>
                  </a:cubicBezTo>
                  <a:cubicBezTo>
                    <a:pt x="378" y="68"/>
                    <a:pt x="375" y="67"/>
                    <a:pt x="373" y="60"/>
                  </a:cubicBezTo>
                  <a:cubicBezTo>
                    <a:pt x="373" y="58"/>
                    <a:pt x="373" y="60"/>
                    <a:pt x="372" y="57"/>
                  </a:cubicBezTo>
                  <a:cubicBezTo>
                    <a:pt x="369" y="50"/>
                    <a:pt x="372" y="57"/>
                    <a:pt x="372" y="52"/>
                  </a:cubicBezTo>
                  <a:cubicBezTo>
                    <a:pt x="372" y="49"/>
                    <a:pt x="369" y="47"/>
                    <a:pt x="369" y="42"/>
                  </a:cubicBezTo>
                  <a:cubicBezTo>
                    <a:pt x="369" y="36"/>
                    <a:pt x="370" y="34"/>
                    <a:pt x="366" y="31"/>
                  </a:cubicBezTo>
                  <a:cubicBezTo>
                    <a:pt x="356" y="23"/>
                    <a:pt x="369" y="28"/>
                    <a:pt x="356" y="20"/>
                  </a:cubicBezTo>
                  <a:cubicBezTo>
                    <a:pt x="354" y="19"/>
                    <a:pt x="353" y="18"/>
                    <a:pt x="350" y="18"/>
                  </a:cubicBezTo>
                  <a:cubicBezTo>
                    <a:pt x="337" y="18"/>
                    <a:pt x="346" y="16"/>
                    <a:pt x="343" y="10"/>
                  </a:cubicBezTo>
                  <a:cubicBezTo>
                    <a:pt x="341" y="7"/>
                    <a:pt x="340" y="9"/>
                    <a:pt x="338" y="9"/>
                  </a:cubicBezTo>
                  <a:cubicBezTo>
                    <a:pt x="335" y="9"/>
                    <a:pt x="325" y="0"/>
                    <a:pt x="325" y="20"/>
                  </a:cubicBezTo>
                  <a:cubicBezTo>
                    <a:pt x="322" y="22"/>
                    <a:pt x="323" y="21"/>
                    <a:pt x="321" y="24"/>
                  </a:cubicBezTo>
                  <a:cubicBezTo>
                    <a:pt x="318" y="30"/>
                    <a:pt x="313" y="39"/>
                    <a:pt x="322" y="42"/>
                  </a:cubicBezTo>
                  <a:cubicBezTo>
                    <a:pt x="322" y="46"/>
                    <a:pt x="321" y="47"/>
                    <a:pt x="320" y="50"/>
                  </a:cubicBezTo>
                  <a:cubicBezTo>
                    <a:pt x="314" y="49"/>
                    <a:pt x="314" y="50"/>
                    <a:pt x="310" y="53"/>
                  </a:cubicBezTo>
                  <a:cubicBezTo>
                    <a:pt x="307" y="55"/>
                    <a:pt x="304" y="59"/>
                    <a:pt x="302" y="60"/>
                  </a:cubicBezTo>
                  <a:cubicBezTo>
                    <a:pt x="295" y="65"/>
                    <a:pt x="289" y="71"/>
                    <a:pt x="292" y="80"/>
                  </a:cubicBezTo>
                  <a:cubicBezTo>
                    <a:pt x="294" y="86"/>
                    <a:pt x="311" y="97"/>
                    <a:pt x="307" y="102"/>
                  </a:cubicBezTo>
                  <a:cubicBezTo>
                    <a:pt x="306" y="103"/>
                    <a:pt x="307" y="103"/>
                    <a:pt x="304" y="103"/>
                  </a:cubicBezTo>
                  <a:cubicBezTo>
                    <a:pt x="296" y="103"/>
                    <a:pt x="301" y="94"/>
                    <a:pt x="292" y="99"/>
                  </a:cubicBezTo>
                  <a:cubicBezTo>
                    <a:pt x="292" y="86"/>
                    <a:pt x="290" y="90"/>
                    <a:pt x="277" y="83"/>
                  </a:cubicBezTo>
                  <a:cubicBezTo>
                    <a:pt x="272" y="91"/>
                    <a:pt x="269" y="86"/>
                    <a:pt x="258" y="88"/>
                  </a:cubicBezTo>
                  <a:cubicBezTo>
                    <a:pt x="249" y="90"/>
                    <a:pt x="242" y="97"/>
                    <a:pt x="237" y="105"/>
                  </a:cubicBezTo>
                  <a:cubicBezTo>
                    <a:pt x="233" y="110"/>
                    <a:pt x="235" y="108"/>
                    <a:pt x="229" y="110"/>
                  </a:cubicBezTo>
                  <a:cubicBezTo>
                    <a:pt x="224" y="113"/>
                    <a:pt x="226" y="116"/>
                    <a:pt x="222" y="117"/>
                  </a:cubicBezTo>
                  <a:cubicBezTo>
                    <a:pt x="218" y="118"/>
                    <a:pt x="223" y="116"/>
                    <a:pt x="220" y="118"/>
                  </a:cubicBezTo>
                  <a:cubicBezTo>
                    <a:pt x="218" y="119"/>
                    <a:pt x="218" y="120"/>
                    <a:pt x="218" y="123"/>
                  </a:cubicBezTo>
                  <a:lnTo>
                    <a:pt x="212" y="123"/>
                  </a:lnTo>
                  <a:cubicBezTo>
                    <a:pt x="203" y="138"/>
                    <a:pt x="197" y="131"/>
                    <a:pt x="192" y="134"/>
                  </a:cubicBezTo>
                  <a:cubicBezTo>
                    <a:pt x="187" y="136"/>
                    <a:pt x="183" y="142"/>
                    <a:pt x="184" y="148"/>
                  </a:cubicBezTo>
                  <a:cubicBezTo>
                    <a:pt x="184" y="151"/>
                    <a:pt x="183" y="153"/>
                    <a:pt x="183" y="156"/>
                  </a:cubicBezTo>
                  <a:lnTo>
                    <a:pt x="186" y="165"/>
                  </a:lnTo>
                  <a:cubicBezTo>
                    <a:pt x="187" y="169"/>
                    <a:pt x="187" y="169"/>
                    <a:pt x="189" y="172"/>
                  </a:cubicBezTo>
                  <a:cubicBezTo>
                    <a:pt x="187" y="175"/>
                    <a:pt x="184" y="178"/>
                    <a:pt x="182" y="181"/>
                  </a:cubicBezTo>
                  <a:cubicBezTo>
                    <a:pt x="177" y="187"/>
                    <a:pt x="179" y="188"/>
                    <a:pt x="180" y="194"/>
                  </a:cubicBezTo>
                  <a:cubicBezTo>
                    <a:pt x="174" y="197"/>
                    <a:pt x="175" y="197"/>
                    <a:pt x="172" y="201"/>
                  </a:cubicBezTo>
                  <a:cubicBezTo>
                    <a:pt x="170" y="205"/>
                    <a:pt x="166" y="207"/>
                    <a:pt x="163" y="208"/>
                  </a:cubicBezTo>
                  <a:cubicBezTo>
                    <a:pt x="158" y="210"/>
                    <a:pt x="160" y="211"/>
                    <a:pt x="157" y="217"/>
                  </a:cubicBezTo>
                  <a:cubicBezTo>
                    <a:pt x="154" y="222"/>
                    <a:pt x="154" y="221"/>
                    <a:pt x="154" y="229"/>
                  </a:cubicBezTo>
                  <a:cubicBezTo>
                    <a:pt x="159" y="230"/>
                    <a:pt x="162" y="235"/>
                    <a:pt x="163" y="240"/>
                  </a:cubicBezTo>
                  <a:cubicBezTo>
                    <a:pt x="162" y="243"/>
                    <a:pt x="162" y="242"/>
                    <a:pt x="160" y="245"/>
                  </a:cubicBezTo>
                  <a:cubicBezTo>
                    <a:pt x="159" y="247"/>
                    <a:pt x="158" y="248"/>
                    <a:pt x="157" y="251"/>
                  </a:cubicBezTo>
                  <a:cubicBezTo>
                    <a:pt x="155" y="258"/>
                    <a:pt x="157" y="258"/>
                    <a:pt x="150" y="260"/>
                  </a:cubicBezTo>
                  <a:cubicBezTo>
                    <a:pt x="152" y="268"/>
                    <a:pt x="147" y="265"/>
                    <a:pt x="144" y="271"/>
                  </a:cubicBezTo>
                  <a:cubicBezTo>
                    <a:pt x="141" y="277"/>
                    <a:pt x="143" y="279"/>
                    <a:pt x="138" y="285"/>
                  </a:cubicBezTo>
                  <a:cubicBezTo>
                    <a:pt x="132" y="290"/>
                    <a:pt x="127" y="306"/>
                    <a:pt x="126" y="313"/>
                  </a:cubicBezTo>
                  <a:cubicBezTo>
                    <a:pt x="122" y="311"/>
                    <a:pt x="118" y="309"/>
                    <a:pt x="113" y="309"/>
                  </a:cubicBezTo>
                  <a:lnTo>
                    <a:pt x="107" y="308"/>
                  </a:lnTo>
                  <a:cubicBezTo>
                    <a:pt x="104" y="307"/>
                    <a:pt x="107" y="308"/>
                    <a:pt x="105" y="306"/>
                  </a:cubicBezTo>
                  <a:cubicBezTo>
                    <a:pt x="103" y="302"/>
                    <a:pt x="100" y="300"/>
                    <a:pt x="95" y="303"/>
                  </a:cubicBezTo>
                  <a:cubicBezTo>
                    <a:pt x="93" y="304"/>
                    <a:pt x="91" y="308"/>
                    <a:pt x="87" y="307"/>
                  </a:cubicBezTo>
                  <a:cubicBezTo>
                    <a:pt x="84" y="305"/>
                    <a:pt x="81" y="297"/>
                    <a:pt x="75" y="300"/>
                  </a:cubicBezTo>
                  <a:cubicBezTo>
                    <a:pt x="71" y="305"/>
                    <a:pt x="84" y="324"/>
                    <a:pt x="79" y="336"/>
                  </a:cubicBezTo>
                  <a:cubicBezTo>
                    <a:pt x="78" y="340"/>
                    <a:pt x="79" y="339"/>
                    <a:pt x="78" y="345"/>
                  </a:cubicBezTo>
                  <a:cubicBezTo>
                    <a:pt x="77" y="350"/>
                    <a:pt x="76" y="348"/>
                    <a:pt x="75" y="353"/>
                  </a:cubicBezTo>
                  <a:cubicBezTo>
                    <a:pt x="74" y="356"/>
                    <a:pt x="76" y="358"/>
                    <a:pt x="77" y="361"/>
                  </a:cubicBezTo>
                  <a:cubicBezTo>
                    <a:pt x="77" y="365"/>
                    <a:pt x="75" y="366"/>
                    <a:pt x="73" y="368"/>
                  </a:cubicBezTo>
                  <a:cubicBezTo>
                    <a:pt x="58" y="368"/>
                    <a:pt x="65" y="360"/>
                    <a:pt x="62" y="377"/>
                  </a:cubicBezTo>
                  <a:cubicBezTo>
                    <a:pt x="61" y="386"/>
                    <a:pt x="58" y="384"/>
                    <a:pt x="61" y="392"/>
                  </a:cubicBezTo>
                  <a:cubicBezTo>
                    <a:pt x="62" y="395"/>
                    <a:pt x="62" y="395"/>
                    <a:pt x="62" y="399"/>
                  </a:cubicBezTo>
                  <a:cubicBezTo>
                    <a:pt x="62" y="408"/>
                    <a:pt x="69" y="413"/>
                    <a:pt x="63" y="420"/>
                  </a:cubicBezTo>
                  <a:cubicBezTo>
                    <a:pt x="60" y="423"/>
                    <a:pt x="56" y="421"/>
                    <a:pt x="54" y="424"/>
                  </a:cubicBezTo>
                  <a:cubicBezTo>
                    <a:pt x="53" y="425"/>
                    <a:pt x="52" y="432"/>
                    <a:pt x="51" y="435"/>
                  </a:cubicBezTo>
                  <a:cubicBezTo>
                    <a:pt x="42" y="433"/>
                    <a:pt x="45" y="425"/>
                    <a:pt x="37" y="425"/>
                  </a:cubicBezTo>
                  <a:cubicBezTo>
                    <a:pt x="28" y="425"/>
                    <a:pt x="33" y="432"/>
                    <a:pt x="32" y="435"/>
                  </a:cubicBezTo>
                  <a:cubicBezTo>
                    <a:pt x="28" y="443"/>
                    <a:pt x="30" y="453"/>
                    <a:pt x="29" y="463"/>
                  </a:cubicBezTo>
                  <a:cubicBezTo>
                    <a:pt x="28" y="470"/>
                    <a:pt x="33" y="474"/>
                    <a:pt x="29" y="482"/>
                  </a:cubicBezTo>
                  <a:cubicBezTo>
                    <a:pt x="24" y="478"/>
                    <a:pt x="30" y="477"/>
                    <a:pt x="19" y="477"/>
                  </a:cubicBezTo>
                  <a:cubicBezTo>
                    <a:pt x="18" y="474"/>
                    <a:pt x="17" y="473"/>
                    <a:pt x="16" y="471"/>
                  </a:cubicBezTo>
                  <a:cubicBezTo>
                    <a:pt x="9" y="471"/>
                    <a:pt x="6" y="474"/>
                    <a:pt x="2" y="478"/>
                  </a:cubicBezTo>
                  <a:cubicBezTo>
                    <a:pt x="5" y="491"/>
                    <a:pt x="0" y="485"/>
                    <a:pt x="5" y="498"/>
                  </a:cubicBezTo>
                  <a:cubicBezTo>
                    <a:pt x="7" y="503"/>
                    <a:pt x="8" y="516"/>
                    <a:pt x="10" y="519"/>
                  </a:cubicBezTo>
                  <a:cubicBezTo>
                    <a:pt x="13" y="522"/>
                    <a:pt x="17" y="522"/>
                    <a:pt x="19" y="524"/>
                  </a:cubicBezTo>
                  <a:cubicBezTo>
                    <a:pt x="21" y="526"/>
                    <a:pt x="21" y="529"/>
                    <a:pt x="24" y="533"/>
                  </a:cubicBezTo>
                  <a:cubicBezTo>
                    <a:pt x="26" y="535"/>
                    <a:pt x="27" y="537"/>
                    <a:pt x="29" y="540"/>
                  </a:cubicBezTo>
                  <a:cubicBezTo>
                    <a:pt x="30" y="543"/>
                    <a:pt x="33" y="548"/>
                    <a:pt x="33" y="551"/>
                  </a:cubicBezTo>
                  <a:lnTo>
                    <a:pt x="37" y="550"/>
                  </a:lnTo>
                  <a:cubicBezTo>
                    <a:pt x="37" y="556"/>
                    <a:pt x="37" y="559"/>
                    <a:pt x="44" y="560"/>
                  </a:cubicBezTo>
                  <a:cubicBezTo>
                    <a:pt x="46" y="555"/>
                    <a:pt x="43" y="557"/>
                    <a:pt x="48" y="553"/>
                  </a:cubicBezTo>
                  <a:cubicBezTo>
                    <a:pt x="54" y="555"/>
                    <a:pt x="47" y="556"/>
                    <a:pt x="54" y="557"/>
                  </a:cubicBezTo>
                  <a:lnTo>
                    <a:pt x="51" y="559"/>
                  </a:lnTo>
                  <a:cubicBezTo>
                    <a:pt x="50" y="560"/>
                    <a:pt x="50" y="559"/>
                    <a:pt x="50" y="561"/>
                  </a:cubicBezTo>
                  <a:cubicBezTo>
                    <a:pt x="49" y="567"/>
                    <a:pt x="54" y="573"/>
                    <a:pt x="55" y="580"/>
                  </a:cubicBezTo>
                  <a:lnTo>
                    <a:pt x="56" y="580"/>
                  </a:lnTo>
                  <a:cubicBezTo>
                    <a:pt x="56" y="576"/>
                    <a:pt x="57" y="572"/>
                    <a:pt x="58" y="569"/>
                  </a:cubicBezTo>
                  <a:cubicBezTo>
                    <a:pt x="61" y="570"/>
                    <a:pt x="61" y="571"/>
                    <a:pt x="62" y="572"/>
                  </a:cubicBezTo>
                  <a:cubicBezTo>
                    <a:pt x="63" y="574"/>
                    <a:pt x="64" y="575"/>
                    <a:pt x="64" y="578"/>
                  </a:cubicBezTo>
                  <a:lnTo>
                    <a:pt x="66" y="578"/>
                  </a:lnTo>
                  <a:cubicBezTo>
                    <a:pt x="65" y="566"/>
                    <a:pt x="56" y="565"/>
                    <a:pt x="74" y="564"/>
                  </a:cubicBezTo>
                  <a:cubicBezTo>
                    <a:pt x="78" y="580"/>
                    <a:pt x="75" y="578"/>
                    <a:pt x="77" y="588"/>
                  </a:cubicBezTo>
                  <a:cubicBezTo>
                    <a:pt x="87" y="586"/>
                    <a:pt x="83" y="589"/>
                    <a:pt x="87" y="579"/>
                  </a:cubicBezTo>
                  <a:cubicBezTo>
                    <a:pt x="89" y="575"/>
                    <a:pt x="88" y="576"/>
                    <a:pt x="91" y="576"/>
                  </a:cubicBezTo>
                  <a:cubicBezTo>
                    <a:pt x="90" y="579"/>
                    <a:pt x="84" y="584"/>
                    <a:pt x="90" y="586"/>
                  </a:cubicBezTo>
                  <a:cubicBezTo>
                    <a:pt x="93" y="587"/>
                    <a:pt x="95" y="584"/>
                    <a:pt x="96" y="588"/>
                  </a:cubicBezTo>
                  <a:cubicBezTo>
                    <a:pt x="96" y="589"/>
                    <a:pt x="95" y="594"/>
                    <a:pt x="95" y="596"/>
                  </a:cubicBezTo>
                  <a:cubicBezTo>
                    <a:pt x="101" y="600"/>
                    <a:pt x="104" y="600"/>
                    <a:pt x="104" y="603"/>
                  </a:cubicBezTo>
                  <a:cubicBezTo>
                    <a:pt x="98" y="602"/>
                    <a:pt x="96" y="599"/>
                    <a:pt x="91" y="598"/>
                  </a:cubicBezTo>
                  <a:cubicBezTo>
                    <a:pt x="90" y="600"/>
                    <a:pt x="89" y="602"/>
                    <a:pt x="88" y="605"/>
                  </a:cubicBezTo>
                  <a:cubicBezTo>
                    <a:pt x="92" y="607"/>
                    <a:pt x="95" y="609"/>
                    <a:pt x="96" y="613"/>
                  </a:cubicBezTo>
                  <a:cubicBezTo>
                    <a:pt x="97" y="615"/>
                    <a:pt x="96" y="614"/>
                    <a:pt x="98" y="616"/>
                  </a:cubicBezTo>
                  <a:cubicBezTo>
                    <a:pt x="102" y="616"/>
                    <a:pt x="101" y="615"/>
                    <a:pt x="105" y="615"/>
                  </a:cubicBezTo>
                  <a:cubicBezTo>
                    <a:pt x="104" y="617"/>
                    <a:pt x="102" y="618"/>
                    <a:pt x="100" y="619"/>
                  </a:cubicBezTo>
                  <a:cubicBezTo>
                    <a:pt x="87" y="612"/>
                    <a:pt x="88" y="608"/>
                    <a:pt x="83" y="605"/>
                  </a:cubicBezTo>
                  <a:cubicBezTo>
                    <a:pt x="73" y="610"/>
                    <a:pt x="80" y="616"/>
                    <a:pt x="86" y="620"/>
                  </a:cubicBezTo>
                  <a:cubicBezTo>
                    <a:pt x="92" y="626"/>
                    <a:pt x="85" y="630"/>
                    <a:pt x="94" y="635"/>
                  </a:cubicBezTo>
                  <a:cubicBezTo>
                    <a:pt x="97" y="637"/>
                    <a:pt x="97" y="637"/>
                    <a:pt x="99" y="639"/>
                  </a:cubicBezTo>
                  <a:cubicBezTo>
                    <a:pt x="102" y="642"/>
                    <a:pt x="105" y="644"/>
                    <a:pt x="110" y="645"/>
                  </a:cubicBezTo>
                  <a:cubicBezTo>
                    <a:pt x="111" y="640"/>
                    <a:pt x="109" y="629"/>
                    <a:pt x="107" y="625"/>
                  </a:cubicBezTo>
                  <a:cubicBezTo>
                    <a:pt x="115" y="627"/>
                    <a:pt x="115" y="628"/>
                    <a:pt x="113" y="634"/>
                  </a:cubicBezTo>
                  <a:cubicBezTo>
                    <a:pt x="110" y="642"/>
                    <a:pt x="115" y="642"/>
                    <a:pt x="116" y="649"/>
                  </a:cubicBezTo>
                  <a:cubicBezTo>
                    <a:pt x="117" y="649"/>
                    <a:pt x="118" y="649"/>
                    <a:pt x="119" y="648"/>
                  </a:cubicBezTo>
                  <a:cubicBezTo>
                    <a:pt x="121" y="647"/>
                    <a:pt x="121" y="647"/>
                    <a:pt x="122" y="646"/>
                  </a:cubicBezTo>
                  <a:cubicBezTo>
                    <a:pt x="123" y="650"/>
                    <a:pt x="124" y="649"/>
                    <a:pt x="120" y="650"/>
                  </a:cubicBezTo>
                  <a:cubicBezTo>
                    <a:pt x="121" y="657"/>
                    <a:pt x="125" y="655"/>
                    <a:pt x="126" y="660"/>
                  </a:cubicBezTo>
                  <a:cubicBezTo>
                    <a:pt x="128" y="668"/>
                    <a:pt x="127" y="671"/>
                    <a:pt x="135" y="677"/>
                  </a:cubicBezTo>
                  <a:cubicBezTo>
                    <a:pt x="133" y="680"/>
                    <a:pt x="132" y="680"/>
                    <a:pt x="131" y="683"/>
                  </a:cubicBezTo>
                  <a:cubicBezTo>
                    <a:pt x="135" y="684"/>
                    <a:pt x="137" y="685"/>
                    <a:pt x="138" y="690"/>
                  </a:cubicBezTo>
                  <a:cubicBezTo>
                    <a:pt x="140" y="696"/>
                    <a:pt x="138" y="697"/>
                    <a:pt x="138" y="702"/>
                  </a:cubicBezTo>
                  <a:cubicBezTo>
                    <a:pt x="138" y="706"/>
                    <a:pt x="139" y="703"/>
                    <a:pt x="140" y="714"/>
                  </a:cubicBezTo>
                  <a:cubicBezTo>
                    <a:pt x="140" y="718"/>
                    <a:pt x="146" y="720"/>
                    <a:pt x="144" y="726"/>
                  </a:cubicBezTo>
                  <a:lnTo>
                    <a:pt x="143" y="728"/>
                  </a:lnTo>
                  <a:cubicBezTo>
                    <a:pt x="141" y="736"/>
                    <a:pt x="148" y="738"/>
                    <a:pt x="139" y="751"/>
                  </a:cubicBezTo>
                  <a:cubicBezTo>
                    <a:pt x="138" y="754"/>
                    <a:pt x="138" y="751"/>
                    <a:pt x="137" y="757"/>
                  </a:cubicBezTo>
                  <a:cubicBezTo>
                    <a:pt x="137" y="759"/>
                    <a:pt x="137" y="762"/>
                    <a:pt x="137" y="764"/>
                  </a:cubicBezTo>
                  <a:cubicBezTo>
                    <a:pt x="137" y="767"/>
                    <a:pt x="136" y="767"/>
                    <a:pt x="136" y="771"/>
                  </a:cubicBezTo>
                  <a:cubicBezTo>
                    <a:pt x="134" y="772"/>
                    <a:pt x="135" y="772"/>
                    <a:pt x="132" y="772"/>
                  </a:cubicBezTo>
                  <a:cubicBezTo>
                    <a:pt x="132" y="783"/>
                    <a:pt x="129" y="784"/>
                    <a:pt x="127" y="793"/>
                  </a:cubicBezTo>
                  <a:cubicBezTo>
                    <a:pt x="127" y="794"/>
                    <a:pt x="127" y="794"/>
                    <a:pt x="127" y="795"/>
                  </a:cubicBezTo>
                  <a:cubicBezTo>
                    <a:pt x="125" y="799"/>
                    <a:pt x="125" y="795"/>
                    <a:pt x="124" y="800"/>
                  </a:cubicBezTo>
                  <a:cubicBezTo>
                    <a:pt x="124" y="801"/>
                    <a:pt x="124" y="804"/>
                    <a:pt x="124" y="806"/>
                  </a:cubicBezTo>
                  <a:cubicBezTo>
                    <a:pt x="121" y="807"/>
                    <a:pt x="122" y="806"/>
                    <a:pt x="120" y="808"/>
                  </a:cubicBezTo>
                  <a:cubicBezTo>
                    <a:pt x="122" y="817"/>
                    <a:pt x="120" y="821"/>
                    <a:pt x="120" y="830"/>
                  </a:cubicBezTo>
                  <a:cubicBezTo>
                    <a:pt x="125" y="833"/>
                    <a:pt x="125" y="834"/>
                    <a:pt x="129" y="830"/>
                  </a:cubicBezTo>
                  <a:cubicBezTo>
                    <a:pt x="132" y="828"/>
                    <a:pt x="134" y="826"/>
                    <a:pt x="137" y="824"/>
                  </a:cubicBezTo>
                  <a:cubicBezTo>
                    <a:pt x="141" y="817"/>
                    <a:pt x="136" y="817"/>
                    <a:pt x="142" y="815"/>
                  </a:cubicBezTo>
                  <a:cubicBezTo>
                    <a:pt x="146" y="814"/>
                    <a:pt x="143" y="816"/>
                    <a:pt x="146" y="812"/>
                  </a:cubicBezTo>
                  <a:cubicBezTo>
                    <a:pt x="148" y="810"/>
                    <a:pt x="146" y="811"/>
                    <a:pt x="150" y="808"/>
                  </a:cubicBezTo>
                  <a:cubicBezTo>
                    <a:pt x="149" y="818"/>
                    <a:pt x="148" y="818"/>
                    <a:pt x="141" y="823"/>
                  </a:cubicBezTo>
                  <a:cubicBezTo>
                    <a:pt x="136" y="827"/>
                    <a:pt x="132" y="830"/>
                    <a:pt x="134" y="837"/>
                  </a:cubicBezTo>
                  <a:cubicBezTo>
                    <a:pt x="137" y="836"/>
                    <a:pt x="137" y="836"/>
                    <a:pt x="139" y="834"/>
                  </a:cubicBezTo>
                  <a:lnTo>
                    <a:pt x="146" y="831"/>
                  </a:lnTo>
                  <a:cubicBezTo>
                    <a:pt x="146" y="831"/>
                    <a:pt x="145" y="831"/>
                    <a:pt x="145" y="832"/>
                  </a:cubicBezTo>
                  <a:cubicBezTo>
                    <a:pt x="145" y="832"/>
                    <a:pt x="145" y="832"/>
                    <a:pt x="145" y="832"/>
                  </a:cubicBezTo>
                  <a:cubicBezTo>
                    <a:pt x="145" y="834"/>
                    <a:pt x="144" y="832"/>
                    <a:pt x="145" y="834"/>
                  </a:cubicBezTo>
                  <a:lnTo>
                    <a:pt x="147" y="837"/>
                  </a:lnTo>
                  <a:cubicBezTo>
                    <a:pt x="147" y="837"/>
                    <a:pt x="147" y="838"/>
                    <a:pt x="147" y="838"/>
                  </a:cubicBezTo>
                  <a:cubicBezTo>
                    <a:pt x="149" y="841"/>
                    <a:pt x="150" y="842"/>
                    <a:pt x="153" y="843"/>
                  </a:cubicBezTo>
                  <a:cubicBezTo>
                    <a:pt x="156" y="839"/>
                    <a:pt x="157" y="836"/>
                    <a:pt x="160" y="832"/>
                  </a:cubicBezTo>
                  <a:cubicBezTo>
                    <a:pt x="162" y="830"/>
                    <a:pt x="161" y="830"/>
                    <a:pt x="164" y="829"/>
                  </a:cubicBezTo>
                  <a:cubicBezTo>
                    <a:pt x="167" y="836"/>
                    <a:pt x="158" y="832"/>
                    <a:pt x="157" y="842"/>
                  </a:cubicBezTo>
                  <a:cubicBezTo>
                    <a:pt x="162" y="845"/>
                    <a:pt x="160" y="841"/>
                    <a:pt x="164" y="847"/>
                  </a:cubicBezTo>
                  <a:cubicBezTo>
                    <a:pt x="169" y="847"/>
                    <a:pt x="169" y="847"/>
                    <a:pt x="173" y="846"/>
                  </a:cubicBezTo>
                  <a:cubicBezTo>
                    <a:pt x="175" y="841"/>
                    <a:pt x="176" y="835"/>
                    <a:pt x="177" y="830"/>
                  </a:cubicBezTo>
                  <a:cubicBezTo>
                    <a:pt x="178" y="826"/>
                    <a:pt x="177" y="828"/>
                    <a:pt x="181" y="826"/>
                  </a:cubicBezTo>
                  <a:close/>
                  <a:moveTo>
                    <a:pt x="396" y="1060"/>
                  </a:moveTo>
                  <a:lnTo>
                    <a:pt x="395" y="1060"/>
                  </a:lnTo>
                  <a:lnTo>
                    <a:pt x="393" y="1061"/>
                  </a:lnTo>
                  <a:cubicBezTo>
                    <a:pt x="395" y="1057"/>
                    <a:pt x="392" y="1055"/>
                    <a:pt x="391" y="1055"/>
                  </a:cubicBezTo>
                  <a:cubicBezTo>
                    <a:pt x="387" y="1053"/>
                    <a:pt x="390" y="1054"/>
                    <a:pt x="388" y="1055"/>
                  </a:cubicBezTo>
                  <a:cubicBezTo>
                    <a:pt x="386" y="1056"/>
                    <a:pt x="388" y="1055"/>
                    <a:pt x="387" y="1057"/>
                  </a:cubicBezTo>
                  <a:cubicBezTo>
                    <a:pt x="384" y="1064"/>
                    <a:pt x="383" y="1062"/>
                    <a:pt x="383" y="1064"/>
                  </a:cubicBezTo>
                  <a:cubicBezTo>
                    <a:pt x="383" y="1069"/>
                    <a:pt x="385" y="1063"/>
                    <a:pt x="386" y="1073"/>
                  </a:cubicBezTo>
                  <a:cubicBezTo>
                    <a:pt x="387" y="1085"/>
                    <a:pt x="396" y="1070"/>
                    <a:pt x="396" y="1070"/>
                  </a:cubicBezTo>
                  <a:cubicBezTo>
                    <a:pt x="398" y="1066"/>
                    <a:pt x="396" y="1064"/>
                    <a:pt x="396" y="1060"/>
                  </a:cubicBezTo>
                  <a:close/>
                  <a:moveTo>
                    <a:pt x="122" y="649"/>
                  </a:moveTo>
                  <a:lnTo>
                    <a:pt x="122" y="649"/>
                  </a:lnTo>
                  <a:cubicBezTo>
                    <a:pt x="122" y="649"/>
                    <a:pt x="122" y="649"/>
                    <a:pt x="122" y="649"/>
                  </a:cubicBezTo>
                  <a:close/>
                  <a:moveTo>
                    <a:pt x="78" y="642"/>
                  </a:moveTo>
                  <a:lnTo>
                    <a:pt x="81" y="648"/>
                  </a:lnTo>
                  <a:cubicBezTo>
                    <a:pt x="83" y="652"/>
                    <a:pt x="81" y="650"/>
                    <a:pt x="92" y="657"/>
                  </a:cubicBezTo>
                  <a:cubicBezTo>
                    <a:pt x="97" y="650"/>
                    <a:pt x="96" y="653"/>
                    <a:pt x="94" y="646"/>
                  </a:cubicBezTo>
                  <a:cubicBezTo>
                    <a:pt x="93" y="641"/>
                    <a:pt x="96" y="644"/>
                    <a:pt x="90" y="641"/>
                  </a:cubicBezTo>
                  <a:cubicBezTo>
                    <a:pt x="87" y="640"/>
                    <a:pt x="89" y="640"/>
                    <a:pt x="86" y="639"/>
                  </a:cubicBezTo>
                  <a:cubicBezTo>
                    <a:pt x="82" y="642"/>
                    <a:pt x="85" y="642"/>
                    <a:pt x="78" y="642"/>
                  </a:cubicBezTo>
                  <a:close/>
                  <a:moveTo>
                    <a:pt x="379" y="1133"/>
                  </a:moveTo>
                  <a:cubicBezTo>
                    <a:pt x="385" y="1133"/>
                    <a:pt x="386" y="1128"/>
                    <a:pt x="388" y="1124"/>
                  </a:cubicBezTo>
                  <a:cubicBezTo>
                    <a:pt x="389" y="1119"/>
                    <a:pt x="388" y="1113"/>
                    <a:pt x="385" y="1110"/>
                  </a:cubicBezTo>
                  <a:cubicBezTo>
                    <a:pt x="384" y="1113"/>
                    <a:pt x="379" y="1129"/>
                    <a:pt x="379" y="1133"/>
                  </a:cubicBezTo>
                  <a:close/>
                  <a:moveTo>
                    <a:pt x="377" y="1237"/>
                  </a:moveTo>
                  <a:cubicBezTo>
                    <a:pt x="377" y="1239"/>
                    <a:pt x="378" y="1239"/>
                    <a:pt x="378" y="1241"/>
                  </a:cubicBezTo>
                  <a:cubicBezTo>
                    <a:pt x="386" y="1239"/>
                    <a:pt x="378" y="1238"/>
                    <a:pt x="384" y="1234"/>
                  </a:cubicBezTo>
                  <a:cubicBezTo>
                    <a:pt x="389" y="1231"/>
                    <a:pt x="392" y="1232"/>
                    <a:pt x="389" y="1222"/>
                  </a:cubicBezTo>
                  <a:cubicBezTo>
                    <a:pt x="389" y="1223"/>
                    <a:pt x="389" y="1223"/>
                    <a:pt x="389" y="1223"/>
                  </a:cubicBezTo>
                  <a:lnTo>
                    <a:pt x="386" y="1226"/>
                  </a:lnTo>
                  <a:cubicBezTo>
                    <a:pt x="384" y="1227"/>
                    <a:pt x="383" y="1227"/>
                    <a:pt x="382" y="1228"/>
                  </a:cubicBezTo>
                  <a:cubicBezTo>
                    <a:pt x="380" y="1229"/>
                    <a:pt x="377" y="1234"/>
                    <a:pt x="377" y="1237"/>
                  </a:cubicBezTo>
                  <a:close/>
                  <a:moveTo>
                    <a:pt x="372" y="1174"/>
                  </a:moveTo>
                  <a:cubicBezTo>
                    <a:pt x="378" y="1175"/>
                    <a:pt x="377" y="1169"/>
                    <a:pt x="380" y="1169"/>
                  </a:cubicBezTo>
                  <a:cubicBezTo>
                    <a:pt x="385" y="1169"/>
                    <a:pt x="382" y="1172"/>
                    <a:pt x="382" y="1175"/>
                  </a:cubicBezTo>
                  <a:cubicBezTo>
                    <a:pt x="382" y="1177"/>
                    <a:pt x="383" y="1184"/>
                    <a:pt x="384" y="1185"/>
                  </a:cubicBezTo>
                  <a:cubicBezTo>
                    <a:pt x="389" y="1183"/>
                    <a:pt x="387" y="1180"/>
                    <a:pt x="386" y="1176"/>
                  </a:cubicBezTo>
                  <a:cubicBezTo>
                    <a:pt x="383" y="1168"/>
                    <a:pt x="384" y="1161"/>
                    <a:pt x="375" y="1168"/>
                  </a:cubicBezTo>
                  <a:cubicBezTo>
                    <a:pt x="373" y="1170"/>
                    <a:pt x="372" y="1170"/>
                    <a:pt x="372" y="1174"/>
                  </a:cubicBezTo>
                  <a:close/>
                  <a:moveTo>
                    <a:pt x="386" y="1037"/>
                  </a:moveTo>
                  <a:cubicBezTo>
                    <a:pt x="386" y="1033"/>
                    <a:pt x="391" y="1023"/>
                    <a:pt x="381" y="1020"/>
                  </a:cubicBezTo>
                  <a:cubicBezTo>
                    <a:pt x="381" y="1024"/>
                    <a:pt x="381" y="1027"/>
                    <a:pt x="382" y="1030"/>
                  </a:cubicBezTo>
                  <a:cubicBezTo>
                    <a:pt x="382" y="1031"/>
                    <a:pt x="383" y="1033"/>
                    <a:pt x="383" y="1034"/>
                  </a:cubicBezTo>
                  <a:cubicBezTo>
                    <a:pt x="385" y="1037"/>
                    <a:pt x="383" y="1035"/>
                    <a:pt x="386" y="1037"/>
                  </a:cubicBezTo>
                  <a:close/>
                  <a:moveTo>
                    <a:pt x="398" y="1168"/>
                  </a:moveTo>
                  <a:cubicBezTo>
                    <a:pt x="406" y="1168"/>
                    <a:pt x="408" y="1157"/>
                    <a:pt x="402" y="1156"/>
                  </a:cubicBezTo>
                  <a:lnTo>
                    <a:pt x="400" y="1161"/>
                  </a:lnTo>
                  <a:cubicBezTo>
                    <a:pt x="398" y="1164"/>
                    <a:pt x="398" y="1160"/>
                    <a:pt x="398" y="1168"/>
                  </a:cubicBezTo>
                  <a:close/>
                  <a:moveTo>
                    <a:pt x="373" y="1121"/>
                  </a:moveTo>
                  <a:cubicBezTo>
                    <a:pt x="373" y="1117"/>
                    <a:pt x="372" y="1113"/>
                    <a:pt x="373" y="1110"/>
                  </a:cubicBezTo>
                  <a:lnTo>
                    <a:pt x="367" y="1110"/>
                  </a:lnTo>
                  <a:cubicBezTo>
                    <a:pt x="371" y="1119"/>
                    <a:pt x="365" y="1121"/>
                    <a:pt x="373" y="1121"/>
                  </a:cubicBezTo>
                  <a:close/>
                  <a:moveTo>
                    <a:pt x="44" y="563"/>
                  </a:moveTo>
                  <a:cubicBezTo>
                    <a:pt x="44" y="567"/>
                    <a:pt x="48" y="571"/>
                    <a:pt x="49" y="575"/>
                  </a:cubicBezTo>
                  <a:lnTo>
                    <a:pt x="51" y="575"/>
                  </a:lnTo>
                  <a:cubicBezTo>
                    <a:pt x="51" y="567"/>
                    <a:pt x="47" y="566"/>
                    <a:pt x="46" y="560"/>
                  </a:cubicBezTo>
                  <a:cubicBezTo>
                    <a:pt x="44" y="561"/>
                    <a:pt x="44" y="560"/>
                    <a:pt x="44" y="563"/>
                  </a:cubicBezTo>
                  <a:close/>
                  <a:moveTo>
                    <a:pt x="364" y="1078"/>
                  </a:moveTo>
                  <a:cubicBezTo>
                    <a:pt x="364" y="1084"/>
                    <a:pt x="371" y="1076"/>
                    <a:pt x="372" y="1075"/>
                  </a:cubicBezTo>
                  <a:cubicBezTo>
                    <a:pt x="370" y="1074"/>
                    <a:pt x="373" y="1074"/>
                    <a:pt x="369" y="1075"/>
                  </a:cubicBezTo>
                  <a:cubicBezTo>
                    <a:pt x="369" y="1071"/>
                    <a:pt x="369" y="1073"/>
                    <a:pt x="368" y="1070"/>
                  </a:cubicBezTo>
                  <a:cubicBezTo>
                    <a:pt x="366" y="1072"/>
                    <a:pt x="364" y="1074"/>
                    <a:pt x="364" y="1078"/>
                  </a:cubicBezTo>
                  <a:close/>
                  <a:moveTo>
                    <a:pt x="371" y="1082"/>
                  </a:moveTo>
                  <a:cubicBezTo>
                    <a:pt x="371" y="1086"/>
                    <a:pt x="373" y="1086"/>
                    <a:pt x="376" y="1086"/>
                  </a:cubicBezTo>
                  <a:cubicBezTo>
                    <a:pt x="376" y="1079"/>
                    <a:pt x="374" y="1079"/>
                    <a:pt x="372" y="1079"/>
                  </a:cubicBezTo>
                  <a:cubicBezTo>
                    <a:pt x="371" y="1081"/>
                    <a:pt x="371" y="1080"/>
                    <a:pt x="371" y="1082"/>
                  </a:cubicBezTo>
                  <a:close/>
                  <a:moveTo>
                    <a:pt x="362" y="1205"/>
                  </a:moveTo>
                  <a:cubicBezTo>
                    <a:pt x="365" y="1204"/>
                    <a:pt x="366" y="1203"/>
                    <a:pt x="366" y="1199"/>
                  </a:cubicBezTo>
                  <a:cubicBezTo>
                    <a:pt x="366" y="1195"/>
                    <a:pt x="366" y="1199"/>
                    <a:pt x="365" y="1196"/>
                  </a:cubicBezTo>
                  <a:cubicBezTo>
                    <a:pt x="361" y="1197"/>
                    <a:pt x="361" y="1200"/>
                    <a:pt x="362" y="1205"/>
                  </a:cubicBezTo>
                  <a:close/>
                  <a:moveTo>
                    <a:pt x="355" y="1047"/>
                  </a:moveTo>
                  <a:cubicBezTo>
                    <a:pt x="359" y="1047"/>
                    <a:pt x="356" y="1048"/>
                    <a:pt x="358" y="1046"/>
                  </a:cubicBezTo>
                  <a:lnTo>
                    <a:pt x="357" y="1043"/>
                  </a:lnTo>
                  <a:cubicBezTo>
                    <a:pt x="354" y="1045"/>
                    <a:pt x="355" y="1043"/>
                    <a:pt x="355" y="104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Shape 380"/>
            <p:cNvSpPr txBox="1"/>
            <p:nvPr/>
          </p:nvSpPr>
          <p:spPr>
            <a:xfrm>
              <a:off x="153908" y="2955880"/>
              <a:ext cx="1286100" cy="3810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Collection</a:t>
              </a:r>
              <a:endParaRPr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81" name="Shape 381"/>
            <p:cNvSpPr txBox="1"/>
            <p:nvPr/>
          </p:nvSpPr>
          <p:spPr>
            <a:xfrm>
              <a:off x="1616252" y="2955989"/>
              <a:ext cx="1440300" cy="4044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Collation</a:t>
              </a:r>
              <a:endParaRPr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82" name="Shape 382"/>
            <p:cNvSpPr txBox="1"/>
            <p:nvPr/>
          </p:nvSpPr>
          <p:spPr>
            <a:xfrm>
              <a:off x="3200301" y="2955987"/>
              <a:ext cx="1440300" cy="3810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Analysis</a:t>
              </a:r>
              <a:endParaRPr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83" name="Shape 383"/>
            <p:cNvSpPr txBox="1"/>
            <p:nvPr/>
          </p:nvSpPr>
          <p:spPr>
            <a:xfrm>
              <a:off x="4682899" y="2955987"/>
              <a:ext cx="1777500" cy="3810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Dissemination</a:t>
              </a:r>
              <a:endParaRPr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84" name="Shape 384"/>
            <p:cNvSpPr txBox="1"/>
            <p:nvPr/>
          </p:nvSpPr>
          <p:spPr>
            <a:xfrm>
              <a:off x="6459877" y="2955996"/>
              <a:ext cx="1440300" cy="3810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Decisions</a:t>
              </a:r>
              <a:endParaRPr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85" name="Shape 385"/>
            <p:cNvSpPr txBox="1"/>
            <p:nvPr/>
          </p:nvSpPr>
          <p:spPr>
            <a:xfrm>
              <a:off x="8020258" y="2955880"/>
              <a:ext cx="1317900" cy="38100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 dirty="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Reporting</a:t>
              </a:r>
              <a:endParaRPr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86" name="Shape 386"/>
            <p:cNvSpPr/>
            <p:nvPr/>
          </p:nvSpPr>
          <p:spPr>
            <a:xfrm>
              <a:off x="6982963" y="344920"/>
              <a:ext cx="366900" cy="48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0" b="1" dirty="0">
                  <a:solidFill>
                    <a:srgbClr val="CCCCCC"/>
                  </a:solidFill>
                  <a:latin typeface="PT Sans"/>
                  <a:ea typeface="PT Sans"/>
                  <a:cs typeface="PT Sans"/>
                  <a:sym typeface="PT Sans"/>
                </a:rPr>
                <a:t>2</a:t>
              </a:r>
              <a:endParaRPr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072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hape 652"/>
          <p:cNvSpPr txBox="1"/>
          <p:nvPr/>
        </p:nvSpPr>
        <p:spPr>
          <a:xfrm>
            <a:off x="1016125" y="385777"/>
            <a:ext cx="93579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Mapping your work</a:t>
            </a:r>
            <a:endParaRPr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3" name="Shape 653"/>
          <p:cNvSpPr txBox="1"/>
          <p:nvPr/>
        </p:nvSpPr>
        <p:spPr>
          <a:xfrm>
            <a:off x="1016125" y="2206450"/>
            <a:ext cx="8564400" cy="39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CA" sz="3000" dirty="0">
                <a:solidFill>
                  <a:schemeClr val="dk1"/>
                </a:solidFill>
                <a:latin typeface="Arial"/>
                <a:cs typeface="Arial"/>
              </a:rPr>
              <a:t>Every National Society and sector has unique characteristics. </a:t>
            </a: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endParaRPr lang="en-CA" sz="3000" dirty="0">
              <a:solidFill>
                <a:schemeClr val="dk1"/>
              </a:solidFill>
              <a:latin typeface="Arial"/>
              <a:cs typeface="Arial"/>
            </a:endParaRPr>
          </a:p>
          <a:p>
            <a:pPr>
              <a:spcBef>
                <a:spcPts val="400"/>
              </a:spcBef>
            </a:pPr>
            <a:r>
              <a:rPr lang="en-CA" sz="3000" dirty="0">
                <a:solidFill>
                  <a:schemeClr val="dk1"/>
                </a:solidFill>
                <a:latin typeface="Arial"/>
                <a:cs typeface="Arial"/>
              </a:rPr>
              <a:t>These examples illustrate the complexity of data workflows with multiple stakeholders.</a:t>
            </a: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endParaRPr lang="en-CA" sz="3000" dirty="0">
              <a:solidFill>
                <a:schemeClr val="dk1"/>
              </a:solidFill>
              <a:latin typeface="Arial"/>
              <a:cs typeface="Arial"/>
            </a:endParaRP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CA" sz="3000" dirty="0">
                <a:solidFill>
                  <a:schemeClr val="dk1"/>
                </a:solidFill>
                <a:latin typeface="Arial"/>
                <a:cs typeface="Arial"/>
              </a:rPr>
              <a:t>How would you map your workflows?</a:t>
            </a:r>
            <a:endParaRPr sz="3000" dirty="0">
              <a:solidFill>
                <a:schemeClr val="dk1"/>
              </a:solidFill>
              <a:latin typeface="Arial"/>
              <a:cs typeface="Arial"/>
            </a:endParaRP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endParaRPr sz="3000" dirty="0"/>
          </a:p>
        </p:txBody>
      </p:sp>
    </p:spTree>
    <p:extLst>
      <p:ext uri="{BB962C8B-B14F-4D97-AF65-F5344CB8AC3E}">
        <p14:creationId xmlns:p14="http://schemas.microsoft.com/office/powerpoint/2010/main" val="3121462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hape 652"/>
          <p:cNvSpPr txBox="1"/>
          <p:nvPr/>
        </p:nvSpPr>
        <p:spPr>
          <a:xfrm>
            <a:off x="1016125" y="385777"/>
            <a:ext cx="93579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Example: Data Workflow</a:t>
            </a:r>
            <a:endParaRPr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3" name="Shape 653"/>
          <p:cNvSpPr txBox="1"/>
          <p:nvPr/>
        </p:nvSpPr>
        <p:spPr>
          <a:xfrm>
            <a:off x="1016125" y="1897840"/>
            <a:ext cx="8564400" cy="39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CA" sz="2400" dirty="0">
                <a:solidFill>
                  <a:schemeClr val="dk1"/>
                </a:solidFill>
                <a:latin typeface="Arial"/>
                <a:cs typeface="Arial"/>
              </a:rPr>
              <a:t>Data quality can be complex. This is especially true in a complex humanitarian organization. </a:t>
            </a: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br>
              <a:rPr lang="en-CA" sz="2400" dirty="0">
                <a:solidFill>
                  <a:schemeClr val="dk1"/>
                </a:solidFill>
                <a:latin typeface="Arial"/>
                <a:cs typeface="Arial"/>
              </a:rPr>
            </a:br>
            <a:r>
              <a:rPr lang="en-CA" sz="2400" dirty="0">
                <a:solidFill>
                  <a:schemeClr val="dk1"/>
                </a:solidFill>
                <a:latin typeface="Arial"/>
                <a:cs typeface="Arial"/>
              </a:rPr>
              <a:t>The following examples show how multiple groups have different data needs and processes. For example, there are data workflows for reporting and data for delivering programming.</a:t>
            </a: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cs typeface="Arial"/>
            </a:endParaRP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CA" sz="2400" dirty="0">
                <a:latin typeface="Arial"/>
                <a:cs typeface="Arial"/>
              </a:rPr>
              <a:t>In reviewing, focus on the flow of information rather than the stakeholder acronyms. </a:t>
            </a:r>
            <a:endParaRPr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6044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/>
          <p:nvPr/>
        </p:nvSpPr>
        <p:spPr>
          <a:xfrm>
            <a:off x="0" y="0"/>
            <a:ext cx="10688625" cy="656073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Shape 392"/>
          <p:cNvSpPr/>
          <p:nvPr/>
        </p:nvSpPr>
        <p:spPr>
          <a:xfrm>
            <a:off x="9249099" y="1258225"/>
            <a:ext cx="1236000" cy="5302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Shape 393"/>
          <p:cNvSpPr/>
          <p:nvPr/>
        </p:nvSpPr>
        <p:spPr>
          <a:xfrm>
            <a:off x="3918559" y="1258224"/>
            <a:ext cx="1834200" cy="5302500"/>
          </a:xfrm>
          <a:prstGeom prst="rect">
            <a:avLst/>
          </a:prstGeom>
          <a:solidFill>
            <a:srgbClr val="B7CCE4"/>
          </a:solidFill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5883801" y="1258174"/>
            <a:ext cx="1515000" cy="5302500"/>
          </a:xfrm>
          <a:prstGeom prst="rect">
            <a:avLst/>
          </a:prstGeom>
          <a:solidFill>
            <a:srgbClr val="B7CCE4"/>
          </a:solidFill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Shape 395"/>
          <p:cNvSpPr/>
          <p:nvPr/>
        </p:nvSpPr>
        <p:spPr>
          <a:xfrm>
            <a:off x="7513500" y="1258174"/>
            <a:ext cx="1620900" cy="5302500"/>
          </a:xfrm>
          <a:prstGeom prst="rect">
            <a:avLst/>
          </a:prstGeom>
          <a:solidFill>
            <a:srgbClr val="DAE5F1"/>
          </a:solidFill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6" name="Shape 396"/>
          <p:cNvGrpSpPr/>
          <p:nvPr/>
        </p:nvGrpSpPr>
        <p:grpSpPr>
          <a:xfrm>
            <a:off x="4382806" y="2554532"/>
            <a:ext cx="1618300" cy="1526727"/>
            <a:chOff x="3393685" y="1808682"/>
            <a:chExt cx="1384438" cy="1384438"/>
          </a:xfrm>
        </p:grpSpPr>
        <p:sp>
          <p:nvSpPr>
            <p:cNvPr id="397" name="Shape 397"/>
            <p:cNvSpPr/>
            <p:nvPr/>
          </p:nvSpPr>
          <p:spPr>
            <a:xfrm>
              <a:off x="3393685" y="1808682"/>
              <a:ext cx="1384438" cy="1384438"/>
            </a:xfrm>
            <a:prstGeom prst="ellipse">
              <a:avLst/>
            </a:prstGeom>
            <a:solidFill>
              <a:srgbClr val="BF504D">
                <a:alpha val="49803"/>
              </a:srgbClr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Shape 398"/>
            <p:cNvSpPr txBox="1"/>
            <p:nvPr/>
          </p:nvSpPr>
          <p:spPr>
            <a:xfrm>
              <a:off x="3587008" y="1971937"/>
              <a:ext cx="1002952" cy="1057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None/>
              </a:pPr>
              <a:r>
                <a:rPr lang="en-US" sz="19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NSHQ</a:t>
              </a:r>
              <a:endParaRPr sz="19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9" name="Shape 399"/>
          <p:cNvSpPr/>
          <p:nvPr/>
        </p:nvSpPr>
        <p:spPr>
          <a:xfrm>
            <a:off x="1996601" y="1258224"/>
            <a:ext cx="1834200" cy="5302500"/>
          </a:xfrm>
          <a:prstGeom prst="rect">
            <a:avLst/>
          </a:prstGeom>
          <a:solidFill>
            <a:srgbClr val="93B3D7"/>
          </a:solidFill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0" name="Shape 400"/>
          <p:cNvGrpSpPr/>
          <p:nvPr/>
        </p:nvGrpSpPr>
        <p:grpSpPr>
          <a:xfrm>
            <a:off x="2113461" y="2815759"/>
            <a:ext cx="1618270" cy="1526758"/>
            <a:chOff x="4391479" y="1808682"/>
            <a:chExt cx="1384438" cy="1384438"/>
          </a:xfrm>
        </p:grpSpPr>
        <p:sp>
          <p:nvSpPr>
            <p:cNvPr id="401" name="Shape 401"/>
            <p:cNvSpPr/>
            <p:nvPr/>
          </p:nvSpPr>
          <p:spPr>
            <a:xfrm>
              <a:off x="4391479" y="1808682"/>
              <a:ext cx="1384438" cy="1384438"/>
            </a:xfrm>
            <a:prstGeom prst="ellipse">
              <a:avLst/>
            </a:prstGeom>
            <a:solidFill>
              <a:schemeClr val="accent3">
                <a:alpha val="49803"/>
              </a:schemeClr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Shape 402"/>
            <p:cNvSpPr txBox="1"/>
            <p:nvPr/>
          </p:nvSpPr>
          <p:spPr>
            <a:xfrm>
              <a:off x="4549618" y="1971937"/>
              <a:ext cx="1032976" cy="1057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None/>
              </a:pPr>
              <a:r>
                <a:rPr lang="en-US" sz="19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CO/CCST</a:t>
              </a:r>
              <a:endParaRPr sz="1600" dirty="0"/>
            </a:p>
          </p:txBody>
        </p:sp>
      </p:grpSp>
      <p:sp>
        <p:nvSpPr>
          <p:cNvPr id="403" name="Shape 403"/>
          <p:cNvSpPr/>
          <p:nvPr/>
        </p:nvSpPr>
        <p:spPr>
          <a:xfrm>
            <a:off x="184489" y="1258224"/>
            <a:ext cx="1834200" cy="5302500"/>
          </a:xfrm>
          <a:prstGeom prst="rect">
            <a:avLst/>
          </a:prstGeom>
          <a:solidFill>
            <a:srgbClr val="93B3D7"/>
          </a:solidFill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4" name="Shape 404"/>
          <p:cNvGrpSpPr/>
          <p:nvPr/>
        </p:nvGrpSpPr>
        <p:grpSpPr>
          <a:xfrm>
            <a:off x="225422" y="2547969"/>
            <a:ext cx="1618300" cy="1526727"/>
            <a:chOff x="4391479" y="1808682"/>
            <a:chExt cx="1384438" cy="1384438"/>
          </a:xfrm>
        </p:grpSpPr>
        <p:sp>
          <p:nvSpPr>
            <p:cNvPr id="405" name="Shape 405"/>
            <p:cNvSpPr/>
            <p:nvPr/>
          </p:nvSpPr>
          <p:spPr>
            <a:xfrm>
              <a:off x="4391479" y="1808682"/>
              <a:ext cx="1384438" cy="1384438"/>
            </a:xfrm>
            <a:prstGeom prst="ellipse">
              <a:avLst/>
            </a:prstGeom>
            <a:solidFill>
              <a:srgbClr val="8064A2">
                <a:alpha val="49803"/>
              </a:srgbClr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Shape 406"/>
            <p:cNvSpPr txBox="1"/>
            <p:nvPr/>
          </p:nvSpPr>
          <p:spPr>
            <a:xfrm>
              <a:off x="4549618" y="1971937"/>
              <a:ext cx="1032976" cy="1057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2400" tIns="52400" rIns="52400" bIns="524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APRO</a:t>
              </a:r>
              <a:endParaRPr sz="1600" dirty="0"/>
            </a:p>
          </p:txBody>
        </p:sp>
      </p:grpSp>
      <p:grpSp>
        <p:nvGrpSpPr>
          <p:cNvPr id="407" name="Shape 407"/>
          <p:cNvGrpSpPr/>
          <p:nvPr/>
        </p:nvGrpSpPr>
        <p:grpSpPr>
          <a:xfrm>
            <a:off x="4425214" y="1257836"/>
            <a:ext cx="1137199" cy="1072464"/>
            <a:chOff x="4735292" y="1068878"/>
            <a:chExt cx="972880" cy="972492"/>
          </a:xfrm>
        </p:grpSpPr>
        <p:sp>
          <p:nvSpPr>
            <p:cNvPr id="408" name="Shape 408"/>
            <p:cNvSpPr/>
            <p:nvPr/>
          </p:nvSpPr>
          <p:spPr>
            <a:xfrm>
              <a:off x="4735292" y="1068878"/>
              <a:ext cx="972880" cy="972492"/>
            </a:xfrm>
            <a:prstGeom prst="ellipse">
              <a:avLst/>
            </a:prstGeom>
            <a:solidFill>
              <a:srgbClr val="49ACC5">
                <a:alpha val="49803"/>
              </a:srgbClr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Shape 409"/>
            <p:cNvSpPr txBox="1"/>
            <p:nvPr/>
          </p:nvSpPr>
          <p:spPr>
            <a:xfrm>
              <a:off x="4871835" y="1369169"/>
              <a:ext cx="69449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Govt</a:t>
              </a:r>
              <a:endParaRPr sz="13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0" name="Shape 410"/>
          <p:cNvGrpSpPr/>
          <p:nvPr/>
        </p:nvGrpSpPr>
        <p:grpSpPr>
          <a:xfrm>
            <a:off x="6357961" y="1785917"/>
            <a:ext cx="1119160" cy="1055856"/>
            <a:chOff x="1805887" y="1972206"/>
            <a:chExt cx="957429" cy="957451"/>
          </a:xfrm>
        </p:grpSpPr>
        <p:sp>
          <p:nvSpPr>
            <p:cNvPr id="411" name="Shape 411"/>
            <p:cNvSpPr/>
            <p:nvPr/>
          </p:nvSpPr>
          <p:spPr>
            <a:xfrm>
              <a:off x="1805887" y="1972206"/>
              <a:ext cx="957429" cy="957451"/>
            </a:xfrm>
            <a:prstGeom prst="ellipse">
              <a:avLst/>
            </a:prstGeom>
            <a:solidFill>
              <a:srgbClr val="BF504D">
                <a:alpha val="49803"/>
              </a:srgbClr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Shape 412"/>
            <p:cNvSpPr txBox="1"/>
            <p:nvPr/>
          </p:nvSpPr>
          <p:spPr>
            <a:xfrm>
              <a:off x="1946099" y="2112421"/>
              <a:ext cx="677005" cy="6770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2400" tIns="52400" rIns="52400" bIns="52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-US" sz="14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Branch</a:t>
              </a:r>
              <a:endParaRPr sz="1600" dirty="0"/>
            </a:p>
          </p:txBody>
        </p:sp>
      </p:grpSp>
      <p:sp>
        <p:nvSpPr>
          <p:cNvPr id="413" name="Shape 413"/>
          <p:cNvSpPr txBox="1"/>
          <p:nvPr/>
        </p:nvSpPr>
        <p:spPr>
          <a:xfrm>
            <a:off x="7791650" y="2448016"/>
            <a:ext cx="1515092" cy="339410"/>
          </a:xfrm>
          <a:prstGeom prst="rect">
            <a:avLst/>
          </a:prstGeom>
          <a:solidFill>
            <a:srgbClr val="D6E3BC"/>
          </a:solidFill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Data collectors</a:t>
            </a:r>
            <a:endParaRPr sz="1600" dirty="0"/>
          </a:p>
        </p:txBody>
      </p:sp>
      <p:sp>
        <p:nvSpPr>
          <p:cNvPr id="414" name="Shape 414"/>
          <p:cNvSpPr txBox="1"/>
          <p:nvPr/>
        </p:nvSpPr>
        <p:spPr>
          <a:xfrm>
            <a:off x="7791650" y="1838829"/>
            <a:ext cx="1515092" cy="339410"/>
          </a:xfrm>
          <a:prstGeom prst="rect">
            <a:avLst/>
          </a:prstGeom>
          <a:solidFill>
            <a:srgbClr val="D6E3BC"/>
          </a:solidFill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Data collectors</a:t>
            </a:r>
            <a:endParaRPr sz="1600" dirty="0"/>
          </a:p>
        </p:txBody>
      </p:sp>
      <p:sp>
        <p:nvSpPr>
          <p:cNvPr id="415" name="Shape 415"/>
          <p:cNvSpPr/>
          <p:nvPr/>
        </p:nvSpPr>
        <p:spPr>
          <a:xfrm>
            <a:off x="7510924" y="2103065"/>
            <a:ext cx="400431" cy="363667"/>
          </a:xfrm>
          <a:prstGeom prst="ellipse">
            <a:avLst/>
          </a:prstGeom>
          <a:solidFill>
            <a:srgbClr val="BF504D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Shape 416"/>
          <p:cNvSpPr txBox="1"/>
          <p:nvPr/>
        </p:nvSpPr>
        <p:spPr>
          <a:xfrm>
            <a:off x="7509356" y="2143187"/>
            <a:ext cx="403565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SV</a:t>
            </a:r>
            <a:endParaRPr sz="1600" dirty="0"/>
          </a:p>
        </p:txBody>
      </p:sp>
      <p:grpSp>
        <p:nvGrpSpPr>
          <p:cNvPr id="417" name="Shape 417"/>
          <p:cNvGrpSpPr/>
          <p:nvPr/>
        </p:nvGrpSpPr>
        <p:grpSpPr>
          <a:xfrm>
            <a:off x="4917762" y="5035074"/>
            <a:ext cx="1025895" cy="967460"/>
            <a:chOff x="5838404" y="4367733"/>
            <a:chExt cx="972880" cy="972492"/>
          </a:xfrm>
        </p:grpSpPr>
        <p:sp>
          <p:nvSpPr>
            <p:cNvPr id="418" name="Shape 418"/>
            <p:cNvSpPr/>
            <p:nvPr/>
          </p:nvSpPr>
          <p:spPr>
            <a:xfrm>
              <a:off x="5838404" y="4367733"/>
              <a:ext cx="972880" cy="972492"/>
            </a:xfrm>
            <a:prstGeom prst="ellipse">
              <a:avLst/>
            </a:prstGeom>
            <a:solidFill>
              <a:srgbClr val="49ACC5">
                <a:alpha val="49803"/>
              </a:srgbClr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Shape 419"/>
            <p:cNvSpPr txBox="1"/>
            <p:nvPr/>
          </p:nvSpPr>
          <p:spPr>
            <a:xfrm>
              <a:off x="5927559" y="4701352"/>
              <a:ext cx="839342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Bilateral</a:t>
              </a:r>
              <a:endParaRPr sz="1600" dirty="0"/>
            </a:p>
          </p:txBody>
        </p:sp>
      </p:grpSp>
      <p:cxnSp>
        <p:nvCxnSpPr>
          <p:cNvPr id="420" name="Shape 420"/>
          <p:cNvCxnSpPr>
            <a:stCxn id="414" idx="0"/>
            <a:endCxn id="411" idx="7"/>
          </p:cNvCxnSpPr>
          <p:nvPr/>
        </p:nvCxnSpPr>
        <p:spPr>
          <a:xfrm rot="5400000">
            <a:off x="7880346" y="1271679"/>
            <a:ext cx="101700" cy="1236000"/>
          </a:xfrm>
          <a:prstGeom prst="curvedConnector3">
            <a:avLst>
              <a:gd name="adj1" fmla="val -300305"/>
            </a:avLst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21" name="Shape 421"/>
          <p:cNvCxnSpPr>
            <a:stCxn id="411" idx="2"/>
            <a:endCxn id="397" idx="7"/>
          </p:cNvCxnSpPr>
          <p:nvPr/>
        </p:nvCxnSpPr>
        <p:spPr>
          <a:xfrm flipH="1">
            <a:off x="5764261" y="2313845"/>
            <a:ext cx="593700" cy="464400"/>
          </a:xfrm>
          <a:prstGeom prst="curvedConnector2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22" name="Shape 422"/>
          <p:cNvSpPr/>
          <p:nvPr/>
        </p:nvSpPr>
        <p:spPr>
          <a:xfrm>
            <a:off x="9992620" y="1381359"/>
            <a:ext cx="400431" cy="363667"/>
          </a:xfrm>
          <a:prstGeom prst="ellipse">
            <a:avLst/>
          </a:prstGeom>
          <a:solidFill>
            <a:srgbClr val="938953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Shape 423"/>
          <p:cNvSpPr txBox="1"/>
          <p:nvPr/>
        </p:nvSpPr>
        <p:spPr>
          <a:xfrm>
            <a:off x="9949175" y="1411890"/>
            <a:ext cx="403500" cy="388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600" dirty="0"/>
          </a:p>
        </p:txBody>
      </p:sp>
      <p:sp>
        <p:nvSpPr>
          <p:cNvPr id="424" name="Shape 424"/>
          <p:cNvSpPr/>
          <p:nvPr/>
        </p:nvSpPr>
        <p:spPr>
          <a:xfrm>
            <a:off x="9992620" y="1886461"/>
            <a:ext cx="400431" cy="363667"/>
          </a:xfrm>
          <a:prstGeom prst="ellipse">
            <a:avLst/>
          </a:prstGeom>
          <a:solidFill>
            <a:srgbClr val="938953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Shape 425"/>
          <p:cNvSpPr txBox="1"/>
          <p:nvPr/>
        </p:nvSpPr>
        <p:spPr>
          <a:xfrm>
            <a:off x="9991053" y="1926583"/>
            <a:ext cx="403565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600" dirty="0"/>
          </a:p>
        </p:txBody>
      </p:sp>
      <p:sp>
        <p:nvSpPr>
          <p:cNvPr id="426" name="Shape 426"/>
          <p:cNvSpPr/>
          <p:nvPr/>
        </p:nvSpPr>
        <p:spPr>
          <a:xfrm>
            <a:off x="9991054" y="2391563"/>
            <a:ext cx="400431" cy="363667"/>
          </a:xfrm>
          <a:prstGeom prst="ellipse">
            <a:avLst/>
          </a:prstGeom>
          <a:solidFill>
            <a:srgbClr val="938953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Shape 427"/>
          <p:cNvSpPr txBox="1"/>
          <p:nvPr/>
        </p:nvSpPr>
        <p:spPr>
          <a:xfrm>
            <a:off x="9989487" y="2431684"/>
            <a:ext cx="403565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600" dirty="0"/>
          </a:p>
        </p:txBody>
      </p:sp>
      <p:sp>
        <p:nvSpPr>
          <p:cNvPr id="428" name="Shape 428"/>
          <p:cNvSpPr/>
          <p:nvPr/>
        </p:nvSpPr>
        <p:spPr>
          <a:xfrm>
            <a:off x="9991054" y="2896665"/>
            <a:ext cx="400431" cy="363667"/>
          </a:xfrm>
          <a:prstGeom prst="ellipse">
            <a:avLst/>
          </a:prstGeom>
          <a:solidFill>
            <a:srgbClr val="938953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Shape 429"/>
          <p:cNvSpPr txBox="1"/>
          <p:nvPr/>
        </p:nvSpPr>
        <p:spPr>
          <a:xfrm>
            <a:off x="9989487" y="2936787"/>
            <a:ext cx="403565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600" dirty="0"/>
          </a:p>
        </p:txBody>
      </p:sp>
      <p:cxnSp>
        <p:nvCxnSpPr>
          <p:cNvPr id="430" name="Shape 430"/>
          <p:cNvCxnSpPr>
            <a:stCxn id="425" idx="1"/>
            <a:endCxn id="414" idx="3"/>
          </p:cNvCxnSpPr>
          <p:nvPr/>
        </p:nvCxnSpPr>
        <p:spPr>
          <a:xfrm rot="10800000">
            <a:off x="9306753" y="2008431"/>
            <a:ext cx="684300" cy="62400"/>
          </a:xfrm>
          <a:prstGeom prst="straightConnector1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31" name="Shape 431"/>
          <p:cNvCxnSpPr>
            <a:stCxn id="423" idx="1"/>
          </p:cNvCxnSpPr>
          <p:nvPr/>
        </p:nvCxnSpPr>
        <p:spPr>
          <a:xfrm flipH="1">
            <a:off x="9298775" y="1606307"/>
            <a:ext cx="650400" cy="337817"/>
          </a:xfrm>
          <a:prstGeom prst="straightConnector1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32" name="Shape 432"/>
          <p:cNvCxnSpPr>
            <a:stCxn id="427" idx="1"/>
            <a:endCxn id="413" idx="3"/>
          </p:cNvCxnSpPr>
          <p:nvPr/>
        </p:nvCxnSpPr>
        <p:spPr>
          <a:xfrm flipH="1">
            <a:off x="9306687" y="2575933"/>
            <a:ext cx="682800" cy="41700"/>
          </a:xfrm>
          <a:prstGeom prst="straightConnector1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33" name="Shape 433"/>
          <p:cNvCxnSpPr>
            <a:stCxn id="429" idx="1"/>
          </p:cNvCxnSpPr>
          <p:nvPr/>
        </p:nvCxnSpPr>
        <p:spPr>
          <a:xfrm rot="10800000">
            <a:off x="9340587" y="2753135"/>
            <a:ext cx="648900" cy="327900"/>
          </a:xfrm>
          <a:prstGeom prst="straightConnector1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34" name="Shape 434"/>
          <p:cNvCxnSpPr>
            <a:stCxn id="408" idx="2"/>
            <a:endCxn id="397" idx="0"/>
          </p:cNvCxnSpPr>
          <p:nvPr/>
        </p:nvCxnSpPr>
        <p:spPr>
          <a:xfrm>
            <a:off x="4425214" y="1794068"/>
            <a:ext cx="766800" cy="760500"/>
          </a:xfrm>
          <a:prstGeom prst="curvedConnector4">
            <a:avLst>
              <a:gd name="adj1" fmla="val -31054"/>
              <a:gd name="adj2" fmla="val 85255"/>
            </a:avLst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35" name="Shape 435"/>
          <p:cNvCxnSpPr>
            <a:stCxn id="397" idx="4"/>
            <a:endCxn id="418" idx="7"/>
          </p:cNvCxnSpPr>
          <p:nvPr/>
        </p:nvCxnSpPr>
        <p:spPr>
          <a:xfrm rot="-5400000" flipH="1">
            <a:off x="4944907" y="4328309"/>
            <a:ext cx="1095600" cy="601500"/>
          </a:xfrm>
          <a:prstGeom prst="curvedConnector3">
            <a:avLst>
              <a:gd name="adj1" fmla="val 32616"/>
            </a:avLst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36" name="Shape 436"/>
          <p:cNvCxnSpPr>
            <a:stCxn id="413" idx="2"/>
            <a:endCxn id="411" idx="5"/>
          </p:cNvCxnSpPr>
          <p:nvPr/>
        </p:nvCxnSpPr>
        <p:spPr>
          <a:xfrm rot="5400000" flipH="1">
            <a:off x="7881096" y="2119325"/>
            <a:ext cx="100200" cy="1236000"/>
          </a:xfrm>
          <a:prstGeom prst="curvedConnector3">
            <a:avLst>
              <a:gd name="adj1" fmla="val -305701"/>
            </a:avLst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grpSp>
        <p:nvGrpSpPr>
          <p:cNvPr id="437" name="Shape 437"/>
          <p:cNvGrpSpPr/>
          <p:nvPr/>
        </p:nvGrpSpPr>
        <p:grpSpPr>
          <a:xfrm>
            <a:off x="4493856" y="4283232"/>
            <a:ext cx="767447" cy="723733"/>
            <a:chOff x="5838404" y="4367733"/>
            <a:chExt cx="972880" cy="972492"/>
          </a:xfrm>
        </p:grpSpPr>
        <p:sp>
          <p:nvSpPr>
            <p:cNvPr id="438" name="Shape 438"/>
            <p:cNvSpPr/>
            <p:nvPr/>
          </p:nvSpPr>
          <p:spPr>
            <a:xfrm>
              <a:off x="5838404" y="4367733"/>
              <a:ext cx="972880" cy="972492"/>
            </a:xfrm>
            <a:prstGeom prst="ellipse">
              <a:avLst/>
            </a:prstGeom>
            <a:solidFill>
              <a:srgbClr val="49ACC5">
                <a:alpha val="49803"/>
              </a:srgbClr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Shape 439"/>
            <p:cNvSpPr txBox="1"/>
            <p:nvPr/>
          </p:nvSpPr>
          <p:spPr>
            <a:xfrm>
              <a:off x="5877988" y="4668304"/>
              <a:ext cx="839342" cy="4104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News</a:t>
              </a:r>
              <a:endParaRPr sz="1600" dirty="0"/>
            </a:p>
          </p:txBody>
        </p:sp>
      </p:grpSp>
      <p:cxnSp>
        <p:nvCxnSpPr>
          <p:cNvPr id="440" name="Shape 440"/>
          <p:cNvCxnSpPr/>
          <p:nvPr/>
        </p:nvCxnSpPr>
        <p:spPr>
          <a:xfrm rot="10800000">
            <a:off x="1034459" y="2815759"/>
            <a:ext cx="3585300" cy="2301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41" name="Shape 441"/>
          <p:cNvCxnSpPr>
            <a:stCxn id="401" idx="4"/>
            <a:endCxn id="405" idx="4"/>
          </p:cNvCxnSpPr>
          <p:nvPr/>
        </p:nvCxnSpPr>
        <p:spPr>
          <a:xfrm rot="5400000" flipH="1">
            <a:off x="1844696" y="3264618"/>
            <a:ext cx="267900" cy="1887900"/>
          </a:xfrm>
          <a:prstGeom prst="curvedConnector3">
            <a:avLst>
              <a:gd name="adj1" fmla="val -88886"/>
            </a:avLst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grpSp>
        <p:nvGrpSpPr>
          <p:cNvPr id="442" name="Shape 442"/>
          <p:cNvGrpSpPr/>
          <p:nvPr/>
        </p:nvGrpSpPr>
        <p:grpSpPr>
          <a:xfrm>
            <a:off x="6337835" y="3811628"/>
            <a:ext cx="1119160" cy="1055856"/>
            <a:chOff x="1805887" y="1972206"/>
            <a:chExt cx="957429" cy="957451"/>
          </a:xfrm>
        </p:grpSpPr>
        <p:sp>
          <p:nvSpPr>
            <p:cNvPr id="443" name="Shape 443"/>
            <p:cNvSpPr/>
            <p:nvPr/>
          </p:nvSpPr>
          <p:spPr>
            <a:xfrm>
              <a:off x="1805887" y="1972206"/>
              <a:ext cx="957429" cy="957451"/>
            </a:xfrm>
            <a:prstGeom prst="ellipse">
              <a:avLst/>
            </a:prstGeom>
            <a:solidFill>
              <a:srgbClr val="BF504D">
                <a:alpha val="49803"/>
              </a:srgbClr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Shape 444"/>
            <p:cNvSpPr txBox="1"/>
            <p:nvPr/>
          </p:nvSpPr>
          <p:spPr>
            <a:xfrm>
              <a:off x="1946099" y="2112421"/>
              <a:ext cx="677005" cy="6770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2400" tIns="52400" rIns="52400" bIns="52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-US" sz="14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Branch</a:t>
              </a:r>
              <a:endParaRPr sz="1600" dirty="0"/>
            </a:p>
          </p:txBody>
        </p:sp>
      </p:grpSp>
      <p:sp>
        <p:nvSpPr>
          <p:cNvPr id="445" name="Shape 445"/>
          <p:cNvSpPr txBox="1"/>
          <p:nvPr/>
        </p:nvSpPr>
        <p:spPr>
          <a:xfrm>
            <a:off x="7771524" y="4473727"/>
            <a:ext cx="1515092" cy="339410"/>
          </a:xfrm>
          <a:prstGeom prst="rect">
            <a:avLst/>
          </a:prstGeom>
          <a:solidFill>
            <a:srgbClr val="D6E3BC"/>
          </a:solidFill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Data collectors</a:t>
            </a:r>
            <a:endParaRPr sz="1600" dirty="0"/>
          </a:p>
        </p:txBody>
      </p:sp>
      <p:sp>
        <p:nvSpPr>
          <p:cNvPr id="446" name="Shape 446"/>
          <p:cNvSpPr txBox="1"/>
          <p:nvPr/>
        </p:nvSpPr>
        <p:spPr>
          <a:xfrm>
            <a:off x="7771524" y="3864540"/>
            <a:ext cx="1515092" cy="339410"/>
          </a:xfrm>
          <a:prstGeom prst="rect">
            <a:avLst/>
          </a:prstGeom>
          <a:solidFill>
            <a:srgbClr val="D6E3BC"/>
          </a:solidFill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rPr>
              <a:t>Data collectors</a:t>
            </a:r>
            <a:endParaRPr sz="1600" dirty="0"/>
          </a:p>
        </p:txBody>
      </p:sp>
      <p:sp>
        <p:nvSpPr>
          <p:cNvPr id="447" name="Shape 447"/>
          <p:cNvSpPr/>
          <p:nvPr/>
        </p:nvSpPr>
        <p:spPr>
          <a:xfrm>
            <a:off x="7490798" y="4128777"/>
            <a:ext cx="400431" cy="363667"/>
          </a:xfrm>
          <a:prstGeom prst="ellipse">
            <a:avLst/>
          </a:prstGeom>
          <a:solidFill>
            <a:srgbClr val="BF504D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Shape 448"/>
          <p:cNvSpPr txBox="1"/>
          <p:nvPr/>
        </p:nvSpPr>
        <p:spPr>
          <a:xfrm>
            <a:off x="7489230" y="4168898"/>
            <a:ext cx="403565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SV</a:t>
            </a:r>
            <a:endParaRPr sz="1600" dirty="0"/>
          </a:p>
        </p:txBody>
      </p:sp>
      <p:cxnSp>
        <p:nvCxnSpPr>
          <p:cNvPr id="449" name="Shape 449"/>
          <p:cNvCxnSpPr>
            <a:stCxn id="446" idx="0"/>
            <a:endCxn id="443" idx="7"/>
          </p:cNvCxnSpPr>
          <p:nvPr/>
        </p:nvCxnSpPr>
        <p:spPr>
          <a:xfrm rot="5400000">
            <a:off x="7860220" y="3297390"/>
            <a:ext cx="101700" cy="1236000"/>
          </a:xfrm>
          <a:prstGeom prst="curvedConnector3">
            <a:avLst>
              <a:gd name="adj1" fmla="val -300305"/>
            </a:avLst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50" name="Shape 450"/>
          <p:cNvCxnSpPr>
            <a:stCxn id="443" idx="2"/>
            <a:endCxn id="397" idx="5"/>
          </p:cNvCxnSpPr>
          <p:nvPr/>
        </p:nvCxnSpPr>
        <p:spPr>
          <a:xfrm rot="10800000">
            <a:off x="5764235" y="3857756"/>
            <a:ext cx="573600" cy="481800"/>
          </a:xfrm>
          <a:prstGeom prst="curvedConnector2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51" name="Shape 451"/>
          <p:cNvSpPr/>
          <p:nvPr/>
        </p:nvSpPr>
        <p:spPr>
          <a:xfrm>
            <a:off x="9972494" y="3407070"/>
            <a:ext cx="400431" cy="363667"/>
          </a:xfrm>
          <a:prstGeom prst="ellipse">
            <a:avLst/>
          </a:prstGeom>
          <a:solidFill>
            <a:srgbClr val="938953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Shape 452"/>
          <p:cNvSpPr txBox="1"/>
          <p:nvPr/>
        </p:nvSpPr>
        <p:spPr>
          <a:xfrm>
            <a:off x="9970927" y="3447192"/>
            <a:ext cx="403565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600" dirty="0"/>
          </a:p>
        </p:txBody>
      </p:sp>
      <p:sp>
        <p:nvSpPr>
          <p:cNvPr id="453" name="Shape 453"/>
          <p:cNvSpPr/>
          <p:nvPr/>
        </p:nvSpPr>
        <p:spPr>
          <a:xfrm>
            <a:off x="9972494" y="3912173"/>
            <a:ext cx="400431" cy="363667"/>
          </a:xfrm>
          <a:prstGeom prst="ellipse">
            <a:avLst/>
          </a:prstGeom>
          <a:solidFill>
            <a:srgbClr val="938953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Shape 454"/>
          <p:cNvSpPr txBox="1"/>
          <p:nvPr/>
        </p:nvSpPr>
        <p:spPr>
          <a:xfrm>
            <a:off x="9970927" y="3952294"/>
            <a:ext cx="403565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600" dirty="0"/>
          </a:p>
        </p:txBody>
      </p:sp>
      <p:sp>
        <p:nvSpPr>
          <p:cNvPr id="455" name="Shape 455"/>
          <p:cNvSpPr/>
          <p:nvPr/>
        </p:nvSpPr>
        <p:spPr>
          <a:xfrm>
            <a:off x="9970928" y="4417275"/>
            <a:ext cx="400431" cy="363667"/>
          </a:xfrm>
          <a:prstGeom prst="ellipse">
            <a:avLst/>
          </a:prstGeom>
          <a:solidFill>
            <a:srgbClr val="938953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Shape 456"/>
          <p:cNvSpPr txBox="1"/>
          <p:nvPr/>
        </p:nvSpPr>
        <p:spPr>
          <a:xfrm>
            <a:off x="9969361" y="4457396"/>
            <a:ext cx="403565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600" dirty="0"/>
          </a:p>
        </p:txBody>
      </p:sp>
      <p:sp>
        <p:nvSpPr>
          <p:cNvPr id="457" name="Shape 457"/>
          <p:cNvSpPr/>
          <p:nvPr/>
        </p:nvSpPr>
        <p:spPr>
          <a:xfrm>
            <a:off x="9970928" y="4922377"/>
            <a:ext cx="400431" cy="363667"/>
          </a:xfrm>
          <a:prstGeom prst="ellipse">
            <a:avLst/>
          </a:prstGeom>
          <a:solidFill>
            <a:srgbClr val="938953">
              <a:alpha val="49803"/>
            </a:srgbClr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4850" tIns="104850" rIns="104850" bIns="10485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Shape 458"/>
          <p:cNvSpPr txBox="1"/>
          <p:nvPr/>
        </p:nvSpPr>
        <p:spPr>
          <a:xfrm>
            <a:off x="9969361" y="4962498"/>
            <a:ext cx="403565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600" dirty="0"/>
          </a:p>
        </p:txBody>
      </p:sp>
      <p:cxnSp>
        <p:nvCxnSpPr>
          <p:cNvPr id="459" name="Shape 459"/>
          <p:cNvCxnSpPr>
            <a:stCxn id="454" idx="1"/>
            <a:endCxn id="446" idx="3"/>
          </p:cNvCxnSpPr>
          <p:nvPr/>
        </p:nvCxnSpPr>
        <p:spPr>
          <a:xfrm rot="10800000">
            <a:off x="9286627" y="4034143"/>
            <a:ext cx="684300" cy="62400"/>
          </a:xfrm>
          <a:prstGeom prst="straightConnector1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60" name="Shape 460"/>
          <p:cNvCxnSpPr>
            <a:stCxn id="452" idx="1"/>
          </p:cNvCxnSpPr>
          <p:nvPr/>
        </p:nvCxnSpPr>
        <p:spPr>
          <a:xfrm flipH="1">
            <a:off x="9320527" y="3591441"/>
            <a:ext cx="650400" cy="287700"/>
          </a:xfrm>
          <a:prstGeom prst="straightConnector1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61" name="Shape 461"/>
          <p:cNvCxnSpPr>
            <a:stCxn id="456" idx="1"/>
            <a:endCxn id="445" idx="3"/>
          </p:cNvCxnSpPr>
          <p:nvPr/>
        </p:nvCxnSpPr>
        <p:spPr>
          <a:xfrm flipH="1">
            <a:off x="9286561" y="4601645"/>
            <a:ext cx="682800" cy="41700"/>
          </a:xfrm>
          <a:prstGeom prst="straightConnector1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62" name="Shape 462"/>
          <p:cNvCxnSpPr>
            <a:stCxn id="458" idx="1"/>
          </p:cNvCxnSpPr>
          <p:nvPr/>
        </p:nvCxnSpPr>
        <p:spPr>
          <a:xfrm rot="10800000">
            <a:off x="9320461" y="4778847"/>
            <a:ext cx="648900" cy="327900"/>
          </a:xfrm>
          <a:prstGeom prst="straightConnector1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63" name="Shape 463"/>
          <p:cNvCxnSpPr>
            <a:stCxn id="445" idx="2"/>
            <a:endCxn id="443" idx="5"/>
          </p:cNvCxnSpPr>
          <p:nvPr/>
        </p:nvCxnSpPr>
        <p:spPr>
          <a:xfrm rot="5400000" flipH="1">
            <a:off x="7860970" y="4145037"/>
            <a:ext cx="100200" cy="1236000"/>
          </a:xfrm>
          <a:prstGeom prst="curvedConnector3">
            <a:avLst>
              <a:gd name="adj1" fmla="val -305701"/>
            </a:avLst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64" name="Shape 464"/>
          <p:cNvSpPr txBox="1"/>
          <p:nvPr/>
        </p:nvSpPr>
        <p:spPr>
          <a:xfrm>
            <a:off x="6864385" y="1418938"/>
            <a:ext cx="6126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RMS</a:t>
            </a:r>
            <a:endParaRPr sz="1600" dirty="0"/>
          </a:p>
        </p:txBody>
      </p:sp>
      <p:sp>
        <p:nvSpPr>
          <p:cNvPr id="465" name="Shape 465"/>
          <p:cNvSpPr txBox="1"/>
          <p:nvPr/>
        </p:nvSpPr>
        <p:spPr>
          <a:xfrm>
            <a:off x="191257" y="6115086"/>
            <a:ext cx="1834170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Regional Office </a:t>
            </a:r>
            <a:endParaRPr sz="1600" dirty="0"/>
          </a:p>
        </p:txBody>
      </p:sp>
      <p:sp>
        <p:nvSpPr>
          <p:cNvPr id="466" name="Shape 466"/>
          <p:cNvSpPr txBox="1"/>
          <p:nvPr/>
        </p:nvSpPr>
        <p:spPr>
          <a:xfrm>
            <a:off x="2073210" y="6102174"/>
            <a:ext cx="1834170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IFRC CO/CCST</a:t>
            </a:r>
            <a:endParaRPr sz="1600" dirty="0"/>
          </a:p>
        </p:txBody>
      </p:sp>
      <p:sp>
        <p:nvSpPr>
          <p:cNvPr id="467" name="Shape 467"/>
          <p:cNvSpPr txBox="1"/>
          <p:nvPr/>
        </p:nvSpPr>
        <p:spPr>
          <a:xfrm>
            <a:off x="4125346" y="6115086"/>
            <a:ext cx="1834170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NS HQ </a:t>
            </a:r>
            <a:endParaRPr sz="1600" dirty="0"/>
          </a:p>
        </p:txBody>
      </p:sp>
      <p:sp>
        <p:nvSpPr>
          <p:cNvPr id="468" name="Shape 468"/>
          <p:cNvSpPr txBox="1"/>
          <p:nvPr/>
        </p:nvSpPr>
        <p:spPr>
          <a:xfrm>
            <a:off x="5939889" y="6155517"/>
            <a:ext cx="1515093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NS Branch </a:t>
            </a:r>
            <a:endParaRPr sz="1600" dirty="0"/>
          </a:p>
        </p:txBody>
      </p:sp>
      <p:sp>
        <p:nvSpPr>
          <p:cNvPr id="469" name="Shape 469"/>
          <p:cNvSpPr txBox="1"/>
          <p:nvPr/>
        </p:nvSpPr>
        <p:spPr>
          <a:xfrm>
            <a:off x="7655775" y="6099683"/>
            <a:ext cx="1515092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NS Field </a:t>
            </a:r>
            <a:endParaRPr sz="1600" dirty="0"/>
          </a:p>
        </p:txBody>
      </p:sp>
      <p:sp>
        <p:nvSpPr>
          <p:cNvPr id="470" name="Shape 470"/>
          <p:cNvSpPr txBox="1"/>
          <p:nvPr/>
        </p:nvSpPr>
        <p:spPr>
          <a:xfrm>
            <a:off x="9286561" y="6115086"/>
            <a:ext cx="1258789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Communities</a:t>
            </a:r>
            <a:endParaRPr sz="1600" dirty="0"/>
          </a:p>
        </p:txBody>
      </p:sp>
      <p:sp>
        <p:nvSpPr>
          <p:cNvPr id="471" name="Shape 471"/>
          <p:cNvSpPr/>
          <p:nvPr/>
        </p:nvSpPr>
        <p:spPr>
          <a:xfrm>
            <a:off x="174177" y="229400"/>
            <a:ext cx="10341900" cy="5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Example: Data Collection Flow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2" name="Shape 472"/>
          <p:cNvSpPr txBox="1"/>
          <p:nvPr/>
        </p:nvSpPr>
        <p:spPr>
          <a:xfrm>
            <a:off x="767253" y="1522609"/>
            <a:ext cx="612681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FDRS</a:t>
            </a:r>
            <a:endParaRPr sz="1600" dirty="0"/>
          </a:p>
        </p:txBody>
      </p:sp>
      <p:sp>
        <p:nvSpPr>
          <p:cNvPr id="473" name="Shape 473"/>
          <p:cNvSpPr txBox="1"/>
          <p:nvPr/>
        </p:nvSpPr>
        <p:spPr>
          <a:xfrm>
            <a:off x="1058568" y="5017193"/>
            <a:ext cx="1367636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Reports / DATA</a:t>
            </a:r>
            <a:endParaRPr sz="1600" dirty="0"/>
          </a:p>
        </p:txBody>
      </p:sp>
      <p:sp>
        <p:nvSpPr>
          <p:cNvPr id="474" name="Shape 474"/>
          <p:cNvSpPr txBox="1"/>
          <p:nvPr/>
        </p:nvSpPr>
        <p:spPr>
          <a:xfrm>
            <a:off x="1339749" y="4096542"/>
            <a:ext cx="1192241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GRM, Reports</a:t>
            </a:r>
            <a:endParaRPr sz="1600" dirty="0"/>
          </a:p>
        </p:txBody>
      </p:sp>
      <p:cxnSp>
        <p:nvCxnSpPr>
          <p:cNvPr id="475" name="Shape 475"/>
          <p:cNvCxnSpPr>
            <a:stCxn id="397" idx="3"/>
            <a:endCxn id="405" idx="4"/>
          </p:cNvCxnSpPr>
          <p:nvPr/>
        </p:nvCxnSpPr>
        <p:spPr>
          <a:xfrm rot="5400000">
            <a:off x="2718701" y="2173475"/>
            <a:ext cx="216900" cy="3585300"/>
          </a:xfrm>
          <a:prstGeom prst="curvedConnector3">
            <a:avLst>
              <a:gd name="adj1" fmla="val 384382"/>
            </a:avLst>
          </a:prstGeom>
          <a:noFill/>
          <a:ln w="38100" cap="flat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76" name="Shape 476"/>
          <p:cNvCxnSpPr>
            <a:stCxn id="397" idx="1"/>
            <a:endCxn id="401" idx="0"/>
          </p:cNvCxnSpPr>
          <p:nvPr/>
        </p:nvCxnSpPr>
        <p:spPr>
          <a:xfrm rot="5400000">
            <a:off x="3752501" y="1948316"/>
            <a:ext cx="37500" cy="1697100"/>
          </a:xfrm>
          <a:prstGeom prst="curvedConnector3">
            <a:avLst>
              <a:gd name="adj1" fmla="val -1231236"/>
            </a:avLst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77" name="Shape 477"/>
          <p:cNvSpPr txBox="1"/>
          <p:nvPr/>
        </p:nvSpPr>
        <p:spPr>
          <a:xfrm>
            <a:off x="635165" y="2070832"/>
            <a:ext cx="13422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DMIS / Reports</a:t>
            </a:r>
            <a:endParaRPr sz="1600" dirty="0"/>
          </a:p>
        </p:txBody>
      </p:sp>
      <p:sp>
        <p:nvSpPr>
          <p:cNvPr id="478" name="Shape 478"/>
          <p:cNvSpPr txBox="1"/>
          <p:nvPr/>
        </p:nvSpPr>
        <p:spPr>
          <a:xfrm>
            <a:off x="9208265" y="1309694"/>
            <a:ext cx="9072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Forms</a:t>
            </a:r>
            <a:endParaRPr sz="1600" dirty="0"/>
          </a:p>
        </p:txBody>
      </p:sp>
      <p:sp>
        <p:nvSpPr>
          <p:cNvPr id="479" name="Shape 479"/>
          <p:cNvSpPr txBox="1"/>
          <p:nvPr/>
        </p:nvSpPr>
        <p:spPr>
          <a:xfrm>
            <a:off x="9170867" y="3393313"/>
            <a:ext cx="907151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MDC</a:t>
            </a:r>
            <a:endParaRPr sz="1600" dirty="0"/>
          </a:p>
        </p:txBody>
      </p:sp>
      <p:cxnSp>
        <p:nvCxnSpPr>
          <p:cNvPr id="480" name="Shape 480"/>
          <p:cNvCxnSpPr>
            <a:stCxn id="438" idx="0"/>
          </p:cNvCxnSpPr>
          <p:nvPr/>
        </p:nvCxnSpPr>
        <p:spPr>
          <a:xfrm rot="10800000" flipH="1">
            <a:off x="4877580" y="4034232"/>
            <a:ext cx="54000" cy="249000"/>
          </a:xfrm>
          <a:prstGeom prst="straightConnector1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81" name="Shape 481"/>
          <p:cNvCxnSpPr>
            <a:stCxn id="443" idx="4"/>
            <a:endCxn id="418" idx="6"/>
          </p:cNvCxnSpPr>
          <p:nvPr/>
        </p:nvCxnSpPr>
        <p:spPr>
          <a:xfrm rot="5400000">
            <a:off x="6094915" y="4716284"/>
            <a:ext cx="651300" cy="953700"/>
          </a:xfrm>
          <a:prstGeom prst="curvedConnector2">
            <a:avLst/>
          </a:prstGeom>
          <a:noFill/>
          <a:ln w="38100" cap="flat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82" name="Shape 482"/>
          <p:cNvSpPr txBox="1"/>
          <p:nvPr/>
        </p:nvSpPr>
        <p:spPr>
          <a:xfrm>
            <a:off x="5778273" y="1976788"/>
            <a:ext cx="6126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HMIS</a:t>
            </a:r>
            <a:endParaRPr sz="1600" dirty="0"/>
          </a:p>
        </p:txBody>
      </p:sp>
      <p:sp>
        <p:nvSpPr>
          <p:cNvPr id="483" name="Shape 483"/>
          <p:cNvSpPr txBox="1"/>
          <p:nvPr/>
        </p:nvSpPr>
        <p:spPr>
          <a:xfrm>
            <a:off x="6301260" y="1398890"/>
            <a:ext cx="6126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Excel</a:t>
            </a:r>
            <a:endParaRPr sz="1600" dirty="0"/>
          </a:p>
        </p:txBody>
      </p:sp>
      <p:sp>
        <p:nvSpPr>
          <p:cNvPr id="484" name="Shape 484"/>
          <p:cNvSpPr txBox="1"/>
          <p:nvPr/>
        </p:nvSpPr>
        <p:spPr>
          <a:xfrm>
            <a:off x="5896855" y="1235461"/>
            <a:ext cx="648900" cy="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PMER</a:t>
            </a:r>
            <a:endParaRPr sz="1600" dirty="0"/>
          </a:p>
        </p:txBody>
      </p:sp>
      <p:sp>
        <p:nvSpPr>
          <p:cNvPr id="485" name="Shape 485"/>
          <p:cNvSpPr txBox="1"/>
          <p:nvPr/>
        </p:nvSpPr>
        <p:spPr>
          <a:xfrm>
            <a:off x="6456433" y="5265109"/>
            <a:ext cx="791456" cy="288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endParaRPr sz="1600" dirty="0"/>
          </a:p>
        </p:txBody>
      </p:sp>
      <p:sp>
        <p:nvSpPr>
          <p:cNvPr id="486" name="Shape 486"/>
          <p:cNvSpPr txBox="1"/>
          <p:nvPr/>
        </p:nvSpPr>
        <p:spPr>
          <a:xfrm>
            <a:off x="5904785" y="4798543"/>
            <a:ext cx="744600" cy="2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Reports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80049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/>
          <p:nvPr/>
        </p:nvSpPr>
        <p:spPr>
          <a:xfrm>
            <a:off x="0" y="0"/>
            <a:ext cx="10688625" cy="656073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92" name="Shape 492"/>
          <p:cNvGraphicFramePr/>
          <p:nvPr>
            <p:extLst>
              <p:ext uri="{D42A27DB-BD31-4B8C-83A1-F6EECF244321}">
                <p14:modId xmlns:p14="http://schemas.microsoft.com/office/powerpoint/2010/main" val="2485004756"/>
              </p:ext>
            </p:extLst>
          </p:nvPr>
        </p:nvGraphicFramePr>
        <p:xfrm>
          <a:off x="154589" y="1471606"/>
          <a:ext cx="4713525" cy="519227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26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6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8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6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/>
                        <a:t>System / Tools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Indicators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Uti</a:t>
                      </a:r>
                      <a:endParaRPr sz="11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SADD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SADD Uti</a:t>
                      </a:r>
                      <a:endParaRPr sz="11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Entry Freq.</a:t>
                      </a:r>
                      <a:endParaRPr sz="1500" dirty="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925">
                <a:tc rowSpan="1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RMS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Staff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Volunteers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Members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Warehouse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Assets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Assessment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Projects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Map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Events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9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Vulnerabilities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RDRT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7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Outreach recovery</a:t>
                      </a:r>
                      <a:endParaRPr sz="11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FDRS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DMIS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dirty="0"/>
                        <a:t>HMIS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PMER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Forms / Reports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aphicFrame>
        <p:nvGraphicFramePr>
          <p:cNvPr id="493" name="Shape 493"/>
          <p:cNvGraphicFramePr/>
          <p:nvPr>
            <p:extLst>
              <p:ext uri="{D42A27DB-BD31-4B8C-83A1-F6EECF244321}">
                <p14:modId xmlns:p14="http://schemas.microsoft.com/office/powerpoint/2010/main" val="2918124983"/>
              </p:ext>
            </p:extLst>
          </p:nvPr>
        </p:nvGraphicFramePr>
        <p:xfrm>
          <a:off x="5596829" y="1552585"/>
          <a:ext cx="4783725" cy="44043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984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0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9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1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1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System / Tools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Indicators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Uti</a:t>
                      </a:r>
                      <a:endParaRPr sz="11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SADD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SADD Uti</a:t>
                      </a:r>
                      <a:endParaRPr sz="11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Entry Freq.</a:t>
                      </a:r>
                      <a:endParaRPr sz="1500" dirty="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925">
                <a:tc rowSpan="8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GRM / ITT</a:t>
                      </a:r>
                      <a:endParaRPr sz="11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DRR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Health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WASH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Shelter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Livelihood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Migration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SFIs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9925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FDRS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7 Indicators 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9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3 Documents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Appeal Updates</a:t>
                      </a:r>
                      <a:endParaRPr sz="11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 Project updates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Reports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DMIS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Logs</a:t>
                      </a:r>
                      <a:endParaRPr sz="1500" dirty="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106900" marR="106900" marT="50425" marB="50425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94" name="Shape 494"/>
          <p:cNvSpPr txBox="1"/>
          <p:nvPr/>
        </p:nvSpPr>
        <p:spPr>
          <a:xfrm>
            <a:off x="560956" y="810638"/>
            <a:ext cx="4376931" cy="509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National Society</a:t>
            </a:r>
            <a:endParaRPr sz="1600" dirty="0"/>
          </a:p>
        </p:txBody>
      </p:sp>
      <p:sp>
        <p:nvSpPr>
          <p:cNvPr id="495" name="Shape 495"/>
          <p:cNvSpPr txBox="1"/>
          <p:nvPr/>
        </p:nvSpPr>
        <p:spPr>
          <a:xfrm>
            <a:off x="5596828" y="806263"/>
            <a:ext cx="4376931" cy="509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IFRC</a:t>
            </a:r>
            <a:endParaRPr sz="1600" dirty="0"/>
          </a:p>
        </p:txBody>
      </p:sp>
      <p:sp>
        <p:nvSpPr>
          <p:cNvPr id="496" name="Shape 496"/>
          <p:cNvSpPr/>
          <p:nvPr/>
        </p:nvSpPr>
        <p:spPr>
          <a:xfrm>
            <a:off x="154589" y="129358"/>
            <a:ext cx="99648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Example: Data Collection Flow</a:t>
            </a:r>
            <a:endParaRPr sz="16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 i="1" dirty="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 i="1" dirty="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 i="1" dirty="0">
              <a:solidFill>
                <a:schemeClr val="dk1"/>
              </a:solidFill>
            </a:endParaRPr>
          </a:p>
        </p:txBody>
      </p:sp>
      <p:cxnSp>
        <p:nvCxnSpPr>
          <p:cNvPr id="497" name="Shape 497"/>
          <p:cNvCxnSpPr/>
          <p:nvPr/>
        </p:nvCxnSpPr>
        <p:spPr>
          <a:xfrm>
            <a:off x="2566645" y="2193249"/>
            <a:ext cx="3058209" cy="1905812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98" name="Shape 498"/>
          <p:cNvCxnSpPr/>
          <p:nvPr/>
        </p:nvCxnSpPr>
        <p:spPr>
          <a:xfrm>
            <a:off x="2566645" y="2431475"/>
            <a:ext cx="3058209" cy="1667585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99" name="Shape 499"/>
          <p:cNvCxnSpPr/>
          <p:nvPr/>
        </p:nvCxnSpPr>
        <p:spPr>
          <a:xfrm>
            <a:off x="2566645" y="1875613"/>
            <a:ext cx="3058209" cy="2223447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0" name="Shape 500"/>
          <p:cNvCxnSpPr/>
          <p:nvPr/>
        </p:nvCxnSpPr>
        <p:spPr>
          <a:xfrm rot="10800000" flipH="1">
            <a:off x="2566645" y="2034431"/>
            <a:ext cx="3114355" cy="1270541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1" name="Shape 501"/>
          <p:cNvCxnSpPr/>
          <p:nvPr/>
        </p:nvCxnSpPr>
        <p:spPr>
          <a:xfrm rot="10800000" flipH="1">
            <a:off x="2566645" y="2034431"/>
            <a:ext cx="3058209" cy="1588176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2" name="Shape 502"/>
          <p:cNvCxnSpPr/>
          <p:nvPr/>
        </p:nvCxnSpPr>
        <p:spPr>
          <a:xfrm>
            <a:off x="2566645" y="4654922"/>
            <a:ext cx="3058209" cy="79409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3" name="Shape 503"/>
          <p:cNvCxnSpPr/>
          <p:nvPr/>
        </p:nvCxnSpPr>
        <p:spPr>
          <a:xfrm rot="10800000" flipH="1">
            <a:off x="2650816" y="5131375"/>
            <a:ext cx="3030183" cy="952906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4" name="Shape 504"/>
          <p:cNvCxnSpPr/>
          <p:nvPr/>
        </p:nvCxnSpPr>
        <p:spPr>
          <a:xfrm rot="10800000" flipH="1">
            <a:off x="2566645" y="4734331"/>
            <a:ext cx="3030183" cy="806534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5" name="Shape 505"/>
          <p:cNvCxnSpPr/>
          <p:nvPr/>
        </p:nvCxnSpPr>
        <p:spPr>
          <a:xfrm rot="10800000" flipH="1">
            <a:off x="2566645" y="5131375"/>
            <a:ext cx="3114355" cy="409490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6" name="Shape 506"/>
          <p:cNvCxnSpPr/>
          <p:nvPr/>
        </p:nvCxnSpPr>
        <p:spPr>
          <a:xfrm rot="10800000" flipH="1">
            <a:off x="2650816" y="5131375"/>
            <a:ext cx="3030183" cy="1270541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7" name="Shape 507"/>
          <p:cNvCxnSpPr/>
          <p:nvPr/>
        </p:nvCxnSpPr>
        <p:spPr>
          <a:xfrm>
            <a:off x="2650816" y="2669702"/>
            <a:ext cx="2946011" cy="3017535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8" name="Shape 508"/>
          <p:cNvCxnSpPr/>
          <p:nvPr/>
        </p:nvCxnSpPr>
        <p:spPr>
          <a:xfrm>
            <a:off x="2566645" y="3622607"/>
            <a:ext cx="3114355" cy="1826403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09" name="Shape 509"/>
          <p:cNvCxnSpPr/>
          <p:nvPr/>
        </p:nvCxnSpPr>
        <p:spPr>
          <a:xfrm>
            <a:off x="2650816" y="4972557"/>
            <a:ext cx="3030183" cy="476453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10" name="Shape 510"/>
          <p:cNvCxnSpPr/>
          <p:nvPr/>
        </p:nvCxnSpPr>
        <p:spPr>
          <a:xfrm rot="10800000" flipH="1">
            <a:off x="2734988" y="4734331"/>
            <a:ext cx="2861840" cy="1667585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11" name="Shape 511"/>
          <p:cNvCxnSpPr/>
          <p:nvPr/>
        </p:nvCxnSpPr>
        <p:spPr>
          <a:xfrm rot="10800000" flipH="1">
            <a:off x="2734988" y="4099060"/>
            <a:ext cx="2889866" cy="2302856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3759736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hape 516"/>
          <p:cNvSpPr/>
          <p:nvPr/>
        </p:nvSpPr>
        <p:spPr>
          <a:xfrm>
            <a:off x="-3279" y="1636596"/>
            <a:ext cx="9780531" cy="491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17" name="Shape 517"/>
          <p:cNvGrpSpPr/>
          <p:nvPr/>
        </p:nvGrpSpPr>
        <p:grpSpPr>
          <a:xfrm>
            <a:off x="754129" y="1131570"/>
            <a:ext cx="9018522" cy="5372094"/>
            <a:chOff x="647953" y="1463740"/>
            <a:chExt cx="8434181" cy="5377455"/>
          </a:xfrm>
        </p:grpSpPr>
        <p:sp>
          <p:nvSpPr>
            <p:cNvPr id="518" name="Shape 518"/>
            <p:cNvSpPr txBox="1"/>
            <p:nvPr/>
          </p:nvSpPr>
          <p:spPr>
            <a:xfrm>
              <a:off x="4964297" y="1463740"/>
              <a:ext cx="1347600" cy="43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00" b="1" dirty="0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District Chapter</a:t>
              </a:r>
              <a:endParaRPr sz="1600"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00" b="1" dirty="0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(Each Dept/project)</a:t>
              </a:r>
              <a:endParaRPr sz="1600" dirty="0"/>
            </a:p>
          </p:txBody>
        </p:sp>
        <p:grpSp>
          <p:nvGrpSpPr>
            <p:cNvPr id="519" name="Shape 519"/>
            <p:cNvGrpSpPr/>
            <p:nvPr/>
          </p:nvGrpSpPr>
          <p:grpSpPr>
            <a:xfrm>
              <a:off x="7979393" y="1915211"/>
              <a:ext cx="982593" cy="2621728"/>
              <a:chOff x="8125911" y="375224"/>
              <a:chExt cx="982593" cy="2621728"/>
            </a:xfrm>
          </p:grpSpPr>
          <p:sp>
            <p:nvSpPr>
              <p:cNvPr id="520" name="Shape 520"/>
              <p:cNvSpPr/>
              <p:nvPr/>
            </p:nvSpPr>
            <p:spPr>
              <a:xfrm>
                <a:off x="8125911" y="375224"/>
                <a:ext cx="982593" cy="2621728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104850" tIns="52400" rIns="104850" bIns="524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1" name="Shape 521"/>
              <p:cNvSpPr/>
              <p:nvPr/>
            </p:nvSpPr>
            <p:spPr>
              <a:xfrm>
                <a:off x="8405078" y="2565136"/>
                <a:ext cx="342564" cy="329774"/>
              </a:xfrm>
              <a:prstGeom prst="ellipse">
                <a:avLst/>
              </a:prstGeom>
              <a:solidFill>
                <a:srgbClr val="938953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Shape 522"/>
              <p:cNvSpPr txBox="1"/>
              <p:nvPr/>
            </p:nvSpPr>
            <p:spPr>
              <a:xfrm>
                <a:off x="8403737" y="2601518"/>
                <a:ext cx="345245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3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B</a:t>
                </a:r>
                <a:endParaRPr sz="1600" dirty="0"/>
              </a:p>
            </p:txBody>
          </p:sp>
          <p:sp>
            <p:nvSpPr>
              <p:cNvPr id="523" name="Shape 523"/>
              <p:cNvSpPr/>
              <p:nvPr/>
            </p:nvSpPr>
            <p:spPr>
              <a:xfrm>
                <a:off x="8409429" y="2169242"/>
                <a:ext cx="342564" cy="329774"/>
              </a:xfrm>
              <a:prstGeom prst="ellipse">
                <a:avLst/>
              </a:prstGeom>
              <a:solidFill>
                <a:srgbClr val="938953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Shape 524"/>
              <p:cNvSpPr txBox="1"/>
              <p:nvPr/>
            </p:nvSpPr>
            <p:spPr>
              <a:xfrm>
                <a:off x="8408088" y="2205624"/>
                <a:ext cx="345245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3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B</a:t>
                </a:r>
                <a:endParaRPr sz="1600" dirty="0"/>
              </a:p>
            </p:txBody>
          </p:sp>
        </p:grpSp>
        <p:grpSp>
          <p:nvGrpSpPr>
            <p:cNvPr id="525" name="Shape 525"/>
            <p:cNvGrpSpPr/>
            <p:nvPr/>
          </p:nvGrpSpPr>
          <p:grpSpPr>
            <a:xfrm>
              <a:off x="5001546" y="1915211"/>
              <a:ext cx="1426458" cy="2621728"/>
              <a:chOff x="5148064" y="375224"/>
              <a:chExt cx="1426458" cy="2621728"/>
            </a:xfrm>
          </p:grpSpPr>
          <p:sp>
            <p:nvSpPr>
              <p:cNvPr id="526" name="Shape 526"/>
              <p:cNvSpPr/>
              <p:nvPr/>
            </p:nvSpPr>
            <p:spPr>
              <a:xfrm>
                <a:off x="5148064" y="375224"/>
                <a:ext cx="1296144" cy="2621728"/>
              </a:xfrm>
              <a:prstGeom prst="rect">
                <a:avLst/>
              </a:prstGeom>
              <a:solidFill>
                <a:srgbClr val="B7CCE4"/>
              </a:solidFill>
              <a:ln>
                <a:noFill/>
              </a:ln>
            </p:spPr>
            <p:txBody>
              <a:bodyPr spcFirstLastPara="1" wrap="square" lIns="104850" tIns="52400" rIns="104850" bIns="524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7" name="Shape 527"/>
              <p:cNvSpPr/>
              <p:nvPr/>
            </p:nvSpPr>
            <p:spPr>
              <a:xfrm>
                <a:off x="5320133" y="476672"/>
                <a:ext cx="957429" cy="957451"/>
              </a:xfrm>
              <a:prstGeom prst="ellipse">
                <a:avLst/>
              </a:prstGeom>
              <a:solidFill>
                <a:srgbClr val="BF504D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Shape 528"/>
              <p:cNvSpPr txBox="1"/>
              <p:nvPr/>
            </p:nvSpPr>
            <p:spPr>
              <a:xfrm>
                <a:off x="5460345" y="616887"/>
                <a:ext cx="677005" cy="6770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2400" tIns="52400" rIns="52400" bIns="524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rPr lang="en-US" sz="1400" b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Prog. Mgr</a:t>
                </a:r>
                <a:endParaRPr sz="14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9" name="Shape 529"/>
              <p:cNvSpPr/>
              <p:nvPr/>
            </p:nvSpPr>
            <p:spPr>
              <a:xfrm>
                <a:off x="5554018" y="1659280"/>
                <a:ext cx="495278" cy="483669"/>
              </a:xfrm>
              <a:prstGeom prst="ellipse">
                <a:avLst/>
              </a:prstGeom>
              <a:solidFill>
                <a:srgbClr val="BF504D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Shape 530"/>
              <p:cNvSpPr txBox="1"/>
              <p:nvPr/>
            </p:nvSpPr>
            <p:spPr>
              <a:xfrm>
                <a:off x="5587914" y="1814443"/>
                <a:ext cx="46270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9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PMER</a:t>
                </a:r>
                <a:endParaRPr sz="1600" dirty="0"/>
              </a:p>
            </p:txBody>
          </p:sp>
          <p:sp>
            <p:nvSpPr>
              <p:cNvPr id="531" name="Shape 531"/>
              <p:cNvSpPr/>
              <p:nvPr/>
            </p:nvSpPr>
            <p:spPr>
              <a:xfrm>
                <a:off x="5556475" y="2341881"/>
                <a:ext cx="495278" cy="483669"/>
              </a:xfrm>
              <a:prstGeom prst="ellipse">
                <a:avLst/>
              </a:prstGeom>
              <a:solidFill>
                <a:srgbClr val="BF504D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Shape 532"/>
              <p:cNvSpPr txBox="1"/>
              <p:nvPr/>
            </p:nvSpPr>
            <p:spPr>
              <a:xfrm>
                <a:off x="5590371" y="2497044"/>
                <a:ext cx="46270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9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Prog.</a:t>
                </a:r>
                <a:endParaRPr sz="1600" dirty="0"/>
              </a:p>
            </p:txBody>
          </p:sp>
          <p:cxnSp>
            <p:nvCxnSpPr>
              <p:cNvPr id="533" name="Shape 533"/>
              <p:cNvCxnSpPr/>
              <p:nvPr/>
            </p:nvCxnSpPr>
            <p:spPr>
              <a:xfrm flipH="1">
                <a:off x="6100544" y="2524256"/>
                <a:ext cx="473978" cy="1776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534" name="Shape 534"/>
              <p:cNvCxnSpPr>
                <a:stCxn id="531" idx="0"/>
                <a:endCxn id="529" idx="4"/>
              </p:cNvCxnSpPr>
              <p:nvPr/>
            </p:nvCxnSpPr>
            <p:spPr>
              <a:xfrm rot="10800000">
                <a:off x="5801414" y="2142981"/>
                <a:ext cx="2700" cy="1989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535" name="Shape 535"/>
              <p:cNvCxnSpPr>
                <a:stCxn id="529" idx="0"/>
                <a:endCxn id="527" idx="4"/>
              </p:cNvCxnSpPr>
              <p:nvPr/>
            </p:nvCxnSpPr>
            <p:spPr>
              <a:xfrm rot="10800000">
                <a:off x="5798957" y="1433980"/>
                <a:ext cx="2700" cy="2253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</p:grpSp>
        <p:grpSp>
          <p:nvGrpSpPr>
            <p:cNvPr id="536" name="Shape 536"/>
            <p:cNvGrpSpPr/>
            <p:nvPr/>
          </p:nvGrpSpPr>
          <p:grpSpPr>
            <a:xfrm>
              <a:off x="6357368" y="1915211"/>
              <a:ext cx="1904202" cy="2621728"/>
              <a:chOff x="6503886" y="375224"/>
              <a:chExt cx="1904202" cy="2621728"/>
            </a:xfrm>
          </p:grpSpPr>
          <p:sp>
            <p:nvSpPr>
              <p:cNvPr id="537" name="Shape 537"/>
              <p:cNvSpPr/>
              <p:nvPr/>
            </p:nvSpPr>
            <p:spPr>
              <a:xfrm>
                <a:off x="6503886" y="375224"/>
                <a:ext cx="1586529" cy="2621728"/>
              </a:xfrm>
              <a:prstGeom prst="rect">
                <a:avLst/>
              </a:prstGeom>
              <a:solidFill>
                <a:srgbClr val="DAE5F1"/>
              </a:solidFill>
              <a:ln>
                <a:noFill/>
              </a:ln>
            </p:spPr>
            <p:txBody>
              <a:bodyPr spcFirstLastPara="1" wrap="square" lIns="104850" tIns="52400" rIns="104850" bIns="524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8" name="Shape 538"/>
              <p:cNvSpPr txBox="1"/>
              <p:nvPr/>
            </p:nvSpPr>
            <p:spPr>
              <a:xfrm>
                <a:off x="6588224" y="2187992"/>
                <a:ext cx="1430184" cy="307777"/>
              </a:xfrm>
              <a:prstGeom prst="rect">
                <a:avLst/>
              </a:prstGeom>
              <a:solidFill>
                <a:srgbClr val="D6E3B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dirty="0">
                    <a:solidFill>
                      <a:srgbClr val="24406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Social Mobilizer</a:t>
                </a:r>
                <a:endParaRPr sz="1600" dirty="0"/>
              </a:p>
            </p:txBody>
          </p:sp>
          <p:sp>
            <p:nvSpPr>
              <p:cNvPr id="539" name="Shape 539"/>
              <p:cNvSpPr txBox="1"/>
              <p:nvPr/>
            </p:nvSpPr>
            <p:spPr>
              <a:xfrm>
                <a:off x="6588224" y="2580851"/>
                <a:ext cx="1430184" cy="309052"/>
              </a:xfrm>
              <a:prstGeom prst="rect">
                <a:avLst/>
              </a:prstGeom>
              <a:solidFill>
                <a:srgbClr val="D6E3B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dirty="0">
                    <a:solidFill>
                      <a:srgbClr val="24406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Sub-chapter</a:t>
                </a:r>
                <a:endParaRPr sz="1600" dirty="0"/>
              </a:p>
            </p:txBody>
          </p:sp>
          <p:cxnSp>
            <p:nvCxnSpPr>
              <p:cNvPr id="540" name="Shape 540"/>
              <p:cNvCxnSpPr>
                <a:stCxn id="524" idx="1"/>
                <a:endCxn id="538" idx="3"/>
              </p:cNvCxnSpPr>
              <p:nvPr/>
            </p:nvCxnSpPr>
            <p:spPr>
              <a:xfrm flipH="1">
                <a:off x="8018388" y="2336429"/>
                <a:ext cx="389700" cy="54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541" name="Shape 541"/>
              <p:cNvCxnSpPr>
                <a:stCxn id="522" idx="1"/>
                <a:endCxn id="539" idx="3"/>
              </p:cNvCxnSpPr>
              <p:nvPr/>
            </p:nvCxnSpPr>
            <p:spPr>
              <a:xfrm flipH="1">
                <a:off x="8018537" y="2732323"/>
                <a:ext cx="385200" cy="30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</p:grpSp>
        <p:grpSp>
          <p:nvGrpSpPr>
            <p:cNvPr id="542" name="Shape 542"/>
            <p:cNvGrpSpPr/>
            <p:nvPr/>
          </p:nvGrpSpPr>
          <p:grpSpPr>
            <a:xfrm>
              <a:off x="3605916" y="1464618"/>
              <a:ext cx="2034949" cy="3071551"/>
              <a:chOff x="3689179" y="-75369"/>
              <a:chExt cx="2034949" cy="3071551"/>
            </a:xfrm>
          </p:grpSpPr>
          <p:sp>
            <p:nvSpPr>
              <p:cNvPr id="543" name="Shape 543"/>
              <p:cNvSpPr/>
              <p:nvPr/>
            </p:nvSpPr>
            <p:spPr>
              <a:xfrm>
                <a:off x="3716657" y="375224"/>
                <a:ext cx="1296144" cy="2620958"/>
              </a:xfrm>
              <a:prstGeom prst="rect">
                <a:avLst/>
              </a:prstGeom>
              <a:solidFill>
                <a:srgbClr val="93B3D7"/>
              </a:solidFill>
              <a:ln>
                <a:noFill/>
              </a:ln>
            </p:spPr>
            <p:txBody>
              <a:bodyPr spcFirstLastPara="1" wrap="square" lIns="104850" tIns="52400" rIns="104850" bIns="524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4" name="Shape 544"/>
              <p:cNvSpPr/>
              <p:nvPr/>
            </p:nvSpPr>
            <p:spPr>
              <a:xfrm>
                <a:off x="3888726" y="478448"/>
                <a:ext cx="957429" cy="957451"/>
              </a:xfrm>
              <a:prstGeom prst="ellipse">
                <a:avLst/>
              </a:prstGeom>
              <a:solidFill>
                <a:srgbClr val="BF504D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Shape 545"/>
              <p:cNvSpPr txBox="1"/>
              <p:nvPr/>
            </p:nvSpPr>
            <p:spPr>
              <a:xfrm>
                <a:off x="4028938" y="618663"/>
                <a:ext cx="677005" cy="6770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2400" tIns="52400" rIns="52400" bIns="524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rPr lang="en-US" sz="1400" b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Prog. Mgr</a:t>
                </a:r>
                <a:endParaRPr sz="14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6" name="Shape 546"/>
              <p:cNvSpPr/>
              <p:nvPr/>
            </p:nvSpPr>
            <p:spPr>
              <a:xfrm>
                <a:off x="4122611" y="1669904"/>
                <a:ext cx="495278" cy="483669"/>
              </a:xfrm>
              <a:prstGeom prst="ellipse">
                <a:avLst/>
              </a:prstGeom>
              <a:solidFill>
                <a:srgbClr val="BF504D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Shape 547"/>
              <p:cNvSpPr txBox="1"/>
              <p:nvPr/>
            </p:nvSpPr>
            <p:spPr>
              <a:xfrm>
                <a:off x="4156507" y="1825067"/>
                <a:ext cx="46270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9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PMER</a:t>
                </a:r>
                <a:endParaRPr sz="1600" dirty="0"/>
              </a:p>
            </p:txBody>
          </p:sp>
          <p:cxnSp>
            <p:nvCxnSpPr>
              <p:cNvPr id="548" name="Shape 548"/>
              <p:cNvCxnSpPr/>
              <p:nvPr/>
            </p:nvCxnSpPr>
            <p:spPr>
              <a:xfrm rot="10800000">
                <a:off x="4427984" y="1447571"/>
                <a:ext cx="2457" cy="229412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549" name="Shape 549"/>
              <p:cNvCxnSpPr/>
              <p:nvPr/>
            </p:nvCxnSpPr>
            <p:spPr>
              <a:xfrm>
                <a:off x="4292721" y="1460553"/>
                <a:ext cx="0" cy="209351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C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550" name="Shape 550"/>
              <p:cNvCxnSpPr/>
              <p:nvPr/>
            </p:nvCxnSpPr>
            <p:spPr>
              <a:xfrm>
                <a:off x="4889799" y="1056164"/>
                <a:ext cx="38669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C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551" name="Shape 551"/>
              <p:cNvCxnSpPr/>
              <p:nvPr/>
            </p:nvCxnSpPr>
            <p:spPr>
              <a:xfrm>
                <a:off x="5718489" y="1444785"/>
                <a:ext cx="5639" cy="225119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C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552" name="Shape 552"/>
              <p:cNvCxnSpPr/>
              <p:nvPr/>
            </p:nvCxnSpPr>
            <p:spPr>
              <a:xfrm>
                <a:off x="4612939" y="1911738"/>
                <a:ext cx="919241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C000"/>
                </a:solidFill>
                <a:prstDash val="dash"/>
                <a:round/>
                <a:headEnd type="none" w="sm" len="sm"/>
                <a:tailEnd type="triangle" w="med" len="med"/>
              </a:ln>
            </p:spPr>
          </p:cxnSp>
          <p:sp>
            <p:nvSpPr>
              <p:cNvPr id="553" name="Shape 553"/>
              <p:cNvSpPr txBox="1"/>
              <p:nvPr/>
            </p:nvSpPr>
            <p:spPr>
              <a:xfrm>
                <a:off x="3689179" y="-75369"/>
                <a:ext cx="1397400" cy="43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300" b="1" dirty="0">
                    <a:solidFill>
                      <a:srgbClr val="59595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NRCS HQ</a:t>
                </a:r>
                <a:endParaRPr sz="1600" dirty="0"/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300" b="1" dirty="0">
                    <a:solidFill>
                      <a:srgbClr val="59595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(Each Dept/project)</a:t>
                </a:r>
                <a:endParaRPr sz="1600" dirty="0"/>
              </a:p>
            </p:txBody>
          </p:sp>
        </p:grpSp>
        <p:sp>
          <p:nvSpPr>
            <p:cNvPr id="554" name="Shape 554"/>
            <p:cNvSpPr txBox="1"/>
            <p:nvPr/>
          </p:nvSpPr>
          <p:spPr>
            <a:xfrm>
              <a:off x="647953" y="1488788"/>
              <a:ext cx="18840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 dirty="0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Projects Reporting</a:t>
              </a:r>
              <a:endParaRPr sz="1600" dirty="0"/>
            </a:p>
          </p:txBody>
        </p:sp>
        <p:grpSp>
          <p:nvGrpSpPr>
            <p:cNvPr id="555" name="Shape 555"/>
            <p:cNvGrpSpPr/>
            <p:nvPr/>
          </p:nvGrpSpPr>
          <p:grpSpPr>
            <a:xfrm>
              <a:off x="2499225" y="1915211"/>
              <a:ext cx="1306238" cy="2620958"/>
              <a:chOff x="2578309" y="375224"/>
              <a:chExt cx="1306238" cy="2620958"/>
            </a:xfrm>
          </p:grpSpPr>
          <p:sp>
            <p:nvSpPr>
              <p:cNvPr id="556" name="Shape 556"/>
              <p:cNvSpPr/>
              <p:nvPr/>
            </p:nvSpPr>
            <p:spPr>
              <a:xfrm>
                <a:off x="2578309" y="375224"/>
                <a:ext cx="1047096" cy="2620958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04850" tIns="52400" rIns="104850" bIns="524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7" name="Shape 557"/>
              <p:cNvSpPr/>
              <p:nvPr/>
            </p:nvSpPr>
            <p:spPr>
              <a:xfrm>
                <a:off x="2611033" y="476672"/>
                <a:ext cx="957429" cy="957451"/>
              </a:xfrm>
              <a:prstGeom prst="ellipse">
                <a:avLst/>
              </a:prstGeom>
              <a:solidFill>
                <a:schemeClr val="accent3">
                  <a:alpha val="49803"/>
                </a:scheme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Shape 558"/>
              <p:cNvSpPr txBox="1"/>
              <p:nvPr/>
            </p:nvSpPr>
            <p:spPr>
              <a:xfrm>
                <a:off x="2751245" y="616887"/>
                <a:ext cx="677005" cy="6770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2400" tIns="52400" rIns="52400" bIns="524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rPr lang="en-US" sz="1400" b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Donors</a:t>
                </a:r>
                <a:endParaRPr sz="1600" dirty="0"/>
              </a:p>
            </p:txBody>
          </p:sp>
          <p:cxnSp>
            <p:nvCxnSpPr>
              <p:cNvPr id="559" name="Shape 559"/>
              <p:cNvCxnSpPr>
                <a:stCxn id="544" idx="2"/>
                <a:endCxn id="557" idx="6"/>
              </p:cNvCxnSpPr>
              <p:nvPr/>
            </p:nvCxnSpPr>
            <p:spPr>
              <a:xfrm rot="10800000">
                <a:off x="3568347" y="955373"/>
                <a:ext cx="316200" cy="18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</p:grpSp>
        <p:cxnSp>
          <p:nvCxnSpPr>
            <p:cNvPr id="560" name="Shape 560"/>
            <p:cNvCxnSpPr>
              <a:stCxn id="527" idx="2"/>
              <a:endCxn id="544" idx="6"/>
            </p:cNvCxnSpPr>
            <p:nvPr/>
          </p:nvCxnSpPr>
          <p:spPr>
            <a:xfrm flipH="1">
              <a:off x="4762915" y="2495385"/>
              <a:ext cx="410700" cy="1800"/>
            </a:xfrm>
            <a:prstGeom prst="straightConnector1">
              <a:avLst/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grpSp>
          <p:nvGrpSpPr>
            <p:cNvPr id="561" name="Shape 561"/>
            <p:cNvGrpSpPr/>
            <p:nvPr/>
          </p:nvGrpSpPr>
          <p:grpSpPr>
            <a:xfrm>
              <a:off x="7979393" y="4609717"/>
              <a:ext cx="982593" cy="2231478"/>
              <a:chOff x="8125911" y="260648"/>
              <a:chExt cx="982593" cy="2489297"/>
            </a:xfrm>
          </p:grpSpPr>
          <p:sp>
            <p:nvSpPr>
              <p:cNvPr id="562" name="Shape 562"/>
              <p:cNvSpPr/>
              <p:nvPr/>
            </p:nvSpPr>
            <p:spPr>
              <a:xfrm>
                <a:off x="8125911" y="260648"/>
                <a:ext cx="982593" cy="2489297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104850" tIns="52400" rIns="104850" bIns="524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3" name="Shape 563"/>
              <p:cNvSpPr/>
              <p:nvPr/>
            </p:nvSpPr>
            <p:spPr>
              <a:xfrm>
                <a:off x="8433585" y="1293416"/>
                <a:ext cx="342564" cy="411835"/>
              </a:xfrm>
              <a:prstGeom prst="ellipse">
                <a:avLst/>
              </a:prstGeom>
              <a:solidFill>
                <a:srgbClr val="938953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Shape 564"/>
              <p:cNvSpPr txBox="1"/>
              <p:nvPr/>
            </p:nvSpPr>
            <p:spPr>
              <a:xfrm>
                <a:off x="8424036" y="1341292"/>
                <a:ext cx="345245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300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B</a:t>
                </a:r>
                <a:endParaRPr sz="1600" dirty="0"/>
              </a:p>
            </p:txBody>
          </p:sp>
        </p:grpSp>
        <p:grpSp>
          <p:nvGrpSpPr>
            <p:cNvPr id="565" name="Shape 565"/>
            <p:cNvGrpSpPr/>
            <p:nvPr/>
          </p:nvGrpSpPr>
          <p:grpSpPr>
            <a:xfrm>
              <a:off x="5001546" y="4609717"/>
              <a:ext cx="1296144" cy="2231478"/>
              <a:chOff x="5148064" y="260648"/>
              <a:chExt cx="1296144" cy="2231478"/>
            </a:xfrm>
          </p:grpSpPr>
          <p:sp>
            <p:nvSpPr>
              <p:cNvPr id="566" name="Shape 566"/>
              <p:cNvSpPr/>
              <p:nvPr/>
            </p:nvSpPr>
            <p:spPr>
              <a:xfrm>
                <a:off x="5148064" y="260648"/>
                <a:ext cx="1296144" cy="2231478"/>
              </a:xfrm>
              <a:prstGeom prst="rect">
                <a:avLst/>
              </a:prstGeom>
              <a:solidFill>
                <a:srgbClr val="B7CCE4"/>
              </a:solidFill>
              <a:ln>
                <a:noFill/>
              </a:ln>
            </p:spPr>
            <p:txBody>
              <a:bodyPr spcFirstLastPara="1" wrap="square" lIns="104850" tIns="52400" rIns="104850" bIns="524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7" name="Shape 567"/>
              <p:cNvSpPr/>
              <p:nvPr/>
            </p:nvSpPr>
            <p:spPr>
              <a:xfrm>
                <a:off x="5320133" y="331886"/>
                <a:ext cx="957429" cy="957451"/>
              </a:xfrm>
              <a:prstGeom prst="ellipse">
                <a:avLst/>
              </a:prstGeom>
              <a:solidFill>
                <a:srgbClr val="BF504D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Shape 568"/>
              <p:cNvSpPr txBox="1"/>
              <p:nvPr/>
            </p:nvSpPr>
            <p:spPr>
              <a:xfrm>
                <a:off x="5460345" y="472101"/>
                <a:ext cx="677005" cy="6770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2400" tIns="52400" rIns="52400" bIns="524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rPr lang="en-US" sz="1400" b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District Chapters</a:t>
                </a:r>
                <a:endParaRPr sz="1600" dirty="0"/>
              </a:p>
            </p:txBody>
          </p:sp>
        </p:grpSp>
        <p:grpSp>
          <p:nvGrpSpPr>
            <p:cNvPr id="569" name="Shape 569"/>
            <p:cNvGrpSpPr/>
            <p:nvPr/>
          </p:nvGrpSpPr>
          <p:grpSpPr>
            <a:xfrm>
              <a:off x="6357368" y="4609717"/>
              <a:ext cx="1920150" cy="2231478"/>
              <a:chOff x="6503886" y="260648"/>
              <a:chExt cx="1920150" cy="2231478"/>
            </a:xfrm>
          </p:grpSpPr>
          <p:sp>
            <p:nvSpPr>
              <p:cNvPr id="570" name="Shape 570"/>
              <p:cNvSpPr/>
              <p:nvPr/>
            </p:nvSpPr>
            <p:spPr>
              <a:xfrm>
                <a:off x="6503886" y="260648"/>
                <a:ext cx="1586529" cy="2231478"/>
              </a:xfrm>
              <a:prstGeom prst="rect">
                <a:avLst/>
              </a:prstGeom>
              <a:solidFill>
                <a:srgbClr val="DAE5F1"/>
              </a:solidFill>
              <a:ln>
                <a:noFill/>
              </a:ln>
            </p:spPr>
            <p:txBody>
              <a:bodyPr spcFirstLastPara="1" wrap="square" lIns="104850" tIns="52400" rIns="104850" bIns="524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1" name="Shape 571"/>
              <p:cNvSpPr txBox="1"/>
              <p:nvPr/>
            </p:nvSpPr>
            <p:spPr>
              <a:xfrm>
                <a:off x="6567483" y="1195982"/>
                <a:ext cx="1430184" cy="307777"/>
              </a:xfrm>
              <a:prstGeom prst="rect">
                <a:avLst/>
              </a:prstGeom>
              <a:solidFill>
                <a:srgbClr val="D6E3B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dirty="0">
                    <a:solidFill>
                      <a:srgbClr val="24406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Volunteers</a:t>
                </a:r>
                <a:endParaRPr sz="1600" dirty="0"/>
              </a:p>
            </p:txBody>
          </p:sp>
          <p:sp>
            <p:nvSpPr>
              <p:cNvPr id="572" name="Shape 572"/>
              <p:cNvSpPr txBox="1"/>
              <p:nvPr/>
            </p:nvSpPr>
            <p:spPr>
              <a:xfrm>
                <a:off x="6567483" y="645318"/>
                <a:ext cx="1430184" cy="309052"/>
              </a:xfrm>
              <a:prstGeom prst="rect">
                <a:avLst/>
              </a:prstGeom>
              <a:solidFill>
                <a:srgbClr val="D6E3BC"/>
              </a:solidFill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dirty="0">
                    <a:solidFill>
                      <a:srgbClr val="24406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Sub-chapter</a:t>
                </a:r>
                <a:endParaRPr sz="1600" dirty="0"/>
              </a:p>
            </p:txBody>
          </p:sp>
          <p:cxnSp>
            <p:nvCxnSpPr>
              <p:cNvPr id="573" name="Shape 573"/>
              <p:cNvCxnSpPr>
                <a:stCxn id="564" idx="1"/>
                <a:endCxn id="571" idx="3"/>
              </p:cNvCxnSpPr>
              <p:nvPr/>
            </p:nvCxnSpPr>
            <p:spPr>
              <a:xfrm flipH="1">
                <a:off x="7997736" y="1346626"/>
                <a:ext cx="426300" cy="33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</p:grpSp>
        <p:grpSp>
          <p:nvGrpSpPr>
            <p:cNvPr id="574" name="Shape 574"/>
            <p:cNvGrpSpPr/>
            <p:nvPr/>
          </p:nvGrpSpPr>
          <p:grpSpPr>
            <a:xfrm>
              <a:off x="3633394" y="4608947"/>
              <a:ext cx="1540198" cy="2232248"/>
              <a:chOff x="3716657" y="259878"/>
              <a:chExt cx="1540198" cy="2232248"/>
            </a:xfrm>
          </p:grpSpPr>
          <p:sp>
            <p:nvSpPr>
              <p:cNvPr id="575" name="Shape 575"/>
              <p:cNvSpPr/>
              <p:nvPr/>
            </p:nvSpPr>
            <p:spPr>
              <a:xfrm>
                <a:off x="3716657" y="259878"/>
                <a:ext cx="1296144" cy="2232248"/>
              </a:xfrm>
              <a:prstGeom prst="rect">
                <a:avLst/>
              </a:prstGeom>
              <a:solidFill>
                <a:srgbClr val="93B3D7"/>
              </a:solidFill>
              <a:ln>
                <a:noFill/>
              </a:ln>
            </p:spPr>
            <p:txBody>
              <a:bodyPr spcFirstLastPara="1" wrap="square" lIns="104850" tIns="52400" rIns="104850" bIns="524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Shape 576"/>
              <p:cNvSpPr/>
              <p:nvPr/>
            </p:nvSpPr>
            <p:spPr>
              <a:xfrm>
                <a:off x="3888726" y="331886"/>
                <a:ext cx="957429" cy="957451"/>
              </a:xfrm>
              <a:prstGeom prst="ellipse">
                <a:avLst/>
              </a:prstGeom>
              <a:solidFill>
                <a:srgbClr val="BF504D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Shape 577"/>
              <p:cNvSpPr txBox="1"/>
              <p:nvPr/>
            </p:nvSpPr>
            <p:spPr>
              <a:xfrm>
                <a:off x="4028938" y="618663"/>
                <a:ext cx="677005" cy="4333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2400" tIns="52400" rIns="52400" bIns="524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rPr lang="en-US" sz="1400" b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OD</a:t>
                </a:r>
                <a:endParaRPr sz="1600" dirty="0"/>
              </a:p>
            </p:txBody>
          </p:sp>
          <p:sp>
            <p:nvSpPr>
              <p:cNvPr id="578" name="Shape 578"/>
              <p:cNvSpPr/>
              <p:nvPr/>
            </p:nvSpPr>
            <p:spPr>
              <a:xfrm>
                <a:off x="3917604" y="1536500"/>
                <a:ext cx="905292" cy="884074"/>
              </a:xfrm>
              <a:prstGeom prst="ellipse">
                <a:avLst/>
              </a:prstGeom>
              <a:solidFill>
                <a:srgbClr val="BF504D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Shape 579"/>
              <p:cNvSpPr txBox="1"/>
              <p:nvPr/>
            </p:nvSpPr>
            <p:spPr>
              <a:xfrm>
                <a:off x="4133378" y="1838054"/>
                <a:ext cx="462701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CEC</a:t>
                </a:r>
                <a:endParaRPr sz="1600" dirty="0"/>
              </a:p>
            </p:txBody>
          </p:sp>
          <p:cxnSp>
            <p:nvCxnSpPr>
              <p:cNvPr id="580" name="Shape 580"/>
              <p:cNvCxnSpPr/>
              <p:nvPr/>
            </p:nvCxnSpPr>
            <p:spPr>
              <a:xfrm rot="10800000">
                <a:off x="4427984" y="1301009"/>
                <a:ext cx="2457" cy="229412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581" name="Shape 581"/>
              <p:cNvCxnSpPr/>
              <p:nvPr/>
            </p:nvCxnSpPr>
            <p:spPr>
              <a:xfrm>
                <a:off x="4292721" y="1313991"/>
                <a:ext cx="0" cy="209351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C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582" name="Shape 582"/>
              <p:cNvCxnSpPr>
                <a:stCxn id="576" idx="6"/>
                <a:endCxn id="567" idx="2"/>
              </p:cNvCxnSpPr>
              <p:nvPr/>
            </p:nvCxnSpPr>
            <p:spPr>
              <a:xfrm>
                <a:off x="4846155" y="810612"/>
                <a:ext cx="410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C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</p:grpSp>
        <p:sp>
          <p:nvSpPr>
            <p:cNvPr id="583" name="Shape 583"/>
            <p:cNvSpPr txBox="1"/>
            <p:nvPr/>
          </p:nvSpPr>
          <p:spPr>
            <a:xfrm>
              <a:off x="2072693" y="5598366"/>
              <a:ext cx="1560701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 dirty="0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Regular Reporting</a:t>
              </a:r>
              <a:endParaRPr sz="1600" dirty="0"/>
            </a:p>
          </p:txBody>
        </p:sp>
        <p:cxnSp>
          <p:nvCxnSpPr>
            <p:cNvPr id="584" name="Shape 584"/>
            <p:cNvCxnSpPr>
              <a:stCxn id="572" idx="1"/>
              <a:endCxn id="567" idx="6"/>
            </p:cNvCxnSpPr>
            <p:nvPr/>
          </p:nvCxnSpPr>
          <p:spPr>
            <a:xfrm flipH="1">
              <a:off x="6130865" y="5148913"/>
              <a:ext cx="290100" cy="10800"/>
            </a:xfrm>
            <a:prstGeom prst="straightConnector1">
              <a:avLst/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cxnSp>
          <p:nvCxnSpPr>
            <p:cNvPr id="585" name="Shape 585"/>
            <p:cNvCxnSpPr>
              <a:stCxn id="571" idx="0"/>
              <a:endCxn id="572" idx="2"/>
            </p:cNvCxnSpPr>
            <p:nvPr/>
          </p:nvCxnSpPr>
          <p:spPr>
            <a:xfrm rot="10800000">
              <a:off x="7136057" y="5303551"/>
              <a:ext cx="0" cy="241500"/>
            </a:xfrm>
            <a:prstGeom prst="straightConnector1">
              <a:avLst/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sp>
          <p:nvSpPr>
            <p:cNvPr id="586" name="Shape 586"/>
            <p:cNvSpPr txBox="1"/>
            <p:nvPr/>
          </p:nvSpPr>
          <p:spPr>
            <a:xfrm>
              <a:off x="5173615" y="5941534"/>
              <a:ext cx="1034232" cy="307777"/>
            </a:xfrm>
            <a:prstGeom prst="rect">
              <a:avLst/>
            </a:prstGeom>
            <a:solidFill>
              <a:srgbClr val="D6E3BC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rgbClr val="244061"/>
                  </a:solidFill>
                  <a:latin typeface="Calibri"/>
                  <a:ea typeface="Calibri"/>
                  <a:cs typeface="Calibri"/>
                  <a:sym typeface="Calibri"/>
                </a:rPr>
                <a:t>J/Y RC</a:t>
              </a:r>
              <a:endParaRPr sz="1600" dirty="0"/>
            </a:p>
          </p:txBody>
        </p:sp>
        <p:cxnSp>
          <p:nvCxnSpPr>
            <p:cNvPr id="587" name="Shape 587"/>
            <p:cNvCxnSpPr/>
            <p:nvPr/>
          </p:nvCxnSpPr>
          <p:spPr>
            <a:xfrm rot="10800000">
              <a:off x="5690731" y="5689067"/>
              <a:ext cx="4751" cy="229627"/>
            </a:xfrm>
            <a:prstGeom prst="straightConnector1">
              <a:avLst/>
            </a:prstGeom>
            <a:noFill/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sp>
          <p:nvSpPr>
            <p:cNvPr id="588" name="Shape 588"/>
            <p:cNvSpPr txBox="1"/>
            <p:nvPr/>
          </p:nvSpPr>
          <p:spPr>
            <a:xfrm>
              <a:off x="7786134" y="1580843"/>
              <a:ext cx="12960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00" b="1" dirty="0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Communities</a:t>
              </a:r>
              <a:endParaRPr sz="1600" dirty="0"/>
            </a:p>
          </p:txBody>
        </p:sp>
        <p:sp>
          <p:nvSpPr>
            <p:cNvPr id="589" name="Shape 589"/>
            <p:cNvSpPr txBox="1"/>
            <p:nvPr/>
          </p:nvSpPr>
          <p:spPr>
            <a:xfrm>
              <a:off x="6369700" y="1464583"/>
              <a:ext cx="1458000" cy="43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00" b="1" dirty="0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District Chapters / Subchapters</a:t>
              </a:r>
              <a:endParaRPr sz="1600" dirty="0"/>
            </a:p>
          </p:txBody>
        </p:sp>
      </p:grpSp>
      <p:sp>
        <p:nvSpPr>
          <p:cNvPr id="590" name="Shape 590"/>
          <p:cNvSpPr txBox="1">
            <a:spLocks noGrp="1"/>
          </p:cNvSpPr>
          <p:nvPr>
            <p:ph type="ctrTitle"/>
          </p:nvPr>
        </p:nvSpPr>
        <p:spPr>
          <a:xfrm>
            <a:off x="462700" y="573527"/>
            <a:ext cx="8583223" cy="651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850" tIns="52400" rIns="104850" bIns="52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i="0" dirty="0">
                <a:solidFill>
                  <a:srgbClr val="FF0000"/>
                </a:solidFill>
              </a:rPr>
              <a:t>Example: Mapping </a:t>
            </a:r>
            <a:r>
              <a:rPr lang="en-US" sz="4800" i="0" dirty="0"/>
              <a:t>I</a:t>
            </a:r>
            <a:r>
              <a:rPr lang="en-US" sz="4800" i="0" dirty="0">
                <a:solidFill>
                  <a:srgbClr val="FF0000"/>
                </a:solidFill>
              </a:rPr>
              <a:t>nformation </a:t>
            </a:r>
            <a:r>
              <a:rPr lang="en-US" sz="4800" i="0" dirty="0"/>
              <a:t>F</a:t>
            </a:r>
            <a:r>
              <a:rPr lang="en-US" sz="4800" i="0" dirty="0">
                <a:solidFill>
                  <a:srgbClr val="FF0000"/>
                </a:solidFill>
              </a:rPr>
              <a:t>lows </a:t>
            </a:r>
            <a:endParaRPr sz="4800" b="0" i="1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Shape 591"/>
          <p:cNvSpPr txBox="1"/>
          <p:nvPr/>
        </p:nvSpPr>
        <p:spPr>
          <a:xfrm>
            <a:off x="155821" y="664988"/>
            <a:ext cx="2380936" cy="880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/>
          </a:p>
        </p:txBody>
      </p:sp>
      <p:sp>
        <p:nvSpPr>
          <p:cNvPr id="592" name="Shape 592"/>
          <p:cNvSpPr txBox="1"/>
          <p:nvPr/>
        </p:nvSpPr>
        <p:spPr>
          <a:xfrm>
            <a:off x="447948" y="2407449"/>
            <a:ext cx="2103215" cy="2934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collection and monitoring use different methodologies and tools. There is a lack of standards across various programs and National Society stakeholders</a:t>
            </a:r>
            <a:r>
              <a:rPr lang="en-US" sz="2100" dirty="0">
                <a:solidFill>
                  <a:schemeClr val="dk1"/>
                </a:solidFill>
              </a:rPr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5730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8" name="Shape 598"/>
          <p:cNvGrpSpPr/>
          <p:nvPr/>
        </p:nvGrpSpPr>
        <p:grpSpPr>
          <a:xfrm>
            <a:off x="294007" y="2749110"/>
            <a:ext cx="9860187" cy="3867587"/>
            <a:chOff x="251520" y="2492896"/>
            <a:chExt cx="8435280" cy="3507132"/>
          </a:xfrm>
        </p:grpSpPr>
        <p:sp>
          <p:nvSpPr>
            <p:cNvPr id="599" name="Shape 599"/>
            <p:cNvSpPr/>
            <p:nvPr/>
          </p:nvSpPr>
          <p:spPr>
            <a:xfrm>
              <a:off x="251520" y="2492896"/>
              <a:ext cx="6436441" cy="2098321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DAE5F1"/>
            </a:solidFill>
            <a:ln>
              <a:noFill/>
            </a:ln>
          </p:spPr>
          <p:txBody>
            <a:bodyPr spcFirstLastPara="1" wrap="square" lIns="104850" tIns="52400" rIns="104850" bIns="524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Shape 600"/>
            <p:cNvSpPr/>
            <p:nvPr/>
          </p:nvSpPr>
          <p:spPr>
            <a:xfrm>
              <a:off x="2699792" y="3118976"/>
              <a:ext cx="3606374" cy="338554"/>
            </a:xfrm>
            <a:prstGeom prst="rect">
              <a:avLst/>
            </a:prstGeom>
            <a:solidFill>
              <a:srgbClr val="E5DFEC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Programme planning &amp; decision making</a:t>
              </a:r>
              <a:endParaRPr sz="1600" dirty="0"/>
            </a:p>
          </p:txBody>
        </p:sp>
        <p:sp>
          <p:nvSpPr>
            <p:cNvPr id="601" name="Shape 601"/>
            <p:cNvSpPr/>
            <p:nvPr/>
          </p:nvSpPr>
          <p:spPr>
            <a:xfrm>
              <a:off x="2699792" y="3645024"/>
              <a:ext cx="3606374" cy="338554"/>
            </a:xfrm>
            <a:prstGeom prst="rect">
              <a:avLst/>
            </a:prstGeom>
            <a:solidFill>
              <a:srgbClr val="E5DFEC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Reporting &amp; Communications</a:t>
              </a:r>
              <a:endParaRPr sz="1600" dirty="0"/>
            </a:p>
          </p:txBody>
        </p:sp>
        <p:sp>
          <p:nvSpPr>
            <p:cNvPr id="602" name="Shape 602"/>
            <p:cNvSpPr/>
            <p:nvPr/>
          </p:nvSpPr>
          <p:spPr>
            <a:xfrm>
              <a:off x="420692" y="5415328"/>
              <a:ext cx="2279100" cy="584700"/>
            </a:xfrm>
            <a:prstGeom prst="rect">
              <a:avLst/>
            </a:prstGeom>
            <a:solidFill>
              <a:schemeClr val="dk1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Thematic Leaders</a:t>
              </a:r>
              <a:endParaRPr sz="1600"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Supporting Departments</a:t>
              </a:r>
              <a:endParaRPr sz="1600" dirty="0"/>
            </a:p>
          </p:txBody>
        </p:sp>
        <p:sp>
          <p:nvSpPr>
            <p:cNvPr id="603" name="Shape 603"/>
            <p:cNvSpPr/>
            <p:nvPr/>
          </p:nvSpPr>
          <p:spPr>
            <a:xfrm>
              <a:off x="6660232" y="2698177"/>
              <a:ext cx="2026568" cy="189369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txBody>
            <a:bodyPr spcFirstLastPara="1" wrap="square" lIns="104850" tIns="52400" rIns="104850" bIns="524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Shape 604"/>
            <p:cNvSpPr/>
            <p:nvPr/>
          </p:nvSpPr>
          <p:spPr>
            <a:xfrm>
              <a:off x="6804899" y="3026933"/>
              <a:ext cx="1770421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 b="1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Communities</a:t>
              </a:r>
              <a:endParaRPr sz="1600" dirty="0"/>
            </a:p>
          </p:txBody>
        </p:sp>
        <p:sp>
          <p:nvSpPr>
            <p:cNvPr id="605" name="Shape 605"/>
            <p:cNvSpPr/>
            <p:nvPr/>
          </p:nvSpPr>
          <p:spPr>
            <a:xfrm>
              <a:off x="6804899" y="3552981"/>
              <a:ext cx="1770421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 b="1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Public &amp; Donors </a:t>
              </a:r>
              <a:endParaRPr sz="1600" dirty="0"/>
            </a:p>
          </p:txBody>
        </p:sp>
        <p:sp>
          <p:nvSpPr>
            <p:cNvPr id="606" name="Shape 606"/>
            <p:cNvSpPr/>
            <p:nvPr/>
          </p:nvSpPr>
          <p:spPr>
            <a:xfrm>
              <a:off x="7229940" y="2647655"/>
              <a:ext cx="777777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Impact</a:t>
              </a: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7" name="Shape 607"/>
            <p:cNvSpPr/>
            <p:nvPr/>
          </p:nvSpPr>
          <p:spPr>
            <a:xfrm>
              <a:off x="6802170" y="4072426"/>
              <a:ext cx="1770421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 b="1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Internal</a:t>
              </a:r>
              <a:endParaRPr sz="1600" dirty="0"/>
            </a:p>
          </p:txBody>
        </p:sp>
      </p:grpSp>
      <p:grpSp>
        <p:nvGrpSpPr>
          <p:cNvPr id="608" name="Shape 608"/>
          <p:cNvGrpSpPr/>
          <p:nvPr/>
        </p:nvGrpSpPr>
        <p:grpSpPr>
          <a:xfrm>
            <a:off x="104590" y="1719041"/>
            <a:ext cx="2108371" cy="2268981"/>
            <a:chOff x="107504" y="1287142"/>
            <a:chExt cx="2446474" cy="2790874"/>
          </a:xfrm>
        </p:grpSpPr>
        <p:sp>
          <p:nvSpPr>
            <p:cNvPr id="609" name="Shape 609"/>
            <p:cNvSpPr/>
            <p:nvPr/>
          </p:nvSpPr>
          <p:spPr>
            <a:xfrm>
              <a:off x="107504" y="1287142"/>
              <a:ext cx="2134157" cy="2104518"/>
            </a:xfrm>
            <a:prstGeom prst="pie">
              <a:avLst>
                <a:gd name="adj1" fmla="val 2167839"/>
                <a:gd name="adj2" fmla="val 19160837"/>
              </a:avLst>
            </a:prstGeom>
            <a:solidFill>
              <a:srgbClr val="8064A2">
                <a:alpha val="49803"/>
              </a:srgbClr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4850" tIns="52400" rIns="104850" bIns="524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Shape 610"/>
            <p:cNvSpPr txBox="1"/>
            <p:nvPr/>
          </p:nvSpPr>
          <p:spPr>
            <a:xfrm>
              <a:off x="389456" y="2856618"/>
              <a:ext cx="1570252" cy="4384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2400" tIns="52400" rIns="52400" bIns="524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Incomplete</a:t>
              </a:r>
              <a:endParaRPr sz="1600" dirty="0"/>
            </a:p>
          </p:txBody>
        </p:sp>
        <p:sp>
          <p:nvSpPr>
            <p:cNvPr id="611" name="Shape 611"/>
            <p:cNvSpPr/>
            <p:nvPr/>
          </p:nvSpPr>
          <p:spPr>
            <a:xfrm>
              <a:off x="270578" y="2420179"/>
              <a:ext cx="1140900" cy="37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Reliable </a:t>
              </a:r>
              <a:endParaRPr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Shape 612"/>
            <p:cNvSpPr/>
            <p:nvPr/>
          </p:nvSpPr>
          <p:spPr>
            <a:xfrm>
              <a:off x="270564" y="1900040"/>
              <a:ext cx="814800" cy="45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Data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Shape 613"/>
            <p:cNvSpPr/>
            <p:nvPr/>
          </p:nvSpPr>
          <p:spPr>
            <a:xfrm>
              <a:off x="1053591" y="3429943"/>
              <a:ext cx="360040" cy="648073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BFBFBF"/>
            </a:solidFill>
            <a:ln>
              <a:noFill/>
            </a:ln>
          </p:spPr>
          <p:txBody>
            <a:bodyPr spcFirstLastPara="1" wrap="square" lIns="104850" tIns="52400" rIns="104850" bIns="524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Shape 614"/>
            <p:cNvSpPr/>
            <p:nvPr/>
          </p:nvSpPr>
          <p:spPr>
            <a:xfrm>
              <a:off x="1267817" y="3507528"/>
              <a:ext cx="1286161" cy="3130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Data processing</a:t>
              </a:r>
              <a:endParaRPr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5" name="Shape 615"/>
            <p:cNvSpPr/>
            <p:nvPr/>
          </p:nvSpPr>
          <p:spPr>
            <a:xfrm rot="-2600806">
              <a:off x="1078620" y="1973152"/>
              <a:ext cx="957121" cy="3130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Limitations</a:t>
              </a:r>
              <a:endParaRPr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6" name="Shape 616"/>
          <p:cNvGrpSpPr/>
          <p:nvPr/>
        </p:nvGrpSpPr>
        <p:grpSpPr>
          <a:xfrm>
            <a:off x="1617087" y="1722302"/>
            <a:ext cx="1834298" cy="2714993"/>
            <a:chOff x="3779583" y="1287642"/>
            <a:chExt cx="2104518" cy="3301706"/>
          </a:xfrm>
        </p:grpSpPr>
        <p:grpSp>
          <p:nvGrpSpPr>
            <p:cNvPr id="617" name="Shape 617"/>
            <p:cNvGrpSpPr/>
            <p:nvPr/>
          </p:nvGrpSpPr>
          <p:grpSpPr>
            <a:xfrm>
              <a:off x="3779583" y="1287642"/>
              <a:ext cx="2104518" cy="2104518"/>
              <a:chOff x="3393685" y="1808682"/>
              <a:chExt cx="1384438" cy="1384438"/>
            </a:xfrm>
          </p:grpSpPr>
          <p:sp>
            <p:nvSpPr>
              <p:cNvPr id="618" name="Shape 618"/>
              <p:cNvSpPr/>
              <p:nvPr/>
            </p:nvSpPr>
            <p:spPr>
              <a:xfrm>
                <a:off x="3393685" y="1808682"/>
                <a:ext cx="1384438" cy="1384438"/>
              </a:xfrm>
              <a:prstGeom prst="ellipse">
                <a:avLst/>
              </a:prstGeom>
              <a:solidFill>
                <a:srgbClr val="BF504D">
                  <a:alpha val="49803"/>
                </a:srgbClr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4850" tIns="104850" rIns="104850" bIns="104850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Shape 619"/>
              <p:cNvSpPr txBox="1"/>
              <p:nvPr/>
            </p:nvSpPr>
            <p:spPr>
              <a:xfrm>
                <a:off x="3587008" y="2686254"/>
                <a:ext cx="1002952" cy="3436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rPr lang="en-US" sz="1400" b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Complete</a:t>
                </a:r>
                <a:endParaRPr sz="1600" dirty="0"/>
              </a:p>
            </p:txBody>
          </p:sp>
        </p:grpSp>
        <p:sp>
          <p:nvSpPr>
            <p:cNvPr id="620" name="Shape 620"/>
            <p:cNvSpPr/>
            <p:nvPr/>
          </p:nvSpPr>
          <p:spPr>
            <a:xfrm>
              <a:off x="4324565" y="2060048"/>
              <a:ext cx="11076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Unreliable</a:t>
              </a:r>
              <a:endParaRPr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1" name="Shape 621"/>
            <p:cNvSpPr/>
            <p:nvPr/>
          </p:nvSpPr>
          <p:spPr>
            <a:xfrm>
              <a:off x="4226740" y="2921967"/>
              <a:ext cx="1303220" cy="3405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Overestimates</a:t>
              </a:r>
              <a:endParaRPr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2" name="Shape 622"/>
            <p:cNvSpPr/>
            <p:nvPr/>
          </p:nvSpPr>
          <p:spPr>
            <a:xfrm>
              <a:off x="4674969" y="3448227"/>
              <a:ext cx="360039" cy="648073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BFBFBF"/>
            </a:solidFill>
            <a:ln>
              <a:noFill/>
            </a:ln>
          </p:spPr>
          <p:txBody>
            <a:bodyPr spcFirstLastPara="1" wrap="square" lIns="104850" tIns="52400" rIns="104850" bIns="524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3" name="Shape 623"/>
            <p:cNvSpPr/>
            <p:nvPr/>
          </p:nvSpPr>
          <p:spPr>
            <a:xfrm>
              <a:off x="4087795" y="4279749"/>
              <a:ext cx="1286100" cy="30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Data processing</a:t>
              </a:r>
              <a:endParaRPr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Shape 624"/>
            <p:cNvSpPr/>
            <p:nvPr/>
          </p:nvSpPr>
          <p:spPr>
            <a:xfrm>
              <a:off x="5194176" y="1451774"/>
              <a:ext cx="109084" cy="109084"/>
            </a:xfrm>
            <a:prstGeom prst="ellipse">
              <a:avLst/>
            </a:prstGeom>
            <a:solidFill>
              <a:srgbClr val="7F7F7F">
                <a:alpha val="49803"/>
              </a:srgbClr>
            </a:solidFill>
            <a:ln>
              <a:noFill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Shape 625"/>
            <p:cNvSpPr/>
            <p:nvPr/>
          </p:nvSpPr>
          <p:spPr>
            <a:xfrm>
              <a:off x="5516392" y="2228424"/>
              <a:ext cx="276099" cy="276099"/>
            </a:xfrm>
            <a:prstGeom prst="ellipse">
              <a:avLst/>
            </a:prstGeom>
            <a:solidFill>
              <a:srgbClr val="7F7F7F">
                <a:alpha val="49803"/>
              </a:srgbClr>
            </a:solidFill>
            <a:ln>
              <a:noFill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Shape 626"/>
            <p:cNvSpPr/>
            <p:nvPr/>
          </p:nvSpPr>
          <p:spPr>
            <a:xfrm>
              <a:off x="4086529" y="1419328"/>
              <a:ext cx="707251" cy="695249"/>
            </a:xfrm>
            <a:prstGeom prst="ellipse">
              <a:avLst/>
            </a:prstGeom>
            <a:solidFill>
              <a:srgbClr val="7F7F7F">
                <a:alpha val="49803"/>
              </a:srgbClr>
            </a:solidFill>
            <a:ln>
              <a:noFill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Shape 627"/>
            <p:cNvSpPr/>
            <p:nvPr/>
          </p:nvSpPr>
          <p:spPr>
            <a:xfrm>
              <a:off x="3917775" y="2362748"/>
              <a:ext cx="553066" cy="553062"/>
            </a:xfrm>
            <a:prstGeom prst="ellipse">
              <a:avLst/>
            </a:prstGeom>
            <a:solidFill>
              <a:srgbClr val="7F7F7F">
                <a:alpha val="49803"/>
              </a:srgbClr>
            </a:solidFill>
            <a:ln>
              <a:noFill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Shape 628"/>
            <p:cNvSpPr/>
            <p:nvPr/>
          </p:nvSpPr>
          <p:spPr>
            <a:xfrm>
              <a:off x="5346576" y="1604174"/>
              <a:ext cx="109084" cy="109084"/>
            </a:xfrm>
            <a:prstGeom prst="ellipse">
              <a:avLst/>
            </a:prstGeom>
            <a:solidFill>
              <a:srgbClr val="7F7F7F">
                <a:alpha val="49803"/>
              </a:srgbClr>
            </a:solidFill>
            <a:ln>
              <a:noFill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Shape 629"/>
            <p:cNvSpPr/>
            <p:nvPr/>
          </p:nvSpPr>
          <p:spPr>
            <a:xfrm>
              <a:off x="5132987" y="1922185"/>
              <a:ext cx="157742" cy="157742"/>
            </a:xfrm>
            <a:prstGeom prst="ellipse">
              <a:avLst/>
            </a:prstGeom>
            <a:solidFill>
              <a:srgbClr val="7F7F7F">
                <a:alpha val="49803"/>
              </a:srgbClr>
            </a:solidFill>
            <a:ln>
              <a:noFill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Shape 630"/>
            <p:cNvSpPr/>
            <p:nvPr/>
          </p:nvSpPr>
          <p:spPr>
            <a:xfrm>
              <a:off x="3979981" y="2050111"/>
              <a:ext cx="109084" cy="109084"/>
            </a:xfrm>
            <a:prstGeom prst="ellipse">
              <a:avLst/>
            </a:prstGeom>
            <a:solidFill>
              <a:srgbClr val="7F7F7F">
                <a:alpha val="49803"/>
              </a:srgbClr>
            </a:solidFill>
            <a:ln>
              <a:noFill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Shape 631"/>
            <p:cNvSpPr/>
            <p:nvPr/>
          </p:nvSpPr>
          <p:spPr>
            <a:xfrm>
              <a:off x="5261677" y="2466589"/>
              <a:ext cx="460186" cy="460186"/>
            </a:xfrm>
            <a:prstGeom prst="ellipse">
              <a:avLst/>
            </a:prstGeom>
            <a:solidFill>
              <a:srgbClr val="7F7F7F">
                <a:alpha val="49803"/>
              </a:srgbClr>
            </a:solidFill>
            <a:ln>
              <a:noFill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Shape 632"/>
            <p:cNvSpPr/>
            <p:nvPr/>
          </p:nvSpPr>
          <p:spPr>
            <a:xfrm>
              <a:off x="4676317" y="3155682"/>
              <a:ext cx="109084" cy="109084"/>
            </a:xfrm>
            <a:prstGeom prst="ellipse">
              <a:avLst/>
            </a:prstGeom>
            <a:solidFill>
              <a:srgbClr val="7F7F7F">
                <a:alpha val="49803"/>
              </a:srgbClr>
            </a:solidFill>
            <a:ln>
              <a:noFill/>
            </a:ln>
          </p:spPr>
          <p:txBody>
            <a:bodyPr spcFirstLastPara="1" wrap="square" lIns="104850" tIns="104850" rIns="104850" bIns="10485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Shape 633"/>
            <p:cNvSpPr/>
            <p:nvPr/>
          </p:nvSpPr>
          <p:spPr>
            <a:xfrm>
              <a:off x="4428994" y="1734782"/>
              <a:ext cx="805500" cy="45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Data</a:t>
              </a:r>
              <a:endParaRPr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4" name="Shape 634"/>
          <p:cNvGrpSpPr/>
          <p:nvPr/>
        </p:nvGrpSpPr>
        <p:grpSpPr>
          <a:xfrm>
            <a:off x="189733" y="3781426"/>
            <a:ext cx="2943755" cy="2036527"/>
            <a:chOff x="5472068" y="2943648"/>
            <a:chExt cx="2518398" cy="1846687"/>
          </a:xfrm>
        </p:grpSpPr>
        <p:sp>
          <p:nvSpPr>
            <p:cNvPr id="635" name="Shape 635"/>
            <p:cNvSpPr/>
            <p:nvPr/>
          </p:nvSpPr>
          <p:spPr>
            <a:xfrm>
              <a:off x="5472068" y="2943648"/>
              <a:ext cx="1609200" cy="1609200"/>
            </a:xfrm>
            <a:prstGeom prst="ellipse">
              <a:avLst/>
            </a:prstGeom>
            <a:solidFill>
              <a:srgbClr val="CCC0D9">
                <a:alpha val="49803"/>
              </a:srgbClr>
            </a:solidFill>
            <a:ln w="25400" cap="flat" cmpd="sng">
              <a:solidFill>
                <a:srgbClr val="366092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36" name="Shape 636"/>
            <p:cNvGrpSpPr/>
            <p:nvPr/>
          </p:nvGrpSpPr>
          <p:grpSpPr>
            <a:xfrm>
              <a:off x="5813834" y="3239463"/>
              <a:ext cx="941003" cy="1236749"/>
              <a:chOff x="6916024" y="720918"/>
              <a:chExt cx="1229647" cy="1616109"/>
            </a:xfrm>
          </p:grpSpPr>
          <p:grpSp>
            <p:nvGrpSpPr>
              <p:cNvPr id="637" name="Shape 637"/>
              <p:cNvGrpSpPr/>
              <p:nvPr/>
            </p:nvGrpSpPr>
            <p:grpSpPr>
              <a:xfrm>
                <a:off x="6916024" y="720918"/>
                <a:ext cx="1229647" cy="1616109"/>
                <a:chOff x="2465547" y="2164763"/>
                <a:chExt cx="1384500" cy="1819630"/>
              </a:xfrm>
            </p:grpSpPr>
            <p:sp>
              <p:nvSpPr>
                <p:cNvPr id="638" name="Shape 638"/>
                <p:cNvSpPr/>
                <p:nvPr/>
              </p:nvSpPr>
              <p:spPr>
                <a:xfrm>
                  <a:off x="2465547" y="2164763"/>
                  <a:ext cx="1384500" cy="1384500"/>
                </a:xfrm>
                <a:prstGeom prst="ellipse">
                  <a:avLst/>
                </a:prstGeom>
                <a:solidFill>
                  <a:srgbClr val="93B3D7">
                    <a:alpha val="49803"/>
                  </a:srgbClr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04850" tIns="104850" rIns="104850" bIns="104850" anchor="ctr" anchorCtr="0">
                  <a:noAutofit/>
                </a:bodyPr>
                <a:lstStyle/>
                <a:p>
                  <a:pPr marL="0" lvl="0" indent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9" name="Shape 639"/>
                <p:cNvSpPr txBox="1"/>
                <p:nvPr/>
              </p:nvSpPr>
              <p:spPr>
                <a:xfrm>
                  <a:off x="2644459" y="3581493"/>
                  <a:ext cx="1002900" cy="4029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Calibri"/>
                    <a:buNone/>
                  </a:pPr>
                  <a:r>
                    <a:rPr lang="en-US" sz="1400" b="1" dirty="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Complete</a:t>
                  </a:r>
                  <a:endParaRPr sz="1600" dirty="0"/>
                </a:p>
              </p:txBody>
            </p:sp>
          </p:grpSp>
          <p:sp>
            <p:nvSpPr>
              <p:cNvPr id="640" name="Shape 640"/>
              <p:cNvSpPr/>
              <p:nvPr/>
            </p:nvSpPr>
            <p:spPr>
              <a:xfrm>
                <a:off x="7025733" y="796152"/>
                <a:ext cx="9894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04850" tIns="52400" rIns="104850" bIns="524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i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Reliable</a:t>
                </a:r>
                <a:endParaRPr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41" name="Shape 641"/>
            <p:cNvSpPr/>
            <p:nvPr/>
          </p:nvSpPr>
          <p:spPr>
            <a:xfrm>
              <a:off x="6818538" y="4294389"/>
              <a:ext cx="275525" cy="495946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BFBFBF"/>
            </a:solidFill>
            <a:ln>
              <a:noFill/>
            </a:ln>
          </p:spPr>
          <p:txBody>
            <a:bodyPr spcFirstLastPara="1" wrap="square" lIns="104850" tIns="52400" rIns="104850" bIns="524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2" name="Shape 642"/>
            <p:cNvSpPr/>
            <p:nvPr/>
          </p:nvSpPr>
          <p:spPr>
            <a:xfrm>
              <a:off x="7006215" y="4358995"/>
              <a:ext cx="984251" cy="2308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Data processing</a:t>
              </a:r>
              <a:endParaRPr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3" name="Shape 643"/>
            <p:cNvSpPr/>
            <p:nvPr/>
          </p:nvSpPr>
          <p:spPr>
            <a:xfrm>
              <a:off x="5976337" y="3591827"/>
              <a:ext cx="6006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Data</a:t>
              </a:r>
              <a:endParaRPr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Shape 644"/>
            <p:cNvSpPr/>
            <p:nvPr/>
          </p:nvSpPr>
          <p:spPr>
            <a:xfrm rot="-3344162">
              <a:off x="7041423" y="3794888"/>
              <a:ext cx="647950" cy="215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4850" tIns="52400" rIns="104850" bIns="524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00" i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Limitations</a:t>
              </a:r>
              <a:endParaRPr sz="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5" name="Shape 645"/>
          <p:cNvSpPr txBox="1"/>
          <p:nvPr/>
        </p:nvSpPr>
        <p:spPr>
          <a:xfrm>
            <a:off x="3784825" y="5445350"/>
            <a:ext cx="5636700" cy="126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dk1"/>
                </a:solidFill>
              </a:rPr>
              <a:t>We make important decisions based on data collected/analyzed.</a:t>
            </a:r>
            <a:endParaRPr dirty="0"/>
          </a:p>
        </p:txBody>
      </p:sp>
      <p:sp>
        <p:nvSpPr>
          <p:cNvPr id="646" name="Shape 646"/>
          <p:cNvSpPr txBox="1"/>
          <p:nvPr/>
        </p:nvSpPr>
        <p:spPr>
          <a:xfrm>
            <a:off x="327308" y="456558"/>
            <a:ext cx="7623900" cy="126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to Decisions?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00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hape 652"/>
          <p:cNvSpPr txBox="1"/>
          <p:nvPr/>
        </p:nvSpPr>
        <p:spPr>
          <a:xfrm>
            <a:off x="1016125" y="385777"/>
            <a:ext cx="93579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Questioning Quality</a:t>
            </a:r>
            <a:endParaRPr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3" name="Shape 653"/>
          <p:cNvSpPr txBox="1"/>
          <p:nvPr/>
        </p:nvSpPr>
        <p:spPr>
          <a:xfrm>
            <a:off x="1016125" y="2206450"/>
            <a:ext cx="8564400" cy="39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some of the data workflows in IFRC and your organization?</a:t>
            </a: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endParaRPr sz="3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400"/>
              </a:spcBef>
            </a:pPr>
            <a:r>
              <a:rPr lang="en-US" sz="30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we be more consistent with metrics, measurement, and methodologies? </a:t>
            </a:r>
            <a:r>
              <a:rPr lang="en-CA" sz="30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>
              <a:spcBef>
                <a:spcPts val="400"/>
              </a:spcBef>
            </a:pPr>
            <a:endParaRPr sz="3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we better compare, analyze, summarize and report?</a:t>
            </a:r>
            <a:endParaRPr sz="3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400"/>
              </a:spcBef>
              <a:spcAft>
                <a:spcPts val="0"/>
              </a:spcAft>
              <a:buNone/>
            </a:pPr>
            <a:endParaRPr sz="3000" dirty="0"/>
          </a:p>
        </p:txBody>
      </p:sp>
    </p:spTree>
    <p:extLst>
      <p:ext uri="{BB962C8B-B14F-4D97-AF65-F5344CB8AC3E}">
        <p14:creationId xmlns:p14="http://schemas.microsoft.com/office/powerpoint/2010/main" val="542732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Shape 659"/>
          <p:cNvSpPr txBox="1">
            <a:spLocks noGrp="1"/>
          </p:cNvSpPr>
          <p:nvPr>
            <p:ph type="body" idx="1"/>
          </p:nvPr>
        </p:nvSpPr>
        <p:spPr>
          <a:xfrm>
            <a:off x="5345125" y="4730225"/>
            <a:ext cx="4676100" cy="1663500"/>
          </a:xfrm>
          <a:prstGeom prst="rect">
            <a:avLst/>
          </a:prstGeom>
        </p:spPr>
        <p:txBody>
          <a:bodyPr spcFirstLastPara="1" wrap="square" lIns="104275" tIns="52125" rIns="104275" bIns="52125" anchor="t" anchorCtr="0">
            <a:noAutofit/>
          </a:bodyPr>
          <a:lstStyle/>
          <a:p>
            <a:pPr lvl="0">
              <a:spcBef>
                <a:spcPts val="480"/>
              </a:spcBef>
            </a:pPr>
            <a:r>
              <a:rPr lang="en-US" dirty="0" err="1"/>
              <a:t>Fadzli</a:t>
            </a:r>
            <a:r>
              <a:rPr lang="en-US" dirty="0"/>
              <a:t> </a:t>
            </a:r>
            <a:r>
              <a:rPr lang="en-US" dirty="0" err="1"/>
              <a:t>Saari</a:t>
            </a:r>
            <a:r>
              <a:rPr lang="en-US" dirty="0"/>
              <a:t>  </a:t>
            </a:r>
          </a:p>
          <a:p>
            <a:pPr marL="0" lvl="0" indent="0">
              <a:spcBef>
                <a:spcPts val="480"/>
              </a:spcBef>
              <a:spcAft>
                <a:spcPts val="0"/>
              </a:spcAft>
              <a:buNone/>
            </a:pPr>
            <a:r>
              <a:rPr lang="en-US" dirty="0" err="1"/>
              <a:t>Amritpall</a:t>
            </a:r>
            <a:r>
              <a:rPr lang="en-US" dirty="0"/>
              <a:t> Singh, Harminder Singh </a:t>
            </a:r>
          </a:p>
          <a:p>
            <a:pPr marL="0" lvl="0" indent="0">
              <a:spcBef>
                <a:spcPts val="480"/>
              </a:spcBef>
              <a:spcAft>
                <a:spcPts val="0"/>
              </a:spcAft>
              <a:buNone/>
            </a:pPr>
            <a:r>
              <a:rPr lang="en-US" dirty="0"/>
              <a:t>Heather Leson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92235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89">
            <a:extLst>
              <a:ext uri="{FF2B5EF4-FFF2-40B4-BE49-F238E27FC236}">
                <a16:creationId xmlns:a16="http://schemas.microsoft.com/office/drawing/2014/main" id="{6D5C68FB-B54D-BF4E-B9BC-7BE0BC9C0D45}"/>
              </a:ext>
            </a:extLst>
          </p:cNvPr>
          <p:cNvSpPr txBox="1"/>
          <p:nvPr/>
        </p:nvSpPr>
        <p:spPr>
          <a:xfrm>
            <a:off x="726928" y="663634"/>
            <a:ext cx="9144000" cy="12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Arial"/>
                <a:ea typeface="Arvo"/>
                <a:cs typeface="Arial"/>
                <a:sym typeface="Arvo"/>
              </a:rPr>
              <a:t>Data can lead to:</a:t>
            </a:r>
            <a:r>
              <a:rPr lang="en" sz="4000" b="1" dirty="0">
                <a:latin typeface="Arial"/>
                <a:cs typeface="Arial"/>
              </a:rPr>
              <a:t> 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8" name="Oval 7"/>
          <p:cNvSpPr/>
          <p:nvPr/>
        </p:nvSpPr>
        <p:spPr>
          <a:xfrm>
            <a:off x="2377815" y="2103914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 flipH="1">
            <a:off x="2377814" y="2859398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078193" y="2103914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 flipH="1">
            <a:off x="5078193" y="2829169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Knowledge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395659" y="4131850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 flipH="1">
            <a:off x="6395659" y="4857105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Evidence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637011" y="4131850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 flipH="1">
            <a:off x="3637011" y="4857105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Decisions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389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/>
        </p:nvSpPr>
        <p:spPr>
          <a:xfrm>
            <a:off x="609675" y="418050"/>
            <a:ext cx="92709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7" name="Shape 207"/>
          <p:cNvSpPr txBox="1"/>
          <p:nvPr/>
        </p:nvSpPr>
        <p:spPr>
          <a:xfrm>
            <a:off x="857169" y="1930050"/>
            <a:ext cx="8851800" cy="39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our data to inform our work often means comparing, consolidating, and analyzing data.</a:t>
            </a:r>
          </a:p>
          <a:p>
            <a:pPr lvl="0"/>
            <a:endParaRPr lang="en-US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can be primarily sourced or used with secondary data sources. Data quality and standards are two key requirements to become more data ready.  </a:t>
            </a:r>
          </a:p>
          <a:p>
            <a:pPr lvl="0"/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data standards matter and how might we address data quality issues?</a:t>
            </a:r>
            <a:endParaRPr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217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534432" y="1692889"/>
            <a:ext cx="4722600" cy="705600"/>
          </a:xfrm>
          <a:prstGeom prst="rect">
            <a:avLst/>
          </a:prstGeom>
        </p:spPr>
        <p:txBody>
          <a:bodyPr spcFirstLastPara="1" wrap="square" lIns="104275" tIns="52125" rIns="104275" bIns="52125" anchor="b" anchorCtr="0">
            <a:noAutofit/>
          </a:bodyPr>
          <a:lstStyle/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r>
              <a:rPr lang="en-US" dirty="0"/>
              <a:t>Data</a:t>
            </a:r>
            <a:endParaRPr dirty="0"/>
          </a:p>
        </p:txBody>
      </p:sp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534432" y="302865"/>
            <a:ext cx="9619800" cy="12606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From Data to Decision</a:t>
            </a:r>
            <a:endParaRPr sz="4800" dirty="0"/>
          </a:p>
        </p:txBody>
      </p:sp>
      <p:sp>
        <p:nvSpPr>
          <p:cNvPr id="163" name="Shape 163"/>
          <p:cNvSpPr txBox="1">
            <a:spLocks noGrp="1"/>
          </p:cNvSpPr>
          <p:nvPr>
            <p:ph type="body" idx="2"/>
          </p:nvPr>
        </p:nvSpPr>
        <p:spPr>
          <a:xfrm>
            <a:off x="534432" y="2398404"/>
            <a:ext cx="4722600" cy="4357500"/>
          </a:xfrm>
          <a:prstGeom prst="rect">
            <a:avLst/>
          </a:prstGeom>
        </p:spPr>
        <p:txBody>
          <a:bodyPr spcFirstLastPara="1" wrap="square" lIns="104275" tIns="52125" rIns="104275" bIns="52125" anchor="t" anchorCtr="0">
            <a:noAutofit/>
          </a:bodyPr>
          <a:lstStyle/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r>
              <a:rPr lang="en-US" sz="2400" dirty="0"/>
              <a:t>Data is an abstract item. It is often hard to link to our work. </a:t>
            </a:r>
          </a:p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r>
              <a:rPr lang="en-US" sz="2400" dirty="0"/>
              <a:t>It needs context, language and knowledge to translate into next steps. </a:t>
            </a:r>
            <a:endParaRPr sz="2400" dirty="0"/>
          </a:p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r>
              <a:rPr lang="en-US" sz="2400" dirty="0"/>
              <a:t>Data can be bias or missing.</a:t>
            </a:r>
            <a:endParaRPr sz="2400" dirty="0"/>
          </a:p>
        </p:txBody>
      </p:sp>
      <p:sp>
        <p:nvSpPr>
          <p:cNvPr id="164" name="Shape 164"/>
          <p:cNvSpPr txBox="1">
            <a:spLocks noGrp="1"/>
          </p:cNvSpPr>
          <p:nvPr>
            <p:ph type="body" idx="3"/>
          </p:nvPr>
        </p:nvSpPr>
        <p:spPr>
          <a:xfrm>
            <a:off x="5429680" y="1692889"/>
            <a:ext cx="4724400" cy="705600"/>
          </a:xfrm>
          <a:prstGeom prst="rect">
            <a:avLst/>
          </a:prstGeom>
        </p:spPr>
        <p:txBody>
          <a:bodyPr spcFirstLastPara="1" wrap="square" lIns="104275" tIns="52125" rIns="104275" bIns="52125" anchor="b" anchorCtr="0">
            <a:noAutofit/>
          </a:bodyPr>
          <a:lstStyle/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r>
              <a:rPr lang="en-US" dirty="0"/>
              <a:t>Decision</a:t>
            </a:r>
            <a:endParaRPr dirty="0"/>
          </a:p>
        </p:txBody>
      </p:sp>
      <p:sp>
        <p:nvSpPr>
          <p:cNvPr id="165" name="Shape 165"/>
          <p:cNvSpPr txBox="1">
            <a:spLocks noGrp="1"/>
          </p:cNvSpPr>
          <p:nvPr>
            <p:ph type="body" idx="4"/>
          </p:nvPr>
        </p:nvSpPr>
        <p:spPr>
          <a:xfrm>
            <a:off x="5429680" y="2398404"/>
            <a:ext cx="4724400" cy="4357500"/>
          </a:xfrm>
          <a:prstGeom prst="rect">
            <a:avLst/>
          </a:prstGeom>
        </p:spPr>
        <p:txBody>
          <a:bodyPr spcFirstLastPara="1" wrap="square" lIns="104275" tIns="52125" rIns="104275" bIns="52125" anchor="t" anchorCtr="0">
            <a:noAutofit/>
          </a:bodyPr>
          <a:lstStyle/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r>
              <a:rPr lang="en-US" sz="2400" dirty="0"/>
              <a:t>Data may or may not be ‘</a:t>
            </a:r>
            <a:r>
              <a:rPr lang="en-US" sz="2400" i="1" dirty="0"/>
              <a:t>evidence</a:t>
            </a:r>
            <a:r>
              <a:rPr lang="en-US" sz="2400" dirty="0"/>
              <a:t>’ or ‘</a:t>
            </a:r>
            <a:r>
              <a:rPr lang="en-US" sz="2400" i="1" dirty="0"/>
              <a:t>knowledge</a:t>
            </a:r>
            <a:r>
              <a:rPr lang="en-US" sz="2400" dirty="0"/>
              <a:t>.’ Data does not always translate to or inform a decision.</a:t>
            </a:r>
            <a:endParaRPr sz="2400" dirty="0"/>
          </a:p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endParaRPr lang="en-US" sz="2400" dirty="0"/>
          </a:p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r>
              <a:rPr lang="en-US" sz="2400" dirty="0"/>
              <a:t>‘</a:t>
            </a:r>
            <a:r>
              <a:rPr lang="en-US" sz="2400" i="1" dirty="0"/>
              <a:t>Quality data</a:t>
            </a:r>
            <a:r>
              <a:rPr lang="en-US" sz="2400" dirty="0"/>
              <a:t>’ can improve with the methodology. It may result in improvements in information products or reports, and decisions. </a:t>
            </a:r>
            <a:endParaRPr sz="2400" dirty="0"/>
          </a:p>
          <a:p>
            <a:pPr marL="0" lvl="0" indent="0">
              <a:spcBef>
                <a:spcPts val="54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98607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/>
        </p:nvSpPr>
        <p:spPr>
          <a:xfrm>
            <a:off x="609675" y="418050"/>
            <a:ext cx="92709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 need to avoid </a:t>
            </a:r>
            <a:endParaRPr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2" name="Shape 1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35644" y="1810457"/>
            <a:ext cx="8417336" cy="46032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09675" y="3079436"/>
            <a:ext cx="27007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How to summarize compare, analyze, benchmark? 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75" y="4705527"/>
            <a:ext cx="220243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Different metrics of measurement is used to capture data in the field.</a:t>
            </a:r>
          </a:p>
        </p:txBody>
      </p:sp>
    </p:spTree>
    <p:extLst>
      <p:ext uri="{BB962C8B-B14F-4D97-AF65-F5344CB8AC3E}">
        <p14:creationId xmlns:p14="http://schemas.microsoft.com/office/powerpoint/2010/main" val="1439653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/>
        </p:nvSpPr>
        <p:spPr>
          <a:xfrm>
            <a:off x="609675" y="418050"/>
            <a:ext cx="92709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 need to achieve </a:t>
            </a:r>
            <a:endParaRPr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9" name="Shape 1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4068" y="1875613"/>
            <a:ext cx="7940881" cy="468574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950260" y="3364404"/>
            <a:ext cx="225066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We need consistency, able to compare “</a:t>
            </a:r>
            <a:r>
              <a:rPr lang="en-US" i="1" dirty="0">
                <a:latin typeface="Arial"/>
                <a:cs typeface="Arial"/>
              </a:rPr>
              <a:t>Apple to Apple</a:t>
            </a:r>
            <a:r>
              <a:rPr lang="en-US" dirty="0">
                <a:latin typeface="Arial"/>
                <a:cs typeface="Arial"/>
              </a:rPr>
              <a:t>”.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797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/>
        </p:nvSpPr>
        <p:spPr>
          <a:xfrm>
            <a:off x="522575" y="418050"/>
            <a:ext cx="93579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 can mean more details</a:t>
            </a:r>
            <a:endParaRPr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6" name="Shape 186"/>
          <p:cNvGraphicFramePr/>
          <p:nvPr>
            <p:extLst>
              <p:ext uri="{D42A27DB-BD31-4B8C-83A1-F6EECF244321}">
                <p14:modId xmlns:p14="http://schemas.microsoft.com/office/powerpoint/2010/main" val="4145949902"/>
              </p:ext>
            </p:extLst>
          </p:nvPr>
        </p:nvGraphicFramePr>
        <p:xfrm>
          <a:off x="809712" y="1826125"/>
          <a:ext cx="9214398" cy="44195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24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3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88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59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627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National Society #1</a:t>
                      </a:r>
                      <a:endParaRPr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National Society #2</a:t>
                      </a:r>
                      <a:endParaRPr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National Society #3</a:t>
                      </a:r>
                      <a:endParaRPr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National Society #4</a:t>
                      </a:r>
                      <a:endParaRPr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36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Thematic area (e.g. health, wash, PMERr, etc.)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 000 communities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1,000 schools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1,000 households</a:t>
                      </a: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Reached 1,000 communities or schools or households that made up of 10,000 direct recipients, of which 3,469 are male and 6,531 are female.  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 breakdown: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0- 5          0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6-12         0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13-17       788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18 - 49     3574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40 - 59     4541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60 - 69     1097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70 -79       0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80+           0 </a:t>
                      </a:r>
                      <a:endParaRPr sz="14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33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/>
        </p:nvSpPr>
        <p:spPr>
          <a:xfrm>
            <a:off x="708862" y="260250"/>
            <a:ext cx="92709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Defining the dimensions</a:t>
            </a:r>
            <a:endParaRPr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3" name="Shape 1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3135" y="1251925"/>
            <a:ext cx="8414574" cy="6310925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Shape 194"/>
          <p:cNvSpPr txBox="1"/>
          <p:nvPr/>
        </p:nvSpPr>
        <p:spPr>
          <a:xfrm>
            <a:off x="4684675" y="4064850"/>
            <a:ext cx="1534800" cy="8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Data Quality Dimensions</a:t>
            </a:r>
            <a:endParaRPr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Shape 195"/>
          <p:cNvSpPr txBox="1"/>
          <p:nvPr/>
        </p:nvSpPr>
        <p:spPr>
          <a:xfrm>
            <a:off x="2736225" y="3209475"/>
            <a:ext cx="1748700" cy="7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Consistency</a:t>
            </a:r>
            <a:endParaRPr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Shape 196"/>
          <p:cNvSpPr txBox="1"/>
          <p:nvPr/>
        </p:nvSpPr>
        <p:spPr>
          <a:xfrm>
            <a:off x="4577725" y="2071550"/>
            <a:ext cx="1748700" cy="8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Completeness</a:t>
            </a:r>
            <a:endParaRPr sz="1800" b="1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Shape 197"/>
          <p:cNvSpPr txBox="1"/>
          <p:nvPr/>
        </p:nvSpPr>
        <p:spPr>
          <a:xfrm>
            <a:off x="6502925" y="3024225"/>
            <a:ext cx="1534800" cy="110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Collection and storage</a:t>
            </a:r>
            <a:endParaRPr sz="1800" b="1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Shape 198"/>
          <p:cNvSpPr txBox="1"/>
          <p:nvPr/>
        </p:nvSpPr>
        <p:spPr>
          <a:xfrm>
            <a:off x="6502925" y="5085300"/>
            <a:ext cx="1383000" cy="110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Timeliness</a:t>
            </a:r>
            <a:endParaRPr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Shape 199"/>
          <p:cNvSpPr txBox="1"/>
          <p:nvPr/>
        </p:nvSpPr>
        <p:spPr>
          <a:xfrm>
            <a:off x="4888375" y="6058150"/>
            <a:ext cx="1127400" cy="8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Validity</a:t>
            </a:r>
            <a:endParaRPr sz="1800" b="1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Shape 200"/>
          <p:cNvSpPr txBox="1"/>
          <p:nvPr/>
        </p:nvSpPr>
        <p:spPr>
          <a:xfrm>
            <a:off x="2963775" y="5270550"/>
            <a:ext cx="1293600" cy="7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Accuracy</a:t>
            </a:r>
            <a:endParaRPr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24814" y="6796349"/>
            <a:ext cx="3703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(See next slide for explanation.)</a:t>
            </a:r>
          </a:p>
        </p:txBody>
      </p:sp>
    </p:spTree>
    <p:extLst>
      <p:ext uri="{BB962C8B-B14F-4D97-AF65-F5344CB8AC3E}">
        <p14:creationId xmlns:p14="http://schemas.microsoft.com/office/powerpoint/2010/main" val="3894852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/>
        </p:nvSpPr>
        <p:spPr>
          <a:xfrm>
            <a:off x="609675" y="418050"/>
            <a:ext cx="92709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 need to achieve </a:t>
            </a:r>
            <a:endParaRPr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7" name="Shape 207"/>
          <p:cNvSpPr txBox="1"/>
          <p:nvPr/>
        </p:nvSpPr>
        <p:spPr>
          <a:xfrm>
            <a:off x="1182695" y="1695450"/>
            <a:ext cx="8851800" cy="39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Consistency: 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Standardized between branches / NS for collective achievements; Federation-wide aggregation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Accuracy: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How accurate data reflects real world/situations / Analysis / Triangulation of data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Validity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Syntax (format, type &amp; range) / Common language on data / indicators, validation process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Timeliness: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Frequency of data collection / Dynamic or non-dynamic records/usage, deal with data decay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Collection and Storage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Data collected are cleaned and stored.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Completeness 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All parameters are collected as required.  (How flexible are we in accepting limitations/gaps?)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3363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lidedeck_WhyDataMatters" id="{FB47BCAC-D2D9-794F-A5EF-C4501DD98648}" vid="{8888D4F4-F1AB-8F4B-AC51-4D8BF9180B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</TotalTime>
  <Words>1120</Words>
  <Application>Microsoft Macintosh PowerPoint</Application>
  <PresentationFormat>Custom</PresentationFormat>
  <Paragraphs>276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ＭＳ Ｐゴシック</vt:lpstr>
      <vt:lpstr>Arial</vt:lpstr>
      <vt:lpstr>ArialMT</vt:lpstr>
      <vt:lpstr>Arvo</vt:lpstr>
      <vt:lpstr>Calibri</vt:lpstr>
      <vt:lpstr>Noto Sans Symbols</vt:lpstr>
      <vt:lpstr>PT Sans</vt:lpstr>
      <vt:lpstr>Times New Roman</vt:lpstr>
      <vt:lpstr>Office Theme</vt:lpstr>
      <vt:lpstr>Data Quality Workflows</vt:lpstr>
      <vt:lpstr>PowerPoint Presentation</vt:lpstr>
      <vt:lpstr>PowerPoint Presentation</vt:lpstr>
      <vt:lpstr>From Data to Decision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Example: Mapping Information Flows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Slater</dc:creator>
  <cp:lastModifiedBy>Dirk Slater</cp:lastModifiedBy>
  <cp:revision>31</cp:revision>
  <dcterms:created xsi:type="dcterms:W3CDTF">2018-06-19T14:16:15Z</dcterms:created>
  <dcterms:modified xsi:type="dcterms:W3CDTF">2018-06-28T11:43:23Z</dcterms:modified>
</cp:coreProperties>
</file>