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6/28/18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hxlstandard.or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iatistandard.org/"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a:t>Instructions - use IFRC’s FDRS and GO platform to have a discussion about data standards across the IFRC</a:t>
            </a:r>
            <a:endParaRPr/>
          </a:p>
          <a:p>
            <a:pPr marL="0" lvl="0" indent="0">
              <a:spcBef>
                <a:spcPts val="0"/>
              </a:spcBef>
              <a:spcAft>
                <a:spcPts val="0"/>
              </a:spcAft>
              <a:buNone/>
            </a:pPr>
            <a:r>
              <a:rPr lang="en-US"/>
              <a:t>This was co-created by Heather Leson and Munu </a:t>
            </a:r>
            <a:endParaRPr/>
          </a:p>
        </p:txBody>
      </p:sp>
      <p:sp>
        <p:nvSpPr>
          <p:cNvPr id="135" name="Shape 135"/>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a:t>
            </a:fld>
            <a:endParaRPr/>
          </a:p>
        </p:txBody>
      </p:sp>
    </p:spTree>
    <p:extLst>
      <p:ext uri="{BB962C8B-B14F-4D97-AF65-F5344CB8AC3E}">
        <p14:creationId xmlns:p14="http://schemas.microsoft.com/office/powerpoint/2010/main" val="123570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Shape 196"/>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u="sng">
                <a:solidFill>
                  <a:schemeClr val="hlink"/>
                </a:solidFill>
                <a:hlinkClick r:id="rId3"/>
              </a:rPr>
              <a:t>http://hxlstandard.org/</a:t>
            </a:r>
            <a:r>
              <a:rPr lang="en-US"/>
              <a:t> and </a:t>
            </a:r>
            <a:r>
              <a:rPr lang="en-US" u="sng">
                <a:solidFill>
                  <a:schemeClr val="hlink"/>
                </a:solidFill>
                <a:hlinkClick r:id="rId4"/>
              </a:rPr>
              <a:t>http://iatistandard.org/</a:t>
            </a:r>
            <a:endParaRPr/>
          </a:p>
          <a:p>
            <a:pPr marL="0" lvl="0" indent="0" rtl="0">
              <a:spcBef>
                <a:spcPts val="0"/>
              </a:spcBef>
              <a:spcAft>
                <a:spcPts val="0"/>
              </a:spcAft>
              <a:buNone/>
            </a:pPr>
            <a:endParaRPr/>
          </a:p>
        </p:txBody>
      </p:sp>
      <p:sp>
        <p:nvSpPr>
          <p:cNvPr id="197" name="Shape 197"/>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1587570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204" name="Shape 204"/>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1334650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Shape 210"/>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11" name="Shape 211"/>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3621600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141" name="Shape 141"/>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2851093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48" name="Shape 148"/>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40883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55" name="Shape 155"/>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3675246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a:t>http://data.ifrc.org/fdrs</a:t>
            </a:r>
            <a:endParaRPr/>
          </a:p>
        </p:txBody>
      </p:sp>
      <p:sp>
        <p:nvSpPr>
          <p:cNvPr id="162" name="Shape 162"/>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3536543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 name="Shape 168"/>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a:t>https://go.ifrc.org/</a:t>
            </a:r>
            <a:endParaRPr/>
          </a:p>
        </p:txBody>
      </p:sp>
      <p:sp>
        <p:nvSpPr>
          <p:cNvPr id="169" name="Shape 169"/>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1379926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sz="1800">
                <a:latin typeface="Arial"/>
                <a:ea typeface="Arial"/>
                <a:cs typeface="Arial"/>
                <a:sym typeface="Arial"/>
              </a:rPr>
              <a:t>(View the data here: </a:t>
            </a:r>
            <a:r>
              <a:rPr lang="en-US"/>
              <a:t>https://go.ifrc.org/</a:t>
            </a:r>
            <a:r>
              <a:rPr lang="en-US" sz="1800">
                <a:latin typeface="Arial"/>
                <a:ea typeface="Arial"/>
                <a:cs typeface="Arial"/>
                <a:sym typeface="Arial"/>
              </a:rPr>
              <a:t> )</a:t>
            </a:r>
            <a:endParaRPr sz="3000">
              <a:latin typeface="Arial"/>
              <a:ea typeface="Arial"/>
              <a:cs typeface="Arial"/>
              <a:sym typeface="Arial"/>
            </a:endParaRPr>
          </a:p>
          <a:p>
            <a:pPr marL="0" lvl="0" indent="0" rtl="0">
              <a:spcBef>
                <a:spcPts val="0"/>
              </a:spcBef>
              <a:spcAft>
                <a:spcPts val="0"/>
              </a:spcAft>
              <a:buClr>
                <a:schemeClr val="dk1"/>
              </a:buClr>
              <a:buSzPts val="1100"/>
              <a:buFont typeface="Arial"/>
              <a:buNone/>
            </a:pPr>
            <a:r>
              <a:rPr lang="en-US" sz="3000">
                <a:latin typeface="Arial"/>
                <a:ea typeface="Arial"/>
                <a:cs typeface="Arial"/>
                <a:sym typeface="Arial"/>
              </a:rPr>
              <a:t> </a:t>
            </a:r>
            <a:endParaRPr/>
          </a:p>
        </p:txBody>
      </p:sp>
      <p:sp>
        <p:nvSpPr>
          <p:cNvPr id="176" name="Shape 176"/>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2899455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83" name="Shape 183"/>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1968551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 name="Shape 189"/>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90" name="Shape 190"/>
          <p:cNvSpPr txBox="1">
            <a:spLocks noGrp="1"/>
          </p:cNvSpPr>
          <p:nvPr>
            <p:ph type="sldNum" idx="12"/>
          </p:nvPr>
        </p:nvSpPr>
        <p:spPr>
          <a:xfrm>
            <a:off x="5179484" y="6513910"/>
            <a:ext cx="3962400" cy="3429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2587289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6/28/18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6/28/18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6/28/18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6/28/18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6/28/18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6/28/18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24</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1067740" y="1843294"/>
            <a:ext cx="8631900" cy="1820700"/>
          </a:xfrm>
          <a:prstGeom prst="rect">
            <a:avLst/>
          </a:prstGeom>
        </p:spPr>
        <p:txBody>
          <a:bodyPr spcFirstLastPara="1" wrap="square" lIns="104275" tIns="52125" rIns="104275" bIns="52125" anchor="ctr" anchorCtr="0">
            <a:noAutofit/>
          </a:bodyPr>
          <a:lstStyle/>
          <a:p>
            <a:pPr marL="0" lvl="0" indent="0" algn="l">
              <a:spcBef>
                <a:spcPts val="0"/>
              </a:spcBef>
              <a:spcAft>
                <a:spcPts val="0"/>
              </a:spcAft>
              <a:buNone/>
            </a:pPr>
            <a:r>
              <a:rPr lang="en-US" sz="4800" i="0" dirty="0"/>
              <a:t>UNDERSTANDING DATA STANDARDS</a:t>
            </a:r>
            <a:endParaRPr sz="4800" i="0" dirty="0"/>
          </a:p>
        </p:txBody>
      </p:sp>
    </p:spTree>
    <p:extLst>
      <p:ext uri="{BB962C8B-B14F-4D97-AF65-F5344CB8AC3E}">
        <p14:creationId xmlns:p14="http://schemas.microsoft.com/office/powerpoint/2010/main" val="2711817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ctrTitle"/>
          </p:nvPr>
        </p:nvSpPr>
        <p:spPr>
          <a:xfrm>
            <a:off x="1052655" y="1006428"/>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Other Data Standards</a:t>
            </a:r>
            <a:endParaRPr sz="4800" b="0" i="0" baseline="0" dirty="0"/>
          </a:p>
        </p:txBody>
      </p:sp>
      <p:sp>
        <p:nvSpPr>
          <p:cNvPr id="200" name="Shape 200"/>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lnSpc>
                <a:spcPct val="116666"/>
              </a:lnSpc>
              <a:spcBef>
                <a:spcPts val="0"/>
              </a:spcBef>
              <a:spcAft>
                <a:spcPts val="0"/>
              </a:spcAft>
              <a:buNone/>
            </a:pPr>
            <a:r>
              <a:rPr lang="en-US" sz="2400" dirty="0">
                <a:solidFill>
                  <a:schemeClr val="dk1"/>
                </a:solidFill>
                <a:latin typeface="Arial" panose="020B0604020202020204" pitchFamily="34" charset="0"/>
                <a:cs typeface="Arial" panose="020B0604020202020204" pitchFamily="34" charset="0"/>
              </a:rPr>
              <a:t>Data Sharing in humanitarian action is complex. There are two types of standards used:</a:t>
            </a:r>
            <a:endParaRPr sz="2400" dirty="0">
              <a:solidFill>
                <a:schemeClr val="dk1"/>
              </a:solidFill>
              <a:latin typeface="Arial" panose="020B0604020202020204" pitchFamily="34" charset="0"/>
              <a:cs typeface="Arial" panose="020B0604020202020204" pitchFamily="34" charset="0"/>
            </a:endParaRPr>
          </a:p>
          <a:p>
            <a:pPr marL="0" lvl="0" indent="0" rtl="0">
              <a:lnSpc>
                <a:spcPct val="116666"/>
              </a:lnSpc>
              <a:spcBef>
                <a:spcPts val="1000"/>
              </a:spcBef>
              <a:spcAft>
                <a:spcPts val="0"/>
              </a:spcAft>
              <a:buNone/>
            </a:pPr>
            <a:r>
              <a:rPr lang="en-US" sz="3000" dirty="0">
                <a:solidFill>
                  <a:schemeClr val="dk1"/>
                </a:solidFill>
                <a:latin typeface="Arial" panose="020B0604020202020204" pitchFamily="34" charset="0"/>
                <a:cs typeface="Arial" panose="020B0604020202020204" pitchFamily="34" charset="0"/>
              </a:rPr>
              <a:t>HXL</a:t>
            </a:r>
            <a:endParaRPr sz="3000" dirty="0">
              <a:solidFill>
                <a:schemeClr val="dk1"/>
              </a:solidFill>
              <a:latin typeface="Arial" panose="020B0604020202020204" pitchFamily="34" charset="0"/>
              <a:cs typeface="Arial" panose="020B0604020202020204" pitchFamily="34" charset="0"/>
            </a:endParaRPr>
          </a:p>
          <a:p>
            <a:pPr marL="457200" lvl="0" indent="-342900" rtl="0">
              <a:lnSpc>
                <a:spcPct val="116666"/>
              </a:lnSpc>
              <a:spcBef>
                <a:spcPts val="1000"/>
              </a:spcBef>
              <a:spcAft>
                <a:spcPts val="0"/>
              </a:spcAft>
              <a:buClr>
                <a:schemeClr val="dk1"/>
              </a:buClr>
              <a:buSzPts val="1800"/>
              <a:buChar char="●"/>
            </a:pPr>
            <a:r>
              <a:rPr lang="en-US" sz="1800" dirty="0">
                <a:solidFill>
                  <a:schemeClr val="dk1"/>
                </a:solidFill>
                <a:latin typeface="Arial" panose="020B0604020202020204" pitchFamily="34" charset="0"/>
                <a:cs typeface="Arial" panose="020B0604020202020204" pitchFamily="34" charset="0"/>
              </a:rPr>
              <a:t>The Humanitarian Exchange Language (HXL) is a simple standard created to improve information sharing during a humanitarian crisis without adding extra reporting burdens. </a:t>
            </a:r>
            <a:r>
              <a:rPr lang="en-US" dirty="0">
                <a:solidFill>
                  <a:schemeClr val="dk1"/>
                </a:solidFill>
                <a:latin typeface="Arial" panose="020B0604020202020204" pitchFamily="34" charset="0"/>
                <a:ea typeface="Calibri"/>
                <a:cs typeface="Arial" panose="020B0604020202020204" pitchFamily="34" charset="0"/>
                <a:sym typeface="Calibri"/>
              </a:rPr>
              <a:t>http://</a:t>
            </a:r>
            <a:r>
              <a:rPr lang="en-US" dirty="0" err="1">
                <a:solidFill>
                  <a:schemeClr val="dk1"/>
                </a:solidFill>
                <a:latin typeface="Arial" panose="020B0604020202020204" pitchFamily="34" charset="0"/>
                <a:ea typeface="Calibri"/>
                <a:cs typeface="Arial" panose="020B0604020202020204" pitchFamily="34" charset="0"/>
                <a:sym typeface="Calibri"/>
              </a:rPr>
              <a:t>hxlstandard.org</a:t>
            </a:r>
            <a:r>
              <a:rPr lang="en-US" dirty="0">
                <a:solidFill>
                  <a:schemeClr val="dk1"/>
                </a:solidFill>
                <a:latin typeface="Arial" panose="020B0604020202020204" pitchFamily="34" charset="0"/>
                <a:ea typeface="Calibri"/>
                <a:cs typeface="Arial" panose="020B0604020202020204" pitchFamily="34" charset="0"/>
                <a:sym typeface="Calibri"/>
              </a:rPr>
              <a:t>/</a:t>
            </a:r>
            <a:endParaRPr sz="1800" dirty="0">
              <a:solidFill>
                <a:schemeClr val="dk1"/>
              </a:solidFill>
              <a:latin typeface="Arial" panose="020B0604020202020204" pitchFamily="34" charset="0"/>
              <a:cs typeface="Arial" panose="020B0604020202020204" pitchFamily="34" charset="0"/>
            </a:endParaRPr>
          </a:p>
          <a:p>
            <a:pPr marL="0" lvl="0" indent="0" rtl="0">
              <a:lnSpc>
                <a:spcPct val="116666"/>
              </a:lnSpc>
              <a:spcBef>
                <a:spcPts val="1000"/>
              </a:spcBef>
              <a:spcAft>
                <a:spcPts val="0"/>
              </a:spcAft>
              <a:buNone/>
            </a:pPr>
            <a:r>
              <a:rPr lang="en-US" sz="3000" dirty="0">
                <a:solidFill>
                  <a:schemeClr val="dk1"/>
                </a:solidFill>
                <a:latin typeface="Arial" panose="020B0604020202020204" pitchFamily="34" charset="0"/>
                <a:cs typeface="Arial" panose="020B0604020202020204" pitchFamily="34" charset="0"/>
              </a:rPr>
              <a:t>IATI</a:t>
            </a:r>
            <a:endParaRPr sz="3000" dirty="0">
              <a:solidFill>
                <a:schemeClr val="dk1"/>
              </a:solidFill>
              <a:latin typeface="Arial" panose="020B0604020202020204" pitchFamily="34" charset="0"/>
              <a:cs typeface="Arial" panose="020B0604020202020204" pitchFamily="34" charset="0"/>
            </a:endParaRPr>
          </a:p>
          <a:p>
            <a:pPr marL="457200" lvl="0" indent="-342900" rtl="0">
              <a:lnSpc>
                <a:spcPct val="116666"/>
              </a:lnSpc>
              <a:spcBef>
                <a:spcPts val="1000"/>
              </a:spcBef>
              <a:spcAft>
                <a:spcPts val="0"/>
              </a:spcAft>
              <a:buClr>
                <a:schemeClr val="dk1"/>
              </a:buClr>
              <a:buSzPts val="1800"/>
              <a:buChar char="●"/>
            </a:pPr>
            <a:r>
              <a:rPr lang="en-US" sz="1800" dirty="0">
                <a:solidFill>
                  <a:schemeClr val="dk1"/>
                </a:solidFill>
                <a:latin typeface="Arial" panose="020B0604020202020204" pitchFamily="34" charset="0"/>
                <a:cs typeface="Arial" panose="020B0604020202020204" pitchFamily="34" charset="0"/>
              </a:rPr>
              <a:t>The International Aid Transparency Index (IATI) Standard is a way to allow data to be compared. Key uses include financial and programmatic results reporting. http://</a:t>
            </a:r>
            <a:r>
              <a:rPr lang="en-US" sz="1800" dirty="0" err="1">
                <a:solidFill>
                  <a:schemeClr val="dk1"/>
                </a:solidFill>
                <a:latin typeface="Arial" panose="020B0604020202020204" pitchFamily="34" charset="0"/>
                <a:cs typeface="Arial" panose="020B0604020202020204" pitchFamily="34" charset="0"/>
              </a:rPr>
              <a:t>iatistandard.org</a:t>
            </a:r>
            <a:r>
              <a:rPr lang="en-US" sz="1800" dirty="0">
                <a:solidFill>
                  <a:schemeClr val="dk1"/>
                </a:solidFill>
                <a:latin typeface="Arial" panose="020B0604020202020204" pitchFamily="34" charset="0"/>
                <a:cs typeface="Arial" panose="020B0604020202020204" pitchFamily="34" charset="0"/>
              </a:rPr>
              <a:t>/</a:t>
            </a:r>
            <a:endParaRPr sz="1800" dirty="0">
              <a:solidFill>
                <a:schemeClr val="dk1"/>
              </a:solidFill>
              <a:latin typeface="Arial" panose="020B0604020202020204" pitchFamily="34" charset="0"/>
              <a:cs typeface="Arial" panose="020B0604020202020204" pitchFamily="34" charset="0"/>
            </a:endParaRPr>
          </a:p>
          <a:p>
            <a:pPr marL="0" lvl="0" indent="0" rtl="0">
              <a:lnSpc>
                <a:spcPct val="116666"/>
              </a:lnSpc>
              <a:spcBef>
                <a:spcPts val="1000"/>
              </a:spcBef>
              <a:spcAft>
                <a:spcPts val="0"/>
              </a:spcAft>
              <a:buNone/>
            </a:pPr>
            <a:endParaRPr sz="3000" dirty="0">
              <a:solidFill>
                <a:schemeClr val="dk1"/>
              </a:solidFill>
            </a:endParaRPr>
          </a:p>
          <a:p>
            <a:pPr marL="0" lvl="0" indent="0" rtl="0">
              <a:spcBef>
                <a:spcPts val="100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3102738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Discussion</a:t>
            </a:r>
            <a:endParaRPr sz="4800" b="0" i="0" baseline="0" dirty="0"/>
          </a:p>
        </p:txBody>
      </p:sp>
      <p:sp>
        <p:nvSpPr>
          <p:cNvPr id="207" name="Shape 207"/>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400" dirty="0">
                <a:solidFill>
                  <a:schemeClr val="dk1"/>
                </a:solidFill>
                <a:latin typeface="Arial" panose="020B0604020202020204" pitchFamily="34" charset="0"/>
                <a:cs typeface="Arial" panose="020B0604020202020204" pitchFamily="34" charset="0"/>
              </a:rPr>
              <a:t>Standards save lives by addressing the time sensitivity of response, provide the potential to prevent rework or duplication, affect community engagement, and improve the quantity and quality of distribution. Often humanitarians don’t have the time to talk with each other and fix the data workflows in the middle of an emergency. The risk is that the quality of the response cannot be assessed because we do not know what we distributed. </a:t>
            </a:r>
            <a:endParaRPr sz="2400" dirty="0">
              <a:latin typeface="Arial" panose="020B0604020202020204" pitchFamily="34" charset="0"/>
              <a:cs typeface="Arial" panose="020B0604020202020204" pitchFamily="34" charset="0"/>
            </a:endParaRPr>
          </a:p>
          <a:p>
            <a:pPr marL="0" lvl="0" indent="0" rtl="0">
              <a:spcBef>
                <a:spcPts val="0"/>
              </a:spcBef>
              <a:spcAft>
                <a:spcPts val="0"/>
              </a:spcAft>
              <a:buNone/>
            </a:pPr>
            <a:r>
              <a:rPr lang="en-US" sz="3000" dirty="0">
                <a:latin typeface="Arial" panose="020B0604020202020204" pitchFamily="34" charset="0"/>
                <a:cs typeface="Arial" panose="020B0604020202020204" pitchFamily="34" charset="0"/>
              </a:rPr>
              <a:t> </a:t>
            </a:r>
            <a:endParaRPr sz="3000" dirty="0">
              <a:latin typeface="Arial" panose="020B0604020202020204" pitchFamily="34" charset="0"/>
              <a:cs typeface="Arial" panose="020B0604020202020204" pitchFamily="34" charset="0"/>
            </a:endParaRPr>
          </a:p>
          <a:p>
            <a:pPr marL="0" lvl="0" indent="0" rtl="0">
              <a:spcBef>
                <a:spcPts val="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3570020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body" idx="1"/>
          </p:nvPr>
        </p:nvSpPr>
        <p:spPr>
          <a:xfrm>
            <a:off x="6294045" y="4788077"/>
            <a:ext cx="3371700" cy="1663500"/>
          </a:xfrm>
          <a:prstGeom prst="rect">
            <a:avLst/>
          </a:prstGeom>
        </p:spPr>
        <p:txBody>
          <a:bodyPr spcFirstLastPara="1" wrap="square" lIns="104275" tIns="52125" rIns="104275" bIns="52125" anchor="t" anchorCtr="0">
            <a:noAutofit/>
          </a:bodyPr>
          <a:lstStyle/>
          <a:p>
            <a:pPr marL="0" lvl="0" indent="0">
              <a:spcBef>
                <a:spcPts val="480"/>
              </a:spcBef>
              <a:spcAft>
                <a:spcPts val="0"/>
              </a:spcAft>
              <a:buNone/>
            </a:pPr>
            <a:r>
              <a:rPr lang="en-US"/>
              <a:t>Heather </a:t>
            </a:r>
            <a:r>
              <a:rPr lang="en-US" dirty="0" err="1"/>
              <a:t>Leson</a:t>
            </a:r>
            <a:r>
              <a:rPr lang="en-US" dirty="0"/>
              <a:t> and </a:t>
            </a:r>
            <a:r>
              <a:rPr lang="en-US" dirty="0" err="1"/>
              <a:t>Mununuri</a:t>
            </a:r>
            <a:r>
              <a:rPr lang="en-US" dirty="0"/>
              <a:t> </a:t>
            </a:r>
            <a:r>
              <a:rPr lang="en-US" dirty="0" err="1"/>
              <a:t>Musori</a:t>
            </a:r>
            <a:endParaRPr dirty="0"/>
          </a:p>
          <a:p>
            <a:pPr marL="0" lvl="0" indent="0">
              <a:spcBef>
                <a:spcPts val="480"/>
              </a:spcBef>
              <a:spcAft>
                <a:spcPts val="0"/>
              </a:spcAft>
              <a:buNone/>
            </a:pPr>
            <a:r>
              <a:rPr lang="en-US" dirty="0"/>
              <a:t>IFRC</a:t>
            </a:r>
            <a:endParaRPr dirty="0"/>
          </a:p>
        </p:txBody>
      </p:sp>
    </p:spTree>
    <p:extLst>
      <p:ext uri="{BB962C8B-B14F-4D97-AF65-F5344CB8AC3E}">
        <p14:creationId xmlns:p14="http://schemas.microsoft.com/office/powerpoint/2010/main" val="2037232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a:spcBef>
                <a:spcPts val="0"/>
              </a:spcBef>
              <a:spcAft>
                <a:spcPts val="0"/>
              </a:spcAft>
              <a:buNone/>
            </a:pPr>
            <a:r>
              <a:rPr lang="en-US" sz="4800" b="0" i="0" baseline="0" dirty="0"/>
              <a:t>Standards are:</a:t>
            </a:r>
            <a:endParaRPr sz="4800" b="0" i="0" baseline="0" dirty="0"/>
          </a:p>
        </p:txBody>
      </p:sp>
      <p:sp>
        <p:nvSpPr>
          <p:cNvPr id="144" name="Shape 144"/>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3000" dirty="0"/>
          </a:p>
          <a:p>
            <a:pPr marL="0" lvl="0" indent="0" rtl="0">
              <a:spcBef>
                <a:spcPts val="0"/>
              </a:spcBef>
              <a:spcAft>
                <a:spcPts val="0"/>
              </a:spcAft>
              <a:buNone/>
            </a:pPr>
            <a:r>
              <a:rPr lang="en-US" sz="3000" dirty="0">
                <a:latin typeface="Arial" panose="020B0604020202020204" pitchFamily="34" charset="0"/>
                <a:cs typeface="Arial" panose="020B0604020202020204" pitchFamily="34" charset="0"/>
              </a:rPr>
              <a:t>a criteria, a method, a model, a pattern, a template, or a framework to help assess and make judgements on quality and accuracy. </a:t>
            </a:r>
            <a:endParaRPr sz="3000" dirty="0">
              <a:latin typeface="Arial" panose="020B0604020202020204" pitchFamily="34" charset="0"/>
              <a:cs typeface="Arial" panose="020B0604020202020204" pitchFamily="34" charset="0"/>
            </a:endParaRPr>
          </a:p>
          <a:p>
            <a:pPr marL="0" lvl="0" indent="0" rtl="0">
              <a:spcBef>
                <a:spcPts val="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415735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ctrTitle"/>
          </p:nvPr>
        </p:nvSpPr>
        <p:spPr>
          <a:xfrm>
            <a:off x="311970" y="820819"/>
            <a:ext cx="10209007"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Why do data standards matter?</a:t>
            </a:r>
            <a:endParaRPr sz="4800" b="0" i="0" baseline="0" dirty="0"/>
          </a:p>
        </p:txBody>
      </p:sp>
      <p:sp>
        <p:nvSpPr>
          <p:cNvPr id="151" name="Shape 151"/>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lnSpc>
                <a:spcPct val="116666"/>
              </a:lnSpc>
              <a:spcBef>
                <a:spcPts val="0"/>
              </a:spcBef>
              <a:spcAft>
                <a:spcPts val="0"/>
              </a:spcAft>
              <a:buClr>
                <a:schemeClr val="dk1"/>
              </a:buClr>
              <a:buSzPts val="1100"/>
              <a:buFont typeface="Arial"/>
              <a:buNone/>
            </a:pPr>
            <a:r>
              <a:rPr lang="en-US" sz="3000" dirty="0">
                <a:solidFill>
                  <a:schemeClr val="dk1"/>
                </a:solidFill>
                <a:latin typeface="Arial" panose="020B0604020202020204" pitchFamily="34" charset="0"/>
                <a:cs typeface="Arial" panose="020B0604020202020204" pitchFamily="34" charset="0"/>
              </a:rPr>
              <a:t>Data Standards exist across the humanitarian space. Examples of their use include: indicators, reporting, measuring, survey design, financial management, data analysis, audit, and more. </a:t>
            </a:r>
            <a:endParaRPr sz="3000" dirty="0">
              <a:latin typeface="Arial" panose="020B0604020202020204" pitchFamily="34" charset="0"/>
              <a:cs typeface="Arial" panose="020B0604020202020204" pitchFamily="34" charset="0"/>
            </a:endParaRPr>
          </a:p>
          <a:p>
            <a:pPr marL="0" lvl="0" indent="0" rtl="0">
              <a:spcBef>
                <a:spcPts val="100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2503510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ctrTitle"/>
          </p:nvPr>
        </p:nvSpPr>
        <p:spPr>
          <a:xfrm>
            <a:off x="355003" y="810062"/>
            <a:ext cx="9649609"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Types of Data Platforms at IFRC</a:t>
            </a:r>
            <a:endParaRPr sz="4800" b="0" i="0" baseline="0" dirty="0"/>
          </a:p>
        </p:txBody>
      </p:sp>
      <p:sp>
        <p:nvSpPr>
          <p:cNvPr id="158" name="Shape 158"/>
          <p:cNvSpPr txBox="1"/>
          <p:nvPr/>
        </p:nvSpPr>
        <p:spPr>
          <a:xfrm>
            <a:off x="1451493" y="1730903"/>
            <a:ext cx="8203200" cy="4485300"/>
          </a:xfrm>
          <a:prstGeom prst="rect">
            <a:avLst/>
          </a:prstGeom>
          <a:noFill/>
          <a:ln>
            <a:noFill/>
          </a:ln>
        </p:spPr>
        <p:txBody>
          <a:bodyPr spcFirstLastPara="1" wrap="square" lIns="91425" tIns="91425" rIns="91425" bIns="91425" anchor="t" anchorCtr="0">
            <a:noAutofit/>
          </a:bodyPr>
          <a:lstStyle/>
          <a:p>
            <a:pPr marL="0" lvl="0" indent="0" rtl="0">
              <a:lnSpc>
                <a:spcPct val="116666"/>
              </a:lnSpc>
              <a:spcBef>
                <a:spcPts val="0"/>
              </a:spcBef>
              <a:spcAft>
                <a:spcPts val="0"/>
              </a:spcAft>
              <a:buNone/>
            </a:pPr>
            <a:r>
              <a:rPr lang="en-US" sz="3000" dirty="0">
                <a:solidFill>
                  <a:schemeClr val="dk1"/>
                </a:solidFill>
                <a:latin typeface="Arial" panose="020B0604020202020204" pitchFamily="34" charset="0"/>
                <a:cs typeface="Arial" panose="020B0604020202020204" pitchFamily="34" charset="0"/>
              </a:rPr>
              <a:t>Federation-Wide Databank and Reporting System (FDRS)</a:t>
            </a:r>
            <a:endParaRPr sz="3000" dirty="0">
              <a:solidFill>
                <a:schemeClr val="dk1"/>
              </a:solidFill>
              <a:latin typeface="Arial" panose="020B0604020202020204" pitchFamily="34" charset="0"/>
              <a:cs typeface="Arial" panose="020B0604020202020204" pitchFamily="34" charset="0"/>
            </a:endParaRPr>
          </a:p>
          <a:p>
            <a:pPr marL="457200" lvl="0" indent="-342900" rtl="0">
              <a:lnSpc>
                <a:spcPct val="116666"/>
              </a:lnSpc>
              <a:spcBef>
                <a:spcPts val="1000"/>
              </a:spcBef>
              <a:spcAft>
                <a:spcPts val="0"/>
              </a:spcAft>
              <a:buClr>
                <a:schemeClr val="dk1"/>
              </a:buClr>
              <a:buSzPts val="1800"/>
              <a:buChar char="●"/>
            </a:pPr>
            <a:r>
              <a:rPr lang="en-US" sz="1800" dirty="0">
                <a:solidFill>
                  <a:schemeClr val="dk1"/>
                </a:solidFill>
                <a:latin typeface="Arial" panose="020B0604020202020204" pitchFamily="34" charset="0"/>
                <a:cs typeface="Arial" panose="020B0604020202020204" pitchFamily="34" charset="0"/>
              </a:rPr>
              <a:t>The Federation-wide Databank and Reporting System (FDRS) provides data insights on the world's largest humanitarian organization. Each National Societies reports on key indicators. Take a look - http://</a:t>
            </a:r>
            <a:r>
              <a:rPr lang="en-US" sz="1800" dirty="0" err="1">
                <a:solidFill>
                  <a:schemeClr val="dk1"/>
                </a:solidFill>
                <a:latin typeface="Arial" panose="020B0604020202020204" pitchFamily="34" charset="0"/>
                <a:cs typeface="Arial" panose="020B0604020202020204" pitchFamily="34" charset="0"/>
              </a:rPr>
              <a:t>data.ifrc.org</a:t>
            </a:r>
            <a:r>
              <a:rPr lang="en-US" sz="1800" dirty="0">
                <a:solidFill>
                  <a:schemeClr val="dk1"/>
                </a:solidFill>
                <a:latin typeface="Arial" panose="020B0604020202020204" pitchFamily="34" charset="0"/>
                <a:cs typeface="Arial" panose="020B0604020202020204" pitchFamily="34" charset="0"/>
              </a:rPr>
              <a:t>/</a:t>
            </a:r>
            <a:r>
              <a:rPr lang="en-US" sz="1800" dirty="0" err="1">
                <a:solidFill>
                  <a:schemeClr val="dk1"/>
                </a:solidFill>
                <a:latin typeface="Arial" panose="020B0604020202020204" pitchFamily="34" charset="0"/>
                <a:cs typeface="Arial" panose="020B0604020202020204" pitchFamily="34" charset="0"/>
              </a:rPr>
              <a:t>fdrs</a:t>
            </a:r>
            <a:endParaRPr sz="1800" dirty="0">
              <a:solidFill>
                <a:schemeClr val="dk1"/>
              </a:solidFill>
              <a:latin typeface="Arial" panose="020B0604020202020204" pitchFamily="34" charset="0"/>
              <a:cs typeface="Arial" panose="020B0604020202020204" pitchFamily="34" charset="0"/>
            </a:endParaRPr>
          </a:p>
          <a:p>
            <a:pPr marL="0" lvl="0" indent="0" rtl="0">
              <a:lnSpc>
                <a:spcPct val="116666"/>
              </a:lnSpc>
              <a:spcBef>
                <a:spcPts val="1000"/>
              </a:spcBef>
              <a:spcAft>
                <a:spcPts val="0"/>
              </a:spcAft>
              <a:buNone/>
            </a:pPr>
            <a:r>
              <a:rPr lang="en-US" sz="3000" dirty="0">
                <a:solidFill>
                  <a:schemeClr val="dk1"/>
                </a:solidFill>
                <a:latin typeface="Arial" panose="020B0604020202020204" pitchFamily="34" charset="0"/>
                <a:cs typeface="Arial" panose="020B0604020202020204" pitchFamily="34" charset="0"/>
              </a:rPr>
              <a:t>GO - Global Operations Platform</a:t>
            </a:r>
            <a:endParaRPr sz="3000" dirty="0">
              <a:solidFill>
                <a:schemeClr val="dk1"/>
              </a:solidFill>
              <a:latin typeface="Arial" panose="020B0604020202020204" pitchFamily="34" charset="0"/>
              <a:cs typeface="Arial" panose="020B0604020202020204" pitchFamily="34" charset="0"/>
            </a:endParaRPr>
          </a:p>
          <a:p>
            <a:pPr marL="457200" lvl="0" indent="-342900" rtl="0">
              <a:lnSpc>
                <a:spcPct val="116666"/>
              </a:lnSpc>
              <a:spcBef>
                <a:spcPts val="1000"/>
              </a:spcBef>
              <a:spcAft>
                <a:spcPts val="0"/>
              </a:spcAft>
              <a:buClr>
                <a:schemeClr val="dk1"/>
              </a:buClr>
              <a:buSzPts val="1800"/>
              <a:buChar char="●"/>
            </a:pPr>
            <a:r>
              <a:rPr lang="en-US" sz="1800" dirty="0">
                <a:solidFill>
                  <a:schemeClr val="dk1"/>
                </a:solidFill>
                <a:latin typeface="Arial" panose="020B0604020202020204" pitchFamily="34" charset="0"/>
                <a:cs typeface="Arial" panose="020B0604020202020204" pitchFamily="34" charset="0"/>
              </a:rPr>
              <a:t>IFRC Go aims to make all disaster information universally accessible and useful to IFRC responders for better decision making. See data about emergencies and deployments across all the regions - http://</a:t>
            </a:r>
            <a:r>
              <a:rPr lang="en-US" sz="1800" dirty="0" err="1">
                <a:solidFill>
                  <a:schemeClr val="dk1"/>
                </a:solidFill>
                <a:latin typeface="Arial" panose="020B0604020202020204" pitchFamily="34" charset="0"/>
                <a:cs typeface="Arial" panose="020B0604020202020204" pitchFamily="34" charset="0"/>
              </a:rPr>
              <a:t>data.ifrc.org</a:t>
            </a:r>
            <a:r>
              <a:rPr lang="en-US" sz="1800" dirty="0">
                <a:solidFill>
                  <a:schemeClr val="dk1"/>
                </a:solidFill>
                <a:latin typeface="Arial" panose="020B0604020202020204" pitchFamily="34" charset="0"/>
                <a:cs typeface="Arial" panose="020B0604020202020204" pitchFamily="34" charset="0"/>
              </a:rPr>
              <a:t>/</a:t>
            </a:r>
            <a:r>
              <a:rPr lang="en-US" sz="1800" dirty="0" err="1">
                <a:solidFill>
                  <a:schemeClr val="dk1"/>
                </a:solidFill>
                <a:latin typeface="Arial" panose="020B0604020202020204" pitchFamily="34" charset="0"/>
                <a:cs typeface="Arial" panose="020B0604020202020204" pitchFamily="34" charset="0"/>
              </a:rPr>
              <a:t>fdrs</a:t>
            </a:r>
            <a:endParaRPr sz="1800" dirty="0">
              <a:solidFill>
                <a:schemeClr val="dk1"/>
              </a:solidFill>
              <a:latin typeface="Arial" panose="020B0604020202020204" pitchFamily="34" charset="0"/>
              <a:cs typeface="Arial" panose="020B0604020202020204" pitchFamily="34" charset="0"/>
            </a:endParaRPr>
          </a:p>
          <a:p>
            <a:pPr marL="0" lvl="0" indent="0" rtl="0">
              <a:lnSpc>
                <a:spcPct val="116666"/>
              </a:lnSpc>
              <a:spcBef>
                <a:spcPts val="1000"/>
              </a:spcBef>
              <a:spcAft>
                <a:spcPts val="0"/>
              </a:spcAft>
              <a:buNone/>
            </a:pPr>
            <a:endParaRPr sz="3000" dirty="0">
              <a:solidFill>
                <a:schemeClr val="dk1"/>
              </a:solidFill>
            </a:endParaRPr>
          </a:p>
          <a:p>
            <a:pPr marL="0" lvl="0" indent="0" rtl="0">
              <a:spcBef>
                <a:spcPts val="100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215613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Indicators and Reporting </a:t>
            </a:r>
            <a:endParaRPr sz="4800" b="0" i="0" baseline="0" dirty="0"/>
          </a:p>
        </p:txBody>
      </p:sp>
      <p:sp>
        <p:nvSpPr>
          <p:cNvPr id="165" name="Shape 165"/>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3000" dirty="0"/>
          </a:p>
          <a:p>
            <a:pPr marL="0" lvl="0" indent="0">
              <a:spcBef>
                <a:spcPts val="0"/>
              </a:spcBef>
              <a:spcAft>
                <a:spcPts val="0"/>
              </a:spcAft>
              <a:buNone/>
            </a:pPr>
            <a:r>
              <a:rPr lang="en-US" sz="3000" dirty="0">
                <a:latin typeface="Arial" panose="020B0604020202020204" pitchFamily="34" charset="0"/>
                <a:cs typeface="Arial" panose="020B0604020202020204" pitchFamily="34" charset="0"/>
              </a:rPr>
              <a:t>One of the main types of data standards at IFRC is - the numbers reported in relation to an indicator.</a:t>
            </a:r>
            <a:endParaRPr sz="3000" dirty="0">
              <a:latin typeface="Arial" panose="020B0604020202020204" pitchFamily="34" charset="0"/>
              <a:cs typeface="Arial" panose="020B0604020202020204" pitchFamily="34" charset="0"/>
            </a:endParaRPr>
          </a:p>
          <a:p>
            <a:pPr marL="0" lvl="0" indent="0">
              <a:spcBef>
                <a:spcPts val="0"/>
              </a:spcBef>
              <a:spcAft>
                <a:spcPts val="0"/>
              </a:spcAft>
              <a:buNone/>
            </a:pPr>
            <a:endParaRPr sz="3000" dirty="0">
              <a:latin typeface="Arial" panose="020B0604020202020204" pitchFamily="34" charset="0"/>
              <a:cs typeface="Arial" panose="020B0604020202020204" pitchFamily="34" charset="0"/>
            </a:endParaRPr>
          </a:p>
          <a:p>
            <a:pPr marL="0" lvl="0" indent="0" rtl="0">
              <a:spcBef>
                <a:spcPts val="0"/>
              </a:spcBef>
              <a:spcAft>
                <a:spcPts val="0"/>
              </a:spcAft>
              <a:buNone/>
            </a:pPr>
            <a:r>
              <a:rPr lang="en-US" sz="3000" dirty="0">
                <a:latin typeface="Arial" panose="020B0604020202020204" pitchFamily="34" charset="0"/>
                <a:cs typeface="Arial" panose="020B0604020202020204" pitchFamily="34" charset="0"/>
              </a:rPr>
              <a:t>Example: how many volunteers were engaged at IFRC this year? </a:t>
            </a:r>
            <a:r>
              <a:rPr lang="en-US" sz="1800" dirty="0">
                <a:latin typeface="Arial" panose="020B0604020202020204" pitchFamily="34" charset="0"/>
                <a:cs typeface="Arial" panose="020B0604020202020204" pitchFamily="34" charset="0"/>
              </a:rPr>
              <a:t>(View the data here: http://</a:t>
            </a:r>
            <a:r>
              <a:rPr lang="en-US" sz="1800" dirty="0" err="1">
                <a:latin typeface="Arial" panose="020B0604020202020204" pitchFamily="34" charset="0"/>
                <a:cs typeface="Arial" panose="020B0604020202020204" pitchFamily="34" charset="0"/>
              </a:rPr>
              <a:t>data.ifrc.org</a:t>
            </a:r>
            <a:r>
              <a:rPr lang="en-US" sz="1800" dirty="0">
                <a:latin typeface="Arial" panose="020B0604020202020204" pitchFamily="34" charset="0"/>
                <a:cs typeface="Arial" panose="020B0604020202020204" pitchFamily="34" charset="0"/>
              </a:rPr>
              <a:t>/</a:t>
            </a:r>
            <a:r>
              <a:rPr lang="en-US" sz="1800" dirty="0" err="1">
                <a:latin typeface="Arial" panose="020B0604020202020204" pitchFamily="34" charset="0"/>
                <a:cs typeface="Arial" panose="020B0604020202020204" pitchFamily="34" charset="0"/>
              </a:rPr>
              <a:t>fdrs</a:t>
            </a:r>
            <a:r>
              <a:rPr lang="en-US" sz="1800" dirty="0">
                <a:latin typeface="Arial" panose="020B0604020202020204" pitchFamily="34" charset="0"/>
                <a:cs typeface="Arial" panose="020B0604020202020204" pitchFamily="34" charset="0"/>
              </a:rPr>
              <a:t> )</a:t>
            </a:r>
            <a:endParaRP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3059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Indicators and Reporting</a:t>
            </a:r>
            <a:endParaRPr sz="4800" b="0" i="0" baseline="0" dirty="0"/>
          </a:p>
        </p:txBody>
      </p:sp>
      <p:sp>
        <p:nvSpPr>
          <p:cNvPr id="172" name="Shape 172"/>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3000"/>
          </a:p>
          <a:p>
            <a:pPr marL="0" lvl="0" indent="0">
              <a:spcBef>
                <a:spcPts val="0"/>
              </a:spcBef>
              <a:spcAft>
                <a:spcPts val="0"/>
              </a:spcAft>
              <a:buNone/>
            </a:pPr>
            <a:r>
              <a:rPr lang="en-US" sz="3000"/>
              <a:t>We report on indicators to help us achieve our goals. They help us measure our activities and services against our priorities. </a:t>
            </a:r>
            <a:endParaRPr sz="3000"/>
          </a:p>
          <a:p>
            <a:pPr marL="0" lvl="0" indent="0">
              <a:spcBef>
                <a:spcPts val="0"/>
              </a:spcBef>
              <a:spcAft>
                <a:spcPts val="0"/>
              </a:spcAft>
              <a:buNone/>
            </a:pPr>
            <a:endParaRPr sz="3000"/>
          </a:p>
          <a:p>
            <a:pPr marL="0" lvl="0" indent="0">
              <a:spcBef>
                <a:spcPts val="0"/>
              </a:spcBef>
              <a:spcAft>
                <a:spcPts val="0"/>
              </a:spcAft>
              <a:buNone/>
            </a:pPr>
            <a:r>
              <a:rPr lang="en-US" sz="3000"/>
              <a:t>Example: how many disasters and which types of emergencies did IFRC respond? </a:t>
            </a:r>
            <a:r>
              <a:rPr lang="en-US" sz="3000">
                <a:solidFill>
                  <a:schemeClr val="dk1"/>
                </a:solidFill>
              </a:rPr>
              <a:t> </a:t>
            </a:r>
            <a:r>
              <a:rPr lang="en-US" sz="1800">
                <a:solidFill>
                  <a:schemeClr val="dk1"/>
                </a:solidFill>
              </a:rPr>
              <a:t>(View the data here: </a:t>
            </a:r>
            <a:r>
              <a:rPr lang="en-US">
                <a:solidFill>
                  <a:schemeClr val="dk1"/>
                </a:solidFill>
                <a:latin typeface="Calibri"/>
                <a:ea typeface="Calibri"/>
                <a:cs typeface="Calibri"/>
                <a:sym typeface="Calibri"/>
              </a:rPr>
              <a:t>https://go.ifrc.org/</a:t>
            </a:r>
            <a:r>
              <a:rPr lang="en-US" sz="1800">
                <a:solidFill>
                  <a:schemeClr val="dk1"/>
                </a:solidFill>
              </a:rPr>
              <a:t> )</a:t>
            </a:r>
            <a:endParaRPr sz="3000"/>
          </a:p>
          <a:p>
            <a:pPr marL="0" lvl="0" indent="0" rtl="0">
              <a:spcBef>
                <a:spcPts val="0"/>
              </a:spcBef>
              <a:spcAft>
                <a:spcPts val="0"/>
              </a:spcAft>
              <a:buNone/>
            </a:pPr>
            <a:r>
              <a:rPr lang="en-US" sz="3000"/>
              <a:t> </a:t>
            </a:r>
            <a:endParaRPr sz="3000"/>
          </a:p>
          <a:p>
            <a:pPr marL="0" lvl="0" indent="0" rtl="0">
              <a:spcBef>
                <a:spcPts val="0"/>
              </a:spcBef>
              <a:spcAft>
                <a:spcPts val="0"/>
              </a:spcAft>
              <a:buNone/>
            </a:pPr>
            <a:endParaRPr sz="3000"/>
          </a:p>
          <a:p>
            <a:pPr marL="0" lvl="0" indent="0" rtl="0">
              <a:spcBef>
                <a:spcPts val="0"/>
              </a:spcBef>
              <a:spcAft>
                <a:spcPts val="0"/>
              </a:spcAft>
              <a:buNone/>
            </a:pPr>
            <a:r>
              <a:rPr lang="en-US" sz="3000"/>
              <a:t> </a:t>
            </a:r>
            <a:endParaRPr/>
          </a:p>
        </p:txBody>
      </p:sp>
    </p:spTree>
    <p:extLst>
      <p:ext uri="{BB962C8B-B14F-4D97-AF65-F5344CB8AC3E}">
        <p14:creationId xmlns:p14="http://schemas.microsoft.com/office/powerpoint/2010/main" val="3801877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Indicators and Reporting</a:t>
            </a:r>
            <a:endParaRPr sz="4800" b="0" i="0" baseline="0" dirty="0"/>
          </a:p>
        </p:txBody>
      </p:sp>
      <p:sp>
        <p:nvSpPr>
          <p:cNvPr id="179" name="Shape 179"/>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3000" dirty="0"/>
          </a:p>
          <a:p>
            <a:pPr marL="0" lvl="0" indent="0">
              <a:spcBef>
                <a:spcPts val="0"/>
              </a:spcBef>
              <a:spcAft>
                <a:spcPts val="0"/>
              </a:spcAft>
              <a:buNone/>
            </a:pPr>
            <a:r>
              <a:rPr lang="en-US" sz="3000" dirty="0">
                <a:latin typeface="Arial" panose="020B0604020202020204" pitchFamily="34" charset="0"/>
                <a:cs typeface="Arial" panose="020B0604020202020204" pitchFamily="34" charset="0"/>
              </a:rPr>
              <a:t>We can use common types of data to assess and to compare our work. </a:t>
            </a:r>
            <a:endParaRPr sz="3000" dirty="0">
              <a:latin typeface="Arial" panose="020B0604020202020204" pitchFamily="34" charset="0"/>
              <a:cs typeface="Arial" panose="020B0604020202020204" pitchFamily="34" charset="0"/>
            </a:endParaRPr>
          </a:p>
          <a:p>
            <a:pPr marL="0" lvl="0" indent="0">
              <a:spcBef>
                <a:spcPts val="0"/>
              </a:spcBef>
              <a:spcAft>
                <a:spcPts val="0"/>
              </a:spcAft>
              <a:buNone/>
            </a:pPr>
            <a:endParaRPr sz="3000" dirty="0">
              <a:latin typeface="Arial" panose="020B0604020202020204" pitchFamily="34" charset="0"/>
              <a:cs typeface="Arial" panose="020B0604020202020204" pitchFamily="34" charset="0"/>
            </a:endParaRPr>
          </a:p>
          <a:p>
            <a:pPr marL="0" lvl="0" indent="0">
              <a:spcBef>
                <a:spcPts val="0"/>
              </a:spcBef>
              <a:spcAft>
                <a:spcPts val="0"/>
              </a:spcAft>
              <a:buNone/>
            </a:pPr>
            <a:r>
              <a:rPr lang="en-US" sz="3000" dirty="0">
                <a:latin typeface="Arial" panose="020B0604020202020204" pitchFamily="34" charset="0"/>
                <a:cs typeface="Arial" panose="020B0604020202020204" pitchFamily="34" charset="0"/>
              </a:rPr>
              <a:t>Example:  how many typhoons or hurricanes did IFRC respond in 2012? </a:t>
            </a:r>
            <a:r>
              <a:rPr lang="en-US" sz="1800" dirty="0">
                <a:solidFill>
                  <a:schemeClr val="dk1"/>
                </a:solidFill>
                <a:latin typeface="Arial" panose="020B0604020202020204" pitchFamily="34" charset="0"/>
                <a:cs typeface="Arial" panose="020B0604020202020204" pitchFamily="34" charset="0"/>
              </a:rPr>
              <a:t>(View the data here: </a:t>
            </a:r>
            <a:r>
              <a:rPr lang="en-US" dirty="0">
                <a:solidFill>
                  <a:schemeClr val="dk1"/>
                </a:solidFill>
                <a:latin typeface="Arial" panose="020B0604020202020204" pitchFamily="34" charset="0"/>
                <a:ea typeface="Calibri"/>
                <a:cs typeface="Arial" panose="020B0604020202020204" pitchFamily="34" charset="0"/>
                <a:sym typeface="Calibri"/>
              </a:rPr>
              <a:t>https://</a:t>
            </a:r>
            <a:r>
              <a:rPr lang="en-US" dirty="0" err="1">
                <a:solidFill>
                  <a:schemeClr val="dk1"/>
                </a:solidFill>
                <a:latin typeface="Arial" panose="020B0604020202020204" pitchFamily="34" charset="0"/>
                <a:ea typeface="Calibri"/>
                <a:cs typeface="Arial" panose="020B0604020202020204" pitchFamily="34" charset="0"/>
                <a:sym typeface="Calibri"/>
              </a:rPr>
              <a:t>go.ifrc.org</a:t>
            </a:r>
            <a:r>
              <a:rPr lang="en-US" dirty="0">
                <a:solidFill>
                  <a:schemeClr val="dk1"/>
                </a:solidFill>
                <a:latin typeface="Arial" panose="020B0604020202020204" pitchFamily="34" charset="0"/>
                <a:ea typeface="Calibri"/>
                <a:cs typeface="Arial" panose="020B0604020202020204" pitchFamily="34" charset="0"/>
                <a:sym typeface="Calibri"/>
              </a:rPr>
              <a:t>/</a:t>
            </a:r>
            <a:r>
              <a:rPr lang="en-US" sz="1800" dirty="0">
                <a:solidFill>
                  <a:schemeClr val="dk1"/>
                </a:solidFill>
                <a:latin typeface="Arial" panose="020B0604020202020204" pitchFamily="34" charset="0"/>
                <a:cs typeface="Arial" panose="020B0604020202020204" pitchFamily="34" charset="0"/>
              </a:rPr>
              <a:t> )</a:t>
            </a:r>
            <a:endParaRPr sz="3000" dirty="0">
              <a:solidFill>
                <a:schemeClr val="dk1"/>
              </a:solidFill>
              <a:latin typeface="Arial" panose="020B0604020202020204" pitchFamily="34" charset="0"/>
              <a:cs typeface="Arial" panose="020B0604020202020204" pitchFamily="34" charset="0"/>
            </a:endParaRPr>
          </a:p>
          <a:p>
            <a:pPr marL="0" lvl="0" indent="0" rtl="0">
              <a:spcBef>
                <a:spcPts val="0"/>
              </a:spcBef>
              <a:spcAft>
                <a:spcPts val="0"/>
              </a:spcAft>
              <a:buClr>
                <a:schemeClr val="dk1"/>
              </a:buClr>
              <a:buSzPts val="1100"/>
              <a:buFont typeface="Arial"/>
              <a:buNone/>
            </a:pPr>
            <a:r>
              <a:rPr lang="en-US" sz="3000" dirty="0">
                <a:solidFill>
                  <a:schemeClr val="dk1"/>
                </a:solidFill>
              </a:rPr>
              <a:t> </a:t>
            </a:r>
            <a:endParaRPr sz="3000" dirty="0"/>
          </a:p>
          <a:p>
            <a:pPr marL="0" lvl="0" indent="0" rtl="0">
              <a:spcBef>
                <a:spcPts val="0"/>
              </a:spcBef>
              <a:spcAft>
                <a:spcPts val="0"/>
              </a:spcAft>
              <a:buNone/>
            </a:pPr>
            <a:r>
              <a:rPr lang="en-US" sz="3000" dirty="0"/>
              <a:t> </a:t>
            </a:r>
            <a:endParaRPr sz="3000" dirty="0"/>
          </a:p>
          <a:p>
            <a:pPr marL="0" lvl="0" indent="0" rtl="0">
              <a:spcBef>
                <a:spcPts val="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3301879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dirty="0"/>
              <a:t>Why do Standards Matter</a:t>
            </a:r>
            <a:endParaRPr sz="4800" b="0" i="0" dirty="0"/>
          </a:p>
        </p:txBody>
      </p:sp>
      <p:sp>
        <p:nvSpPr>
          <p:cNvPr id="186" name="Shape 186"/>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400" dirty="0">
                <a:solidFill>
                  <a:schemeClr val="dk1"/>
                </a:solidFill>
                <a:latin typeface="Arial" panose="020B0604020202020204" pitchFamily="34" charset="0"/>
                <a:cs typeface="Arial" panose="020B0604020202020204" pitchFamily="34" charset="0"/>
              </a:rPr>
              <a:t>Standardization can help ensure that our data is compatible and comparable between different actors thus allowing for the internal and external actors to </a:t>
            </a:r>
            <a:r>
              <a:rPr lang="en-US" sz="2400" dirty="0" err="1">
                <a:solidFill>
                  <a:schemeClr val="dk1"/>
                </a:solidFill>
                <a:latin typeface="Arial" panose="020B0604020202020204" pitchFamily="34" charset="0"/>
                <a:cs typeface="Arial" panose="020B0604020202020204" pitchFamily="34" charset="0"/>
              </a:rPr>
              <a:t>realise</a:t>
            </a:r>
            <a:r>
              <a:rPr lang="en-US" sz="2400" dirty="0">
                <a:solidFill>
                  <a:schemeClr val="dk1"/>
                </a:solidFill>
                <a:latin typeface="Arial" panose="020B0604020202020204" pitchFamily="34" charset="0"/>
                <a:cs typeface="Arial" panose="020B0604020202020204" pitchFamily="34" charset="0"/>
              </a:rPr>
              <a:t> mutual gains.</a:t>
            </a:r>
            <a:endParaRPr sz="2400" dirty="0">
              <a:solidFill>
                <a:schemeClr val="dk1"/>
              </a:solidFill>
              <a:latin typeface="Arial" panose="020B0604020202020204" pitchFamily="34" charset="0"/>
              <a:cs typeface="Arial" panose="020B0604020202020204" pitchFamily="34" charset="0"/>
            </a:endParaRPr>
          </a:p>
          <a:p>
            <a:pPr marL="0" lvl="0" indent="0" rtl="0">
              <a:lnSpc>
                <a:spcPct val="11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endParaRPr>
          </a:p>
          <a:p>
            <a:pPr marL="0" lvl="0" indent="0" rtl="0">
              <a:lnSpc>
                <a:spcPct val="115000"/>
              </a:lnSpc>
              <a:spcBef>
                <a:spcPts val="0"/>
              </a:spcBef>
              <a:spcAft>
                <a:spcPts val="0"/>
              </a:spcAft>
              <a:buNone/>
            </a:pPr>
            <a:r>
              <a:rPr lang="en-US" sz="2400" dirty="0" err="1">
                <a:solidFill>
                  <a:schemeClr val="dk1"/>
                </a:solidFill>
                <a:latin typeface="Arial" panose="020B0604020202020204" pitchFamily="34" charset="0"/>
                <a:cs typeface="Arial" panose="020B0604020202020204" pitchFamily="34" charset="0"/>
              </a:rPr>
              <a:t>Standardisation</a:t>
            </a:r>
            <a:r>
              <a:rPr lang="en-US" sz="2400" dirty="0">
                <a:solidFill>
                  <a:schemeClr val="dk1"/>
                </a:solidFill>
                <a:latin typeface="Arial" panose="020B0604020202020204" pitchFamily="34" charset="0"/>
                <a:cs typeface="Arial" panose="020B0604020202020204" pitchFamily="34" charset="0"/>
              </a:rPr>
              <a:t> should be more about using similar or convertible metrics (as opposed to using the same tools) to ensure and easier comparability and aggregation and analysis of data.</a:t>
            </a:r>
            <a:endParaRPr sz="2400" dirty="0">
              <a:solidFill>
                <a:schemeClr val="dk1"/>
              </a:solidFill>
              <a:latin typeface="Arial" panose="020B0604020202020204" pitchFamily="34" charset="0"/>
              <a:cs typeface="Arial" panose="020B0604020202020204" pitchFamily="34" charset="0"/>
            </a:endParaRPr>
          </a:p>
          <a:p>
            <a:pPr marL="0" lvl="0" indent="0" rtl="0">
              <a:spcBef>
                <a:spcPts val="0"/>
              </a:spcBef>
              <a:spcAft>
                <a:spcPts val="0"/>
              </a:spcAft>
              <a:buNone/>
            </a:pPr>
            <a:endParaRPr sz="3000" dirty="0"/>
          </a:p>
          <a:p>
            <a:pPr marL="0" lvl="0" indent="0" rtl="0">
              <a:spcBef>
                <a:spcPts val="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183781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ctrTitle"/>
          </p:nvPr>
        </p:nvSpPr>
        <p:spPr>
          <a:xfrm>
            <a:off x="1071393" y="1079003"/>
            <a:ext cx="8583300" cy="651900"/>
          </a:xfrm>
          <a:prstGeom prst="rect">
            <a:avLst/>
          </a:prstGeom>
        </p:spPr>
        <p:txBody>
          <a:bodyPr spcFirstLastPara="1" wrap="square" lIns="104275" tIns="52125" rIns="104275" bIns="52125" anchor="ctr" anchorCtr="0">
            <a:noAutofit/>
          </a:bodyPr>
          <a:lstStyle/>
          <a:p>
            <a:pPr marL="0" lvl="0" indent="0" rtl="0">
              <a:spcBef>
                <a:spcPts val="0"/>
              </a:spcBef>
              <a:spcAft>
                <a:spcPts val="0"/>
              </a:spcAft>
              <a:buNone/>
            </a:pPr>
            <a:r>
              <a:rPr lang="en-US" sz="4800" b="0" i="0" baseline="0" dirty="0"/>
              <a:t>Benefits of Standards</a:t>
            </a:r>
            <a:endParaRPr sz="4800" b="0" i="0" baseline="0" dirty="0"/>
          </a:p>
        </p:txBody>
      </p:sp>
      <p:sp>
        <p:nvSpPr>
          <p:cNvPr id="193" name="Shape 193"/>
          <p:cNvSpPr txBox="1"/>
          <p:nvPr/>
        </p:nvSpPr>
        <p:spPr>
          <a:xfrm>
            <a:off x="1451600" y="1797075"/>
            <a:ext cx="8203200" cy="4485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3000" dirty="0"/>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Measuring our reach, our leadership and  success.</a:t>
            </a:r>
            <a:endParaRPr sz="3000" dirty="0">
              <a:latin typeface="Arial" panose="020B0604020202020204" pitchFamily="34" charset="0"/>
              <a:cs typeface="Arial" panose="020B0604020202020204" pitchFamily="34" charset="0"/>
            </a:endParaRPr>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Identifying gaps and needs </a:t>
            </a:r>
            <a:endParaRPr sz="3000" dirty="0">
              <a:latin typeface="Arial" panose="020B0604020202020204" pitchFamily="34" charset="0"/>
              <a:cs typeface="Arial" panose="020B0604020202020204" pitchFamily="34" charset="0"/>
            </a:endParaRPr>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Be more accountable to communities and to each other</a:t>
            </a:r>
            <a:endParaRPr sz="3000" dirty="0">
              <a:latin typeface="Arial" panose="020B0604020202020204" pitchFamily="34" charset="0"/>
              <a:cs typeface="Arial" panose="020B0604020202020204" pitchFamily="34" charset="0"/>
            </a:endParaRPr>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Be more transparent </a:t>
            </a:r>
            <a:endParaRPr sz="3000" dirty="0">
              <a:latin typeface="Arial" panose="020B0604020202020204" pitchFamily="34" charset="0"/>
              <a:cs typeface="Arial" panose="020B0604020202020204" pitchFamily="34" charset="0"/>
            </a:endParaRPr>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Compare, share, and coordinate our work </a:t>
            </a:r>
            <a:endParaRPr sz="3000" dirty="0">
              <a:latin typeface="Arial" panose="020B0604020202020204" pitchFamily="34" charset="0"/>
              <a:cs typeface="Arial" panose="020B0604020202020204" pitchFamily="34" charset="0"/>
            </a:endParaRPr>
          </a:p>
          <a:p>
            <a:pPr marL="457200" lvl="0" indent="-419100" rtl="0">
              <a:spcBef>
                <a:spcPts val="0"/>
              </a:spcBef>
              <a:spcAft>
                <a:spcPts val="0"/>
              </a:spcAft>
              <a:buSzPts val="3000"/>
              <a:buChar char="●"/>
            </a:pPr>
            <a:r>
              <a:rPr lang="en-US" sz="3000" dirty="0">
                <a:latin typeface="Arial" panose="020B0604020202020204" pitchFamily="34" charset="0"/>
                <a:cs typeface="Arial" panose="020B0604020202020204" pitchFamily="34" charset="0"/>
              </a:rPr>
              <a:t>Inform and collaborate with other humanitarian organizations. </a:t>
            </a:r>
            <a:endParaRPr sz="3000" dirty="0">
              <a:latin typeface="Arial" panose="020B0604020202020204" pitchFamily="34" charset="0"/>
              <a:cs typeface="Arial" panose="020B0604020202020204" pitchFamily="34" charset="0"/>
            </a:endParaRPr>
          </a:p>
          <a:p>
            <a:pPr marL="0" lvl="0" indent="0" rtl="0">
              <a:spcBef>
                <a:spcPts val="0"/>
              </a:spcBef>
              <a:spcAft>
                <a:spcPts val="0"/>
              </a:spcAft>
              <a:buNone/>
            </a:pPr>
            <a:endParaRPr sz="3000" dirty="0"/>
          </a:p>
          <a:p>
            <a:pPr marL="0" lvl="0" indent="0" rtl="0">
              <a:spcBef>
                <a:spcPts val="0"/>
              </a:spcBef>
              <a:spcAft>
                <a:spcPts val="0"/>
              </a:spcAft>
              <a:buNone/>
            </a:pPr>
            <a:r>
              <a:rPr lang="en-US" sz="3000" dirty="0"/>
              <a:t> </a:t>
            </a:r>
            <a:endParaRPr dirty="0"/>
          </a:p>
        </p:txBody>
      </p:sp>
    </p:spTree>
    <p:extLst>
      <p:ext uri="{BB962C8B-B14F-4D97-AF65-F5344CB8AC3E}">
        <p14:creationId xmlns:p14="http://schemas.microsoft.com/office/powerpoint/2010/main" val="27367188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19</TotalTime>
  <Words>701</Words>
  <Application>Microsoft Macintosh PowerPoint</Application>
  <PresentationFormat>Custom</PresentationFormat>
  <Paragraphs>92</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ArialMT</vt:lpstr>
      <vt:lpstr>Calibri</vt:lpstr>
      <vt:lpstr>Office Theme</vt:lpstr>
      <vt:lpstr>UNDERSTANDING DATA STANDARDS</vt:lpstr>
      <vt:lpstr>Standards are:</vt:lpstr>
      <vt:lpstr>Why do data standards matter?</vt:lpstr>
      <vt:lpstr>Types of Data Platforms at IFRC</vt:lpstr>
      <vt:lpstr>Indicators and Reporting </vt:lpstr>
      <vt:lpstr>Indicators and Reporting</vt:lpstr>
      <vt:lpstr>Indicators and Reporting</vt:lpstr>
      <vt:lpstr>Why do Standards Matter</vt:lpstr>
      <vt:lpstr>Benefits of Standards</vt:lpstr>
      <vt:lpstr>Other Data Standards</vt:lpstr>
      <vt:lpstr>Discussion</vt:lpstr>
      <vt:lpstr>PowerPoint Presentation</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DATA STANDARDS</dc:title>
  <dc:creator>Dirk Slater</dc:creator>
  <cp:lastModifiedBy>Dirk Slater</cp:lastModifiedBy>
  <cp:revision>5</cp:revision>
  <dcterms:created xsi:type="dcterms:W3CDTF">2018-06-19T14:46:36Z</dcterms:created>
  <dcterms:modified xsi:type="dcterms:W3CDTF">2018-06-28T11:54:38Z</dcterms:modified>
</cp:coreProperties>
</file>